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16" r:id="rId2"/>
    <p:sldId id="257" r:id="rId3"/>
    <p:sldId id="284" r:id="rId4"/>
    <p:sldId id="259" r:id="rId5"/>
    <p:sldId id="287" r:id="rId6"/>
    <p:sldId id="285" r:id="rId7"/>
    <p:sldId id="260" r:id="rId8"/>
    <p:sldId id="264" r:id="rId9"/>
    <p:sldId id="262" r:id="rId10"/>
    <p:sldId id="263" r:id="rId11"/>
    <p:sldId id="315" r:id="rId12"/>
    <p:sldId id="288" r:id="rId13"/>
    <p:sldId id="289" r:id="rId14"/>
    <p:sldId id="290" r:id="rId15"/>
    <p:sldId id="291" r:id="rId16"/>
    <p:sldId id="292" r:id="rId17"/>
    <p:sldId id="293" r:id="rId18"/>
    <p:sldId id="295" r:id="rId19"/>
    <p:sldId id="296" r:id="rId20"/>
    <p:sldId id="297" r:id="rId21"/>
    <p:sldId id="298" r:id="rId22"/>
    <p:sldId id="299" r:id="rId23"/>
    <p:sldId id="300" r:id="rId24"/>
    <p:sldId id="301" r:id="rId25"/>
    <p:sldId id="303" r:id="rId26"/>
    <p:sldId id="309" r:id="rId27"/>
    <p:sldId id="310" r:id="rId28"/>
    <p:sldId id="311" r:id="rId29"/>
    <p:sldId id="312" r:id="rId30"/>
    <p:sldId id="313" r:id="rId31"/>
    <p:sldId id="314" r:id="rId32"/>
    <p:sldId id="274" r:id="rId33"/>
    <p:sldId id="275" r:id="rId34"/>
    <p:sldId id="277" r:id="rId35"/>
    <p:sldId id="278" r:id="rId36"/>
    <p:sldId id="276"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05DBC-E645-4FF5-B316-A3C6C7EDA9A5}" type="datetimeFigureOut">
              <a:rPr lang="fr-FR" smtClean="0"/>
              <a:pPr/>
              <a:t>02/12/2020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E2343-9F0A-47B1-B297-BB23B966ACC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ln>
            <a:miter lim="800000"/>
            <a:headEnd/>
            <a:tailEnd/>
          </a:ln>
        </p:spPr>
        <p:txBody>
          <a:bodyPr/>
          <a:lstStyle/>
          <a:p>
            <a:pPr defTabSz="938213">
              <a:defRPr/>
            </a:pPr>
            <a:fld id="{DA083A35-4F48-47B4-8432-A84229C250A3}" type="slidenum">
              <a:rPr lang="en-US" altLang="fr-FR" b="1">
                <a:latin typeface="Times New Roman" pitchFamily="18" charset="0"/>
              </a:rPr>
              <a:pPr defTabSz="938213">
                <a:defRPr/>
              </a:pPr>
              <a:t>26</a:t>
            </a:fld>
            <a:endParaRPr lang="en-US" altLang="fr-FR" b="1">
              <a:latin typeface="Times New Roman" pitchFamily="18"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fr-FR" sz="1600" smtClean="0">
                <a:cs typeface="Arial" charset="0"/>
              </a:rPr>
              <a:t>  On the first day of class, we mentioned that at each </a:t>
            </a:r>
            <a:r>
              <a:rPr lang="en-US" altLang="fr-FR" sz="1600" b="1" smtClean="0">
                <a:cs typeface="Arial" charset="0"/>
              </a:rPr>
              <a:t>level</a:t>
            </a:r>
            <a:r>
              <a:rPr lang="en-US" altLang="fr-FR" sz="1600" smtClean="0">
                <a:cs typeface="Arial" charset="0"/>
              </a:rPr>
              <a:t> there are </a:t>
            </a:r>
            <a:r>
              <a:rPr lang="en-US" altLang="fr-FR" sz="1600" b="1" smtClean="0">
                <a:cs typeface="Arial" charset="0"/>
              </a:rPr>
              <a:t>associated persons or corporate bodies</a:t>
            </a:r>
            <a:r>
              <a:rPr lang="en-US" altLang="fr-FR" sz="1600" smtClean="0">
                <a:cs typeface="Arial" charset="0"/>
              </a:rPr>
              <a:t>.  [click]</a:t>
            </a:r>
          </a:p>
          <a:p>
            <a:pPr eaLnBrk="1" hangingPunct="1"/>
            <a:r>
              <a:rPr lang="en-US" altLang="fr-FR" sz="1600" smtClean="0">
                <a:cs typeface="Arial" charset="0"/>
              </a:rPr>
              <a:t>  At the </a:t>
            </a:r>
            <a:r>
              <a:rPr lang="en-US" altLang="fr-FR" sz="1600" b="1" smtClean="0">
                <a:cs typeface="Arial" charset="0"/>
              </a:rPr>
              <a:t>work</a:t>
            </a:r>
            <a:r>
              <a:rPr lang="en-US" altLang="fr-FR" sz="1600" smtClean="0">
                <a:cs typeface="Arial" charset="0"/>
              </a:rPr>
              <a:t> level, for example, there is the </a:t>
            </a:r>
            <a:r>
              <a:rPr lang="en-US" altLang="fr-FR" sz="1600" b="1" smtClean="0">
                <a:cs typeface="Arial" charset="0"/>
              </a:rPr>
              <a:t>creator</a:t>
            </a:r>
            <a:r>
              <a:rPr lang="en-US" altLang="fr-FR" sz="1600" smtClean="0">
                <a:cs typeface="Arial" charset="0"/>
              </a:rPr>
              <a:t>. [click]</a:t>
            </a:r>
          </a:p>
          <a:p>
            <a:pPr eaLnBrk="1" hangingPunct="1"/>
            <a:r>
              <a:rPr lang="en-US" altLang="fr-FR" sz="1600" smtClean="0">
                <a:cs typeface="Arial" charset="0"/>
              </a:rPr>
              <a:t>  At the </a:t>
            </a:r>
            <a:r>
              <a:rPr lang="en-US" altLang="fr-FR" sz="1600" b="1" smtClean="0">
                <a:cs typeface="Arial" charset="0"/>
              </a:rPr>
              <a:t>expression</a:t>
            </a:r>
            <a:r>
              <a:rPr lang="en-US" altLang="fr-FR" sz="1600" smtClean="0">
                <a:cs typeface="Arial" charset="0"/>
              </a:rPr>
              <a:t> level there can be a </a:t>
            </a:r>
            <a:r>
              <a:rPr lang="en-US" altLang="fr-FR" sz="1600" b="1" smtClean="0">
                <a:cs typeface="Arial" charset="0"/>
              </a:rPr>
              <a:t>translator</a:t>
            </a:r>
            <a:r>
              <a:rPr lang="en-US" altLang="fr-FR" sz="1600" smtClean="0">
                <a:cs typeface="Arial" charset="0"/>
              </a:rPr>
              <a:t>. [click]</a:t>
            </a:r>
          </a:p>
          <a:p>
            <a:pPr eaLnBrk="1" hangingPunct="1"/>
            <a:r>
              <a:rPr lang="en-US" altLang="fr-FR" sz="1600" smtClean="0">
                <a:cs typeface="Arial" charset="0"/>
              </a:rPr>
              <a:t>  At the </a:t>
            </a:r>
            <a:r>
              <a:rPr lang="en-US" altLang="fr-FR" sz="1600" b="1" smtClean="0">
                <a:cs typeface="Arial" charset="0"/>
              </a:rPr>
              <a:t>manifestation</a:t>
            </a:r>
            <a:r>
              <a:rPr lang="en-US" altLang="fr-FR" sz="1600" smtClean="0">
                <a:cs typeface="Arial" charset="0"/>
              </a:rPr>
              <a:t> level there is the </a:t>
            </a:r>
            <a:r>
              <a:rPr lang="en-US" altLang="fr-FR" sz="1600" b="1" smtClean="0">
                <a:cs typeface="Arial" charset="0"/>
              </a:rPr>
              <a:t>publisher</a:t>
            </a:r>
            <a:r>
              <a:rPr lang="en-US" altLang="fr-FR" sz="1600" smtClean="0">
                <a:cs typeface="Arial" charset="0"/>
              </a:rPr>
              <a:t>.[click]</a:t>
            </a:r>
          </a:p>
          <a:p>
            <a:pPr eaLnBrk="1" hangingPunct="1"/>
            <a:r>
              <a:rPr lang="en-US" altLang="fr-FR" sz="1600" smtClean="0">
                <a:cs typeface="Arial" charset="0"/>
              </a:rPr>
              <a:t>  At the </a:t>
            </a:r>
            <a:r>
              <a:rPr lang="en-US" altLang="fr-FR" sz="1600" b="1" smtClean="0">
                <a:cs typeface="Arial" charset="0"/>
              </a:rPr>
              <a:t>item level</a:t>
            </a:r>
            <a:r>
              <a:rPr lang="en-US" altLang="fr-FR" sz="1600" smtClean="0">
                <a:cs typeface="Arial" charset="0"/>
              </a:rPr>
              <a:t> there is the </a:t>
            </a:r>
            <a:r>
              <a:rPr lang="en-US" altLang="fr-FR" sz="1600" b="1" smtClean="0">
                <a:cs typeface="Arial" charset="0"/>
              </a:rPr>
              <a:t>owner</a:t>
            </a:r>
            <a:r>
              <a:rPr lang="en-US" altLang="fr-FR" sz="1600" smtClean="0">
                <a:cs typeface="Arial" charset="0"/>
              </a:rPr>
              <a:t>.</a:t>
            </a:r>
          </a:p>
          <a:p>
            <a:pPr eaLnBrk="1" hangingPunct="1"/>
            <a:r>
              <a:rPr lang="en-US" altLang="fr-FR" sz="1600" smtClean="0">
                <a:cs typeface="Arial" charset="0"/>
              </a:rPr>
              <a:t>  Even though we are </a:t>
            </a:r>
            <a:r>
              <a:rPr lang="en-US" altLang="fr-FR" sz="1600" b="1" smtClean="0">
                <a:cs typeface="Arial" charset="0"/>
              </a:rPr>
              <a:t>dealing with a particular manifestation</a:t>
            </a:r>
            <a:r>
              <a:rPr lang="en-US" altLang="fr-FR" sz="1600" smtClean="0">
                <a:cs typeface="Arial" charset="0"/>
              </a:rPr>
              <a:t>, when we talk about </a:t>
            </a:r>
            <a:r>
              <a:rPr lang="en-US" altLang="fr-FR" sz="1600" b="1" smtClean="0">
                <a:cs typeface="Arial" charset="0"/>
              </a:rPr>
              <a:t>who wrote our book</a:t>
            </a:r>
            <a:r>
              <a:rPr lang="en-US" altLang="fr-FR" sz="1600" smtClean="0">
                <a:cs typeface="Arial" charset="0"/>
              </a:rPr>
              <a:t> much of the time we will be </a:t>
            </a:r>
            <a:r>
              <a:rPr lang="en-US" altLang="fr-FR" sz="1600" b="1" smtClean="0">
                <a:cs typeface="Arial" charset="0"/>
              </a:rPr>
              <a:t>functioning at the level of the work</a:t>
            </a:r>
            <a:r>
              <a:rPr lang="en-US" altLang="fr-FR" sz="1600" smtClean="0">
                <a:cs typeface="Arial" charset="0"/>
              </a:rPr>
              <a:t>, for that is where in </a:t>
            </a:r>
            <a:r>
              <a:rPr lang="en-US" altLang="fr-FR" sz="1600" b="1" smtClean="0">
                <a:cs typeface="Arial" charset="0"/>
              </a:rPr>
              <a:t>FRBR</a:t>
            </a:r>
            <a:r>
              <a:rPr lang="en-US" altLang="fr-FR" sz="1600" smtClean="0">
                <a:cs typeface="Arial" charset="0"/>
              </a:rPr>
              <a:t> we see our </a:t>
            </a:r>
            <a:r>
              <a:rPr lang="en-US" altLang="fr-FR" sz="1600" b="1" smtClean="0">
                <a:cs typeface="Arial" charset="0"/>
              </a:rPr>
              <a:t>creator</a:t>
            </a:r>
            <a:r>
              <a:rPr lang="en-US" altLang="fr-FR" sz="1600" smtClean="0">
                <a:cs typeface="Arial" charset="0"/>
              </a:rPr>
              <a:t>.</a:t>
            </a:r>
          </a:p>
          <a:p>
            <a:pPr eaLnBrk="1" hangingPunct="1"/>
            <a:r>
              <a:rPr lang="en-US" altLang="fr-FR" sz="1600" smtClean="0">
                <a:cs typeface="Arial" charset="0"/>
              </a:rPr>
              <a:t>  When we record a </a:t>
            </a:r>
            <a:r>
              <a:rPr lang="en-US" altLang="fr-FR" sz="1600" b="1" smtClean="0">
                <a:cs typeface="Arial" charset="0"/>
              </a:rPr>
              <a:t>translator</a:t>
            </a:r>
            <a:r>
              <a:rPr lang="en-US" altLang="fr-FR" sz="1600" smtClean="0">
                <a:cs typeface="Arial" charset="0"/>
              </a:rPr>
              <a:t> we’re talking about a </a:t>
            </a:r>
            <a:r>
              <a:rPr lang="en-US" altLang="fr-FR" sz="1600" b="1" smtClean="0">
                <a:cs typeface="Arial" charset="0"/>
              </a:rPr>
              <a:t>contributor to an expression.</a:t>
            </a:r>
          </a:p>
          <a:p>
            <a:pPr eaLnBrk="1" hangingPunct="1"/>
            <a:r>
              <a:rPr lang="en-US" altLang="fr-FR" sz="1600" b="1" smtClean="0">
                <a:cs typeface="Arial" charset="0"/>
              </a:rPr>
              <a:t>  Knowing which level we are at in terms of WEMI tells us where to look in RDA for our rules.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ln>
            <a:miter lim="800000"/>
            <a:headEnd/>
            <a:tailEnd/>
          </a:ln>
        </p:spPr>
        <p:txBody>
          <a:bodyPr/>
          <a:lstStyle/>
          <a:p>
            <a:pPr>
              <a:defRPr/>
            </a:pPr>
            <a:fld id="{E6EA7B4C-7C0C-471D-AB2C-AAF60191F7B1}" type="slidenum">
              <a:rPr lang="en-US" altLang="fr-FR">
                <a:ea typeface="ＭＳ Ｐゴシック" pitchFamily="34" charset="-128"/>
              </a:rPr>
              <a:pPr>
                <a:defRPr/>
              </a:pPr>
              <a:t>27</a:t>
            </a:fld>
            <a:endParaRPr lang="en-US" altLang="fr-FR">
              <a:ea typeface="ＭＳ Ｐゴシック" pitchFamily="34" charset="-128"/>
            </a:endParaRPr>
          </a:p>
        </p:txBody>
      </p:sp>
      <p:sp>
        <p:nvSpPr>
          <p:cNvPr id="501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defTabSz="931863"/>
            <a:fld id="{C33A820C-8ABE-41A8-91D8-2ADDD27CB61A}" type="slidenum">
              <a:rPr lang="en-US" altLang="fr-FR" sz="1200">
                <a:ea typeface="ＭＳ Ｐゴシック" pitchFamily="34" charset="-128"/>
              </a:rPr>
              <a:pPr defTabSz="931863"/>
              <a:t>27</a:t>
            </a:fld>
            <a:endParaRPr lang="en-US" altLang="fr-FR" sz="1200">
              <a:ea typeface="ＭＳ Ｐゴシック" pitchFamily="34" charset="-128"/>
            </a:endParaRPr>
          </a:p>
        </p:txBody>
      </p:sp>
      <p:sp>
        <p:nvSpPr>
          <p:cNvPr id="501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1" name="Rectangle 3"/>
          <p:cNvSpPr>
            <a:spLocks noGrp="1" noChangeArrowheads="1"/>
          </p:cNvSpPr>
          <p:nvPr>
            <p:ph type="body" idx="1"/>
          </p:nvPr>
        </p:nvSpPr>
        <p:spPr bwMode="auto">
          <a:xfrm>
            <a:off x="685800" y="4343400"/>
            <a:ext cx="5486400" cy="4116388"/>
          </a:xfrm>
          <a:noFill/>
        </p:spPr>
        <p:txBody>
          <a:bodyPr wrap="square" lIns="93177" tIns="46589" rIns="93177" bIns="46589" numCol="1" anchor="t" anchorCtr="0" compatLnSpc="1">
            <a:prstTxWarp prst="textNoShape">
              <a:avLst/>
            </a:prstTxWarp>
          </a:bodyPr>
          <a:lstStyle/>
          <a:p>
            <a:pPr eaLnBrk="1" hangingPunct="1"/>
            <a:r>
              <a:rPr lang="en-US" altLang="fr-FR" sz="1600" smtClean="0">
                <a:cs typeface="Arial" charset="0"/>
              </a:rPr>
              <a:t>Now let’s put on our FRBR glasses to look at our online catalogs.</a:t>
            </a:r>
          </a:p>
          <a:p>
            <a:pPr eaLnBrk="1" hangingPunct="1"/>
            <a:endParaRPr lang="en-US" altLang="fr-FR" sz="1600" smtClean="0">
              <a:cs typeface="Arial" charset="0"/>
            </a:endParaRPr>
          </a:p>
          <a:p>
            <a:pPr eaLnBrk="1" hangingPunct="1"/>
            <a:r>
              <a:rPr lang="en-US" altLang="fr-FR" sz="1600" smtClean="0">
                <a:cs typeface="Arial" charset="0"/>
              </a:rPr>
              <a:t>The Library of Congress uses the Voyager integrated library system.  If we take a look at the display for Shakespeare’s Hamlet, you will see that our OPAC display includes all of the FRBR Group 1 entities – in a sense it is already “FRBR-ized.”</a:t>
            </a:r>
          </a:p>
          <a:p>
            <a:pPr eaLnBrk="1" hangingPunct="1"/>
            <a:r>
              <a:rPr lang="en-US" altLang="fr-FR" sz="1600" smtClean="0">
                <a:cs typeface="Arial" charset="0"/>
              </a:rPr>
              <a:t>Let’s walk through this one to see the Group 1 entities from the FRBR perspective.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ln>
            <a:miter lim="800000"/>
            <a:headEnd/>
            <a:tailEnd/>
          </a:ln>
        </p:spPr>
        <p:txBody>
          <a:bodyPr/>
          <a:lstStyle/>
          <a:p>
            <a:pPr>
              <a:defRPr/>
            </a:pPr>
            <a:fld id="{0553E61A-5D6E-46CC-9888-450B07ED9FD1}" type="slidenum">
              <a:rPr lang="en-US" altLang="fr-FR">
                <a:ea typeface="ＭＳ Ｐゴシック" pitchFamily="34" charset="-128"/>
              </a:rPr>
              <a:pPr>
                <a:defRPr/>
              </a:pPr>
              <a:t>28</a:t>
            </a:fld>
            <a:endParaRPr lang="en-US" altLang="fr-FR">
              <a:ea typeface="ＭＳ Ｐゴシック" pitchFamily="34" charset="-128"/>
            </a:endParaRPr>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defTabSz="931863"/>
            <a:fld id="{344D27EB-8BD0-4018-9A81-27F3BD07ED25}" type="slidenum">
              <a:rPr lang="en-US" altLang="fr-FR" sz="1200">
                <a:ea typeface="ＭＳ Ｐゴシック" pitchFamily="34" charset="-128"/>
              </a:rPr>
              <a:pPr defTabSz="931863"/>
              <a:t>28</a:t>
            </a:fld>
            <a:endParaRPr lang="en-US" altLang="fr-FR" sz="1200">
              <a:ea typeface="ＭＳ Ｐゴシック" pitchFamily="34" charset="-128"/>
            </a:endParaRPr>
          </a:p>
        </p:txBody>
      </p:sp>
      <p:sp>
        <p:nvSpPr>
          <p:cNvPr id="512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5" name="Rectangle 3"/>
          <p:cNvSpPr>
            <a:spLocks noGrp="1" noChangeArrowheads="1"/>
          </p:cNvSpPr>
          <p:nvPr>
            <p:ph type="body" idx="1"/>
          </p:nvPr>
        </p:nvSpPr>
        <p:spPr bwMode="auto">
          <a:xfrm>
            <a:off x="685800" y="4343400"/>
            <a:ext cx="5486400" cy="4116388"/>
          </a:xfrm>
          <a:noFill/>
        </p:spPr>
        <p:txBody>
          <a:bodyPr wrap="square" lIns="93177" tIns="46589" rIns="93177" bIns="46589" numCol="1" anchor="t" anchorCtr="0" compatLnSpc="1">
            <a:prstTxWarp prst="textNoShape">
              <a:avLst/>
            </a:prstTxWarp>
          </a:bodyPr>
          <a:lstStyle/>
          <a:p>
            <a:pPr eaLnBrk="1" hangingPunct="1"/>
            <a:r>
              <a:rPr lang="en-US" altLang="fr-FR" sz="1600" smtClean="0">
                <a:cs typeface="Arial" charset="0"/>
              </a:rPr>
              <a:t>When we browse under Shakespeare in the online catalog, we should group the various works together and let the user select which work they want.  Then we should group the various expressions we have of that work – sort of like what we already do with uniform titles.</a:t>
            </a:r>
          </a:p>
          <a:p>
            <a:pPr eaLnBrk="1" hangingPunct="1"/>
            <a:r>
              <a:rPr lang="en-US" altLang="fr-FR" sz="1600" smtClean="0">
                <a:cs typeface="Arial" charset="0"/>
              </a:rPr>
              <a:t>With AACR2, we provided a uniform title that included the name of the creator of the work, a preferred title for the work.</a:t>
            </a:r>
          </a:p>
          <a:p>
            <a:pPr eaLnBrk="1" hangingPunct="1"/>
            <a:endParaRPr lang="en-US" altLang="fr-FR"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ln>
            <a:miter lim="800000"/>
            <a:headEnd/>
            <a:tailEnd/>
          </a:ln>
        </p:spPr>
        <p:txBody>
          <a:bodyPr/>
          <a:lstStyle/>
          <a:p>
            <a:pPr>
              <a:defRPr/>
            </a:pPr>
            <a:fld id="{EEC72CFE-5CDD-48E4-A734-53275AC04CFF}" type="slidenum">
              <a:rPr lang="en-US" altLang="fr-FR">
                <a:ea typeface="ＭＳ Ｐゴシック" pitchFamily="34" charset="-128"/>
              </a:rPr>
              <a:pPr>
                <a:defRPr/>
              </a:pPr>
              <a:t>29</a:t>
            </a:fld>
            <a:endParaRPr lang="en-US" altLang="fr-FR">
              <a:ea typeface="ＭＳ Ｐゴシック" pitchFamily="34" charset="-128"/>
            </a:endParaRPr>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defTabSz="931863"/>
            <a:fld id="{7E8D7C2A-08F7-456A-9A4E-941C8AA9D9DB}" type="slidenum">
              <a:rPr lang="en-US" altLang="fr-FR" sz="1200">
                <a:ea typeface="ＭＳ Ｐゴシック" pitchFamily="34" charset="-128"/>
              </a:rPr>
              <a:pPr defTabSz="931863"/>
              <a:t>29</a:t>
            </a:fld>
            <a:endParaRPr lang="en-US" altLang="fr-FR" sz="1200">
              <a:ea typeface="ＭＳ Ｐゴシック" pitchFamily="34" charset="-128"/>
            </a:endParaRPr>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685800" y="4343400"/>
            <a:ext cx="5486400" cy="4116388"/>
          </a:xfrm>
          <a:noFill/>
        </p:spPr>
        <p:txBody>
          <a:bodyPr wrap="square" lIns="93177" tIns="46589" rIns="93177" bIns="46589" numCol="1" anchor="t" anchorCtr="0" compatLnSpc="1">
            <a:prstTxWarp prst="textNoShape">
              <a:avLst/>
            </a:prstTxWarp>
          </a:bodyPr>
          <a:lstStyle/>
          <a:p>
            <a:pPr eaLnBrk="1" hangingPunct="1"/>
            <a:r>
              <a:rPr lang="en-US" altLang="fr-FR" sz="1600" smtClean="0">
                <a:cs typeface="Arial" charset="0"/>
              </a:rPr>
              <a:t>We also include expression-level information in the uniform title to indicate that this particular description is for a French translation of Hamlet. The OPAC display also shows us the specific</a:t>
            </a:r>
            <a:r>
              <a:rPr lang="en-US" altLang="fr-FR" sz="1800" smtClean="0">
                <a:cs typeface="Arial" charset="0"/>
              </a:rPr>
              <a:t> </a:t>
            </a:r>
          </a:p>
          <a:p>
            <a:pPr eaLnBrk="1" hangingPunct="1"/>
            <a:endParaRPr lang="en-US" altLang="fr-F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ln>
            <a:miter lim="800000"/>
            <a:headEnd/>
            <a:tailEnd/>
          </a:ln>
        </p:spPr>
        <p:txBody>
          <a:bodyPr/>
          <a:lstStyle/>
          <a:p>
            <a:pPr>
              <a:defRPr/>
            </a:pPr>
            <a:fld id="{FDB8D89E-CB4B-4E9E-8C4A-D8E976D1406F}" type="slidenum">
              <a:rPr lang="en-US" altLang="fr-FR">
                <a:ea typeface="ＭＳ Ｐゴシック" pitchFamily="34" charset="-128"/>
              </a:rPr>
              <a:pPr>
                <a:defRPr/>
              </a:pPr>
              <a:t>30</a:t>
            </a:fld>
            <a:endParaRPr lang="en-US" altLang="fr-FR">
              <a:ea typeface="ＭＳ Ｐゴシック" pitchFamily="34" charset="-128"/>
            </a:endParaRPr>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defTabSz="931863"/>
            <a:fld id="{E8F5D8F2-FFA3-43C8-BEF5-3FEA1498E506}" type="slidenum">
              <a:rPr lang="en-US" altLang="fr-FR" sz="1200">
                <a:ea typeface="ＭＳ Ｐゴシック" pitchFamily="34" charset="-128"/>
              </a:rPr>
              <a:pPr defTabSz="931863"/>
              <a:t>30</a:t>
            </a:fld>
            <a:endParaRPr lang="en-US" altLang="fr-FR" sz="1200">
              <a:ea typeface="ＭＳ Ｐゴシック" pitchFamily="34" charset="-128"/>
            </a:endParaRPr>
          </a:p>
        </p:txBody>
      </p:sp>
      <p:sp>
        <p:nvSpPr>
          <p:cNvPr id="5325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3" name="Rectangle 3"/>
          <p:cNvSpPr>
            <a:spLocks noGrp="1" noChangeArrowheads="1"/>
          </p:cNvSpPr>
          <p:nvPr>
            <p:ph type="body" idx="1"/>
          </p:nvPr>
        </p:nvSpPr>
        <p:spPr bwMode="auto">
          <a:xfrm>
            <a:off x="685800" y="4343400"/>
            <a:ext cx="5486400" cy="4116388"/>
          </a:xfrm>
          <a:noFill/>
        </p:spPr>
        <p:txBody>
          <a:bodyPr wrap="square" lIns="93177" tIns="46589" rIns="93177" bIns="46589" numCol="1" anchor="t" anchorCtr="0" compatLnSpc="1">
            <a:prstTxWarp prst="textNoShape">
              <a:avLst/>
            </a:prstTxWarp>
          </a:bodyPr>
          <a:lstStyle/>
          <a:p>
            <a:pPr eaLnBrk="1" hangingPunct="1"/>
            <a:r>
              <a:rPr lang="en-US" altLang="fr-FR" sz="1600" smtClean="0">
                <a:cs typeface="Arial" charset="0"/>
              </a:rPr>
              <a:t>manifestation in terms of the body of the bibliographic description and also the individual</a:t>
            </a:r>
          </a:p>
          <a:p>
            <a:pPr eaLnBrk="1" hangingPunct="1"/>
            <a:endParaRPr lang="en-US" altLang="fr-FR" sz="1600"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ln>
            <a:miter lim="800000"/>
            <a:headEnd/>
            <a:tailEnd/>
          </a:ln>
        </p:spPr>
        <p:txBody>
          <a:bodyPr/>
          <a:lstStyle/>
          <a:p>
            <a:pPr>
              <a:defRPr/>
            </a:pPr>
            <a:fld id="{212F13DF-400B-4D87-AA2D-B523A8C6CDFA}" type="slidenum">
              <a:rPr lang="en-US" altLang="fr-FR">
                <a:ea typeface="ＭＳ Ｐゴシック" pitchFamily="34" charset="-128"/>
              </a:rPr>
              <a:pPr>
                <a:defRPr/>
              </a:pPr>
              <a:t>31</a:t>
            </a:fld>
            <a:endParaRPr lang="en-US" altLang="fr-FR">
              <a:ea typeface="ＭＳ Ｐゴシック" pitchFamily="34" charset="-128"/>
            </a:endParaRPr>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defTabSz="931863"/>
            <a:fld id="{23D0C9C3-64A8-4A01-B256-9AD491DBCF88}" type="slidenum">
              <a:rPr lang="en-US" altLang="fr-FR" sz="1200">
                <a:ea typeface="ＭＳ Ｐゴシック" pitchFamily="34" charset="-128"/>
              </a:rPr>
              <a:pPr defTabSz="931863"/>
              <a:t>31</a:t>
            </a:fld>
            <a:endParaRPr lang="en-US" altLang="fr-FR" sz="1200">
              <a:ea typeface="ＭＳ Ｐゴシック" pitchFamily="34" charset="-128"/>
            </a:endParaRPr>
          </a:p>
        </p:txBody>
      </p:sp>
      <p:sp>
        <p:nvSpPr>
          <p:cNvPr id="5427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7" name="Rectangle 3"/>
          <p:cNvSpPr>
            <a:spLocks noGrp="1" noChangeArrowheads="1"/>
          </p:cNvSpPr>
          <p:nvPr>
            <p:ph type="body" idx="1"/>
          </p:nvPr>
        </p:nvSpPr>
        <p:spPr bwMode="auto">
          <a:xfrm>
            <a:off x="685800" y="4343400"/>
            <a:ext cx="5486400" cy="4116388"/>
          </a:xfrm>
          <a:noFill/>
        </p:spPr>
        <p:txBody>
          <a:bodyPr wrap="square" lIns="93177" tIns="46589" rIns="93177" bIns="46589" numCol="1" anchor="t" anchorCtr="0" compatLnSpc="1">
            <a:prstTxWarp prst="textNoShape">
              <a:avLst/>
            </a:prstTxWarp>
          </a:bodyPr>
          <a:lstStyle/>
          <a:p>
            <a:pPr eaLnBrk="1" hangingPunct="1"/>
            <a:r>
              <a:rPr lang="en-US" altLang="fr-FR" sz="1600" smtClean="0">
                <a:cs typeface="Arial" charset="0"/>
              </a:rPr>
              <a:t>Items that we hold in our collections – with location information.</a:t>
            </a:r>
          </a:p>
          <a:p>
            <a:pPr eaLnBrk="1" hangingPunct="1"/>
            <a:endParaRPr lang="en-US" altLang="fr-FR" sz="1600" smtClean="0">
              <a:cs typeface="Arial" charset="0"/>
            </a:endParaRPr>
          </a:p>
          <a:p>
            <a:pPr eaLnBrk="1" hangingPunct="1"/>
            <a:r>
              <a:rPr lang="en-US" altLang="fr-FR" sz="1600" smtClean="0">
                <a:cs typeface="Arial" charset="0"/>
              </a:rPr>
              <a:t>You see, FRBR is not so very different from what we do now.  The point of using this FRBR model is to help clarify concepts that have been very muddy in our rules in the past and to clarify things we typically ended up learning through experience.  Using the FRBR language in the rules and identifying the specific elements or attributes of each entity </a:t>
            </a:r>
            <a:r>
              <a:rPr lang="en-US" altLang="fr-FR" sz="1600" u="sng" smtClean="0">
                <a:cs typeface="Arial" charset="0"/>
              </a:rPr>
              <a:t>should</a:t>
            </a:r>
            <a:r>
              <a:rPr lang="en-US" altLang="fr-FR" sz="1600" smtClean="0">
                <a:cs typeface="Arial" charset="0"/>
              </a:rPr>
              <a:t> make concepts clearer to the next generation of catalogers.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085B1CC5-4B96-456D-925E-6062A21371C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5B1CC5-4B96-456D-925E-6062A21371C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5B1CC5-4B96-456D-925E-6062A21371C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5B1CC5-4B96-456D-925E-6062A21371C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5B1CC5-4B96-456D-925E-6062A21371C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5B1CC5-4B96-456D-925E-6062A21371C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5B1CC5-4B96-456D-925E-6062A21371C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5B1CC5-4B96-456D-925E-6062A21371C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5B1CC5-4B96-456D-925E-6062A21371C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5B1CC5-4B96-456D-925E-6062A21371C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1594281-2003-44FF-BC14-C096F8EDB870}" type="datetimeFigureOut">
              <a:rPr lang="fr-FR" smtClean="0"/>
              <a:pPr/>
              <a:t>02/12/2020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85B1CC5-4B96-456D-925E-6062A21371C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1594281-2003-44FF-BC14-C096F8EDB870}" type="datetimeFigureOut">
              <a:rPr lang="fr-FR" smtClean="0"/>
              <a:pPr/>
              <a:t>02/12/2020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5B1CC5-4B96-456D-925E-6062A21371C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lccn.loc.gov/47023612" TargetMode="External"/><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catalog.loc.gov/cgi-bin/Pwebrecon.cgi?SC=CallNumber&amp;SEQ=20080513101540&amp;PID=29879&amp;SA=PR2779.H3" TargetMode="External"/><Relationship Id="rId4" Type="http://schemas.openxmlformats.org/officeDocument/2006/relationships/hyperlink" Target="http://catalog.loc.gov/cgi-bin/Pwebrecon.cgi?SC=Author&amp;SEQ=20080513101540&amp;PID=29879&amp;SA=Shakespeare,+William,+1564-1616."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lccn.loc.gov/47023612" TargetMode="External"/><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catalog.loc.gov/cgi-bin/Pwebrecon.cgi?SC=CallNumber&amp;SEQ=20080513101540&amp;PID=29879&amp;SA=PR2779.H3" TargetMode="External"/><Relationship Id="rId4" Type="http://schemas.openxmlformats.org/officeDocument/2006/relationships/hyperlink" Target="http://catalog.loc.gov/cgi-bin/Pwebrecon.cgi?SC=Author&amp;SEQ=20080513101540&amp;PID=29879&amp;SA=Shakespeare,+William,+1564-1616."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lccn.loc.gov/47023612"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catalog.loc.gov/cgi-bin/Pwebrecon.cgi?SC=CallNumber&amp;SEQ=20080513101540&amp;PID=29879&amp;SA=PR2779.H3" TargetMode="External"/><Relationship Id="rId4" Type="http://schemas.openxmlformats.org/officeDocument/2006/relationships/hyperlink" Target="http://catalog.loc.gov/cgi-bin/Pwebrecon.cgi?SC=Author&amp;SEQ=20080513101540&amp;PID=29879&amp;SA=Shakespeare,+William,+1564-161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lccn.loc.gov/47023612"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catalog.loc.gov/cgi-bin/Pwebrecon.cgi?SC=CallNumber&amp;SEQ=20080513101540&amp;PID=29879&amp;SA=PR2779.H3" TargetMode="External"/><Relationship Id="rId4" Type="http://schemas.openxmlformats.org/officeDocument/2006/relationships/hyperlink" Target="http://catalog.loc.gov/cgi-bin/Pwebrecon.cgi?SC=Author&amp;SEQ=20080513101540&amp;PID=29879&amp;SA=Shakespeare,+William,+1564-1616."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lccn.loc.gov/47023612" TargetMode="Externa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catalog.loc.gov/cgi-bin/Pwebrecon.cgi?SC=CallNumber&amp;SEQ=20080513101540&amp;PID=29879&amp;SA=PR2779.H3" TargetMode="External"/><Relationship Id="rId4" Type="http://schemas.openxmlformats.org/officeDocument/2006/relationships/hyperlink" Target="http://catalog.loc.gov/cgi-bin/Pwebrecon.cgi?SC=Author&amp;SEQ=20080513101540&amp;PID=29879&amp;SA=Shakespeare,+William,+1564-1616."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285728"/>
            <a:ext cx="8229600" cy="584043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buNone/>
            </a:pPr>
            <a:endParaRPr lang="ar-DZ" b="1" dirty="0" smtClean="0">
              <a:ln/>
              <a:solidFill>
                <a:schemeClr val="accent3"/>
              </a:solidFill>
              <a:latin typeface="Sakkal Majalla" pitchFamily="2" charset="-78"/>
              <a:cs typeface="Sakkal Majalla" pitchFamily="2" charset="-78"/>
            </a:endParaRPr>
          </a:p>
          <a:p>
            <a:pPr algn="ctr" rtl="1">
              <a:buNone/>
            </a:pPr>
            <a:r>
              <a:rPr lang="ar-DZ" sz="2400" b="1" dirty="0" smtClean="0">
                <a:ln/>
                <a:latin typeface="Sakkal Majalla" pitchFamily="2" charset="-78"/>
                <a:cs typeface="Sakkal Majalla" pitchFamily="2" charset="-78"/>
              </a:rPr>
              <a:t>جامعة خميس مليانة</a:t>
            </a:r>
          </a:p>
          <a:p>
            <a:pPr algn="ctr" rtl="1">
              <a:buNone/>
            </a:pPr>
            <a:r>
              <a:rPr lang="ar-DZ" sz="2400" b="1" dirty="0" smtClean="0">
                <a:ln/>
                <a:latin typeface="Sakkal Majalla" pitchFamily="2" charset="-78"/>
                <a:cs typeface="Sakkal Majalla" pitchFamily="2" charset="-78"/>
              </a:rPr>
              <a:t>قسم العلوم الإنسانية</a:t>
            </a:r>
          </a:p>
          <a:p>
            <a:pPr algn="ctr" rtl="1">
              <a:buNone/>
            </a:pPr>
            <a:r>
              <a:rPr lang="ar-DZ" sz="2400" b="1" dirty="0" smtClean="0">
                <a:ln/>
                <a:latin typeface="Sakkal Majalla" pitchFamily="2" charset="-78"/>
                <a:cs typeface="Sakkal Majalla" pitchFamily="2" charset="-78"/>
              </a:rPr>
              <a:t>شعبة علم لمكتبات </a:t>
            </a:r>
          </a:p>
          <a:p>
            <a:pPr algn="ctr" rtl="1">
              <a:buNone/>
            </a:pPr>
            <a:endParaRPr lang="ar-DZ" sz="2400" b="1" dirty="0" smtClean="0">
              <a:ln/>
              <a:latin typeface="Sakkal Majalla" pitchFamily="2" charset="-78"/>
              <a:cs typeface="Sakkal Majalla" pitchFamily="2" charset="-78"/>
            </a:endParaRPr>
          </a:p>
          <a:p>
            <a:pPr algn="ctr" rtl="1">
              <a:buNone/>
            </a:pPr>
            <a:r>
              <a:rPr lang="ar-DZ" sz="2400" b="1" dirty="0" smtClean="0">
                <a:ln/>
                <a:latin typeface="Sakkal Majalla" pitchFamily="2" charset="-78"/>
                <a:cs typeface="Sakkal Majalla" pitchFamily="2" charset="-78"/>
              </a:rPr>
              <a:t>محاضرات التكوين ما قبل الترقية</a:t>
            </a:r>
          </a:p>
          <a:p>
            <a:pPr algn="ctr" rtl="1">
              <a:buNone/>
            </a:pPr>
            <a:endParaRPr lang="ar-DZ" sz="2400" b="1" dirty="0" smtClean="0">
              <a:ln/>
              <a:latin typeface="Sakkal Majalla" pitchFamily="2" charset="-78"/>
              <a:cs typeface="Sakkal Majalla" pitchFamily="2" charset="-78"/>
            </a:endParaRPr>
          </a:p>
          <a:p>
            <a:pPr algn="ctr" rtl="1">
              <a:buNone/>
            </a:pPr>
            <a:r>
              <a:rPr lang="ar-DZ" sz="2400" b="1" dirty="0" smtClean="0">
                <a:ln/>
                <a:latin typeface="Sakkal Majalla" pitchFamily="2" charset="-78"/>
                <a:cs typeface="Sakkal Majalla" pitchFamily="2" charset="-78"/>
              </a:rPr>
              <a:t>مقياس الإعلام الآلي التوثيقي</a:t>
            </a:r>
          </a:p>
          <a:p>
            <a:pPr algn="ctr" rtl="1">
              <a:buNone/>
            </a:pPr>
            <a:endParaRPr lang="ar-DZ" sz="2400" b="1" dirty="0" smtClean="0">
              <a:ln/>
              <a:latin typeface="Sakkal Majalla" pitchFamily="2" charset="-78"/>
              <a:cs typeface="Sakkal Majalla" pitchFamily="2" charset="-78"/>
            </a:endParaRPr>
          </a:p>
          <a:p>
            <a:pPr algn="ctr" rtl="1">
              <a:buNone/>
            </a:pPr>
            <a:r>
              <a:rPr lang="ar-DZ" sz="2400" b="1" dirty="0" smtClean="0">
                <a:ln/>
                <a:latin typeface="Sakkal Majalla" pitchFamily="2" charset="-78"/>
                <a:cs typeface="Sakkal Majalla" pitchFamily="2" charset="-78"/>
              </a:rPr>
              <a:t>عنوان المحاضرة: وصف وإتاحة المصادر  </a:t>
            </a:r>
            <a:r>
              <a:rPr lang="fr-FR" sz="2400" b="1" smtClean="0">
                <a:ln/>
                <a:latin typeface="Sakkal Majalla" pitchFamily="2" charset="-78"/>
                <a:cs typeface="Sakkal Majalla" pitchFamily="2" charset="-78"/>
              </a:rPr>
              <a:t>RDA </a:t>
            </a:r>
            <a:endParaRPr lang="ar-DZ" sz="2400" b="1" dirty="0" smtClean="0">
              <a:ln/>
              <a:latin typeface="Sakkal Majalla" pitchFamily="2" charset="-78"/>
              <a:cs typeface="Sakkal Majalla" pitchFamily="2" charset="-78"/>
            </a:endParaRPr>
          </a:p>
          <a:p>
            <a:pPr algn="ctr" rtl="1">
              <a:buNone/>
            </a:pPr>
            <a:r>
              <a:rPr lang="ar-DZ" sz="2400" b="1" dirty="0" smtClean="0">
                <a:ln/>
              </a:rPr>
              <a:t>                                                        الأستاذ دحماني بلال.</a:t>
            </a:r>
            <a:endParaRPr lang="fr-FR" sz="2400" b="1" dirty="0">
              <a:l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dirty="0" smtClean="0"/>
              <a:t>RDA </a:t>
            </a:r>
            <a:r>
              <a:rPr lang="fr-CA" dirty="0" err="1" smtClean="0"/>
              <a:t>Toolkit</a:t>
            </a:r>
            <a:endParaRPr lang="fr-FR" dirty="0"/>
          </a:p>
        </p:txBody>
      </p:sp>
      <p:sp>
        <p:nvSpPr>
          <p:cNvPr id="3" name="Espace réservé du contenu 2"/>
          <p:cNvSpPr>
            <a:spLocks noGrp="1"/>
          </p:cNvSpPr>
          <p:nvPr>
            <p:ph idx="1"/>
          </p:nvPr>
        </p:nvSpPr>
        <p:spPr/>
        <p:txBody>
          <a:bodyPr/>
          <a:lstStyle/>
          <a:p>
            <a:pPr algn="ctr" rtl="1">
              <a:buNone/>
            </a:pPr>
            <a:endParaRPr lang="ar-DZ" dirty="0" smtClean="0"/>
          </a:p>
          <a:p>
            <a:pPr algn="ctr" rtl="1"/>
            <a:endParaRPr lang="ar-DZ" dirty="0" smtClean="0"/>
          </a:p>
          <a:p>
            <a:pPr algn="ctr" rtl="1">
              <a:buNone/>
            </a:pPr>
            <a:endParaRPr lang="ar-DZ" sz="3200" dirty="0" smtClean="0"/>
          </a:p>
          <a:p>
            <a:pPr algn="ctr" rtl="1">
              <a:buNone/>
            </a:pPr>
            <a:r>
              <a:rPr lang="fr-CA" sz="3200" dirty="0" smtClean="0"/>
              <a:t>http://www.rdatoolkit.org</a:t>
            </a:r>
            <a:endParaRPr lang="fr-FR" sz="3200" dirty="0" smtClean="0"/>
          </a:p>
          <a:p>
            <a:pPr algn="ctr" rtl="1"/>
            <a:endParaRPr lang="ar-DZ" dirty="0" smtClean="0"/>
          </a:p>
          <a:p>
            <a:pPr algn="ctr" rtl="1"/>
            <a:endParaRPr lang="ar-DZ" dirty="0" smtClean="0"/>
          </a:p>
          <a:p>
            <a:pPr algn="ctr" rtl="1"/>
            <a:endParaRPr lang="ar-DZ" dirty="0" smtClean="0"/>
          </a:p>
          <a:p>
            <a:pPr algn="ctr" rtl="1"/>
            <a:endParaRPr lang="fr-FR" dirty="0" smtClean="0"/>
          </a:p>
          <a:p>
            <a:pPr algn="ctr" rtl="1">
              <a:buNone/>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285750" y="571500"/>
            <a:ext cx="8643938" cy="5554663"/>
          </a:xfrm>
        </p:spPr>
        <p:txBody>
          <a:bodyPr/>
          <a:lstStyle/>
          <a:p>
            <a:pPr algn="ctr">
              <a:buFont typeface="Arial" charset="0"/>
              <a:buNone/>
              <a:defRPr/>
            </a:pP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FRBR</a:t>
            </a:r>
            <a:endParaRPr lang="ar-DZ" sz="3600" dirty="0" smtClean="0">
              <a:solidFill>
                <a:srgbClr val="FF0000"/>
              </a:solidFill>
            </a:endParaRPr>
          </a:p>
          <a:p>
            <a:pPr algn="l">
              <a:buFont typeface="Arial" charset="0"/>
              <a:buNone/>
              <a:defRPr/>
            </a:pPr>
            <a:endParaRPr lang="ar-DZ" b="1" dirty="0" smtClean="0">
              <a:latin typeface="Times New Roman" pitchFamily="18" charset="0"/>
              <a:cs typeface="Times New Roman" pitchFamily="18" charset="0"/>
            </a:endParaRPr>
          </a:p>
          <a:p>
            <a:pPr algn="l">
              <a:buFont typeface="Arial" charset="0"/>
              <a:buNone/>
              <a:defRPr/>
            </a:pPr>
            <a:r>
              <a:rPr lang="en-US" b="1" dirty="0" smtClean="0">
                <a:latin typeface="Times New Roman" pitchFamily="18" charset="0"/>
                <a:cs typeface="Times New Roman" pitchFamily="18" charset="0"/>
              </a:rPr>
              <a:t>     F                  R                  B                  R</a:t>
            </a:r>
            <a:endParaRPr lang="fr-FR" b="1" dirty="0" smtClean="0">
              <a:latin typeface="Times New Roman" pitchFamily="18" charset="0"/>
              <a:cs typeface="Times New Roman" pitchFamily="18" charset="0"/>
            </a:endParaRPr>
          </a:p>
          <a:p>
            <a:pPr algn="ctr">
              <a:buFont typeface="Arial" charset="0"/>
              <a:buNone/>
              <a:defRPr/>
            </a:pPr>
            <a:r>
              <a:rPr lang="fr-FR" b="1" dirty="0" smtClean="0">
                <a:latin typeface="Times New Roman" pitchFamily="18" charset="0"/>
                <a:cs typeface="Times New Roman" pitchFamily="18" charset="0"/>
              </a:rPr>
              <a:t>Functional Requirements For </a:t>
            </a:r>
            <a:r>
              <a:rPr lang="fr-FR" b="1" dirty="0" err="1" smtClean="0">
                <a:latin typeface="Times New Roman" pitchFamily="18" charset="0"/>
                <a:cs typeface="Times New Roman" pitchFamily="18" charset="0"/>
              </a:rPr>
              <a:t>Bibliographic</a:t>
            </a:r>
            <a:r>
              <a:rPr lang="fr-FR" b="1" dirty="0" smtClean="0">
                <a:latin typeface="Times New Roman" pitchFamily="18" charset="0"/>
                <a:cs typeface="Times New Roman" pitchFamily="18" charset="0"/>
              </a:rPr>
              <a:t> Record </a:t>
            </a:r>
          </a:p>
          <a:p>
            <a:pPr algn="l">
              <a:buFont typeface="Arial" charset="0"/>
              <a:buNone/>
              <a:defRPr/>
            </a:pPr>
            <a:r>
              <a:rPr lang="en-US" b="1" dirty="0" smtClean="0">
                <a:latin typeface="Times New Roman" pitchFamily="18" charset="0"/>
                <a:cs typeface="Times New Roman" pitchFamily="18" charset="0"/>
              </a:rPr>
              <a:t>                                   </a:t>
            </a:r>
            <a:endParaRPr lang="fr-FR" b="1" dirty="0" smtClean="0">
              <a:latin typeface="Times New Roman" pitchFamily="18" charset="0"/>
              <a:cs typeface="Times New Roman" pitchFamily="18" charset="0"/>
            </a:endParaRPr>
          </a:p>
          <a:p>
            <a:pPr algn="ctr">
              <a:buFont typeface="Arial" charset="0"/>
              <a:buNone/>
              <a:defRPr/>
            </a:pPr>
            <a:r>
              <a:rPr lang="fr-FR" b="1" dirty="0" smtClean="0">
                <a:latin typeface="Times New Roman" pitchFamily="18" charset="0"/>
                <a:cs typeface="Times New Roman" pitchFamily="18" charset="0"/>
              </a:rPr>
              <a:t> </a:t>
            </a:r>
            <a:endParaRPr lang="ar-DZ" b="1" dirty="0" smtClean="0">
              <a:latin typeface="Times New Roman" pitchFamily="18" charset="0"/>
              <a:cs typeface="Times New Roman" pitchFamily="18" charset="0"/>
            </a:endParaRPr>
          </a:p>
          <a:p>
            <a:pPr algn="ctr">
              <a:buFont typeface="Arial" charset="0"/>
              <a:buNone/>
              <a:defRPr/>
            </a:pPr>
            <a:endParaRPr lang="ar-DZ" dirty="0" smtClean="0"/>
          </a:p>
          <a:p>
            <a:pPr algn="ctr">
              <a:buFont typeface="Arial" charset="0"/>
              <a:buNone/>
              <a:defRPr/>
            </a:pPr>
            <a:r>
              <a:rPr lang="ar-DZ" dirty="0" smtClean="0"/>
              <a:t> </a:t>
            </a:r>
            <a:r>
              <a:rPr lang="ar-DZ" sz="4000" b="1" dirty="0" smtClean="0">
                <a:effectLst>
                  <a:outerShdw blurRad="38100" dist="38100" dir="2700000" algn="tl">
                    <a:srgbClr val="000000">
                      <a:alpha val="43137"/>
                    </a:srgbClr>
                  </a:outerShdw>
                </a:effectLst>
              </a:rPr>
              <a:t>المتطلبات الوظيفية للتسجيلة </a:t>
            </a:r>
            <a:r>
              <a:rPr lang="ar-DZ" sz="4000" b="1" dirty="0" err="1" smtClean="0">
                <a:effectLst>
                  <a:outerShdw blurRad="38100" dist="38100" dir="2700000" algn="tl">
                    <a:srgbClr val="000000">
                      <a:alpha val="43137"/>
                    </a:srgbClr>
                  </a:outerShdw>
                </a:effectLst>
              </a:rPr>
              <a:t>الببلبوغرافية</a:t>
            </a:r>
            <a:endParaRPr lang="fr-FR" b="1" dirty="0" smtClean="0">
              <a:effectLst>
                <a:outerShdw blurRad="38100" dist="38100" dir="2700000" algn="tl">
                  <a:srgbClr val="000000">
                    <a:alpha val="43137"/>
                  </a:srgbClr>
                </a:outerShdw>
              </a:effectLst>
              <a:cs typeface="Arial" charset="0"/>
            </a:endParaRPr>
          </a:p>
        </p:txBody>
      </p:sp>
      <p:sp>
        <p:nvSpPr>
          <p:cNvPr id="5" name="Espace réservé du numéro de diapositive 4"/>
          <p:cNvSpPr>
            <a:spLocks noGrp="1"/>
          </p:cNvSpPr>
          <p:nvPr>
            <p:ph type="sldNum" sz="quarter" idx="12"/>
          </p:nvPr>
        </p:nvSpPr>
        <p:spPr/>
        <p:txBody>
          <a:bodyPr/>
          <a:lstStyle/>
          <a:p>
            <a:pPr>
              <a:defRPr/>
            </a:pPr>
            <a:fld id="{F082E306-0FD8-4806-8AC3-C69707CB17DB}" type="slidenum">
              <a:rPr lang="ar-SA" smtClean="0"/>
              <a:pPr>
                <a:defRPr/>
              </a:pPr>
              <a:t>11</a:t>
            </a:fld>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71472" y="214290"/>
            <a:ext cx="8229600" cy="1357314"/>
          </a:xfrm>
        </p:spPr>
        <p:txBody>
          <a:bodyPr>
            <a:normAutofit fontScale="90000"/>
          </a:bodyPr>
          <a:lstStyle/>
          <a:p>
            <a:pPr algn="ctr" rtl="1"/>
            <a:r>
              <a:rPr lang="ar-DZ" b="1" dirty="0" smtClean="0"/>
              <a:t>المجموعة الأولى:كيانات المتعلقة بمنتجات الجهد الفكري</a:t>
            </a:r>
            <a:endParaRPr lang="fr-FR" b="1" dirty="0" smtClean="0">
              <a:cs typeface="Times New Roman" pitchFamily="18" charset="0"/>
            </a:endParaRPr>
          </a:p>
        </p:txBody>
      </p:sp>
      <p:sp>
        <p:nvSpPr>
          <p:cNvPr id="12291" name="Espace réservé du contenu 2"/>
          <p:cNvSpPr>
            <a:spLocks noGrp="1"/>
          </p:cNvSpPr>
          <p:nvPr>
            <p:ph idx="1"/>
          </p:nvPr>
        </p:nvSpPr>
        <p:spPr>
          <a:xfrm>
            <a:off x="500063" y="1571625"/>
            <a:ext cx="8229600" cy="5072063"/>
          </a:xfrm>
        </p:spPr>
        <p:txBody>
          <a:bodyPr/>
          <a:lstStyle/>
          <a:p>
            <a:pPr algn="r" rtl="1">
              <a:buFont typeface="Arial" charset="0"/>
              <a:buNone/>
            </a:pPr>
            <a:r>
              <a:rPr lang="ar-DZ" dirty="0" smtClean="0"/>
              <a:t>منتجات الجهد الفكري أو الفني التي يتم تسميتها من وصفها في التسجيلات الببليوغرافية وتتمثل في: </a:t>
            </a:r>
          </a:p>
          <a:p>
            <a:pPr algn="r" rtl="1">
              <a:buFont typeface="Wingdings" pitchFamily="2" charset="2"/>
              <a:buChar char="q"/>
            </a:pPr>
            <a:r>
              <a:rPr lang="ar-DZ" dirty="0" smtClean="0"/>
              <a:t>  </a:t>
            </a:r>
            <a:r>
              <a:rPr lang="ar-DZ" b="1" dirty="0" smtClean="0">
                <a:solidFill>
                  <a:srgbClr val="0070C0"/>
                </a:solidFill>
              </a:rPr>
              <a:t>العمل </a:t>
            </a:r>
            <a:r>
              <a:rPr lang="fr-FR" b="1" dirty="0" smtClean="0">
                <a:solidFill>
                  <a:srgbClr val="0070C0"/>
                </a:solidFill>
                <a:cs typeface="Arial" charset="0"/>
              </a:rPr>
              <a:t>Œuvre </a:t>
            </a:r>
            <a:r>
              <a:rPr lang="ar-DZ" b="1" dirty="0" smtClean="0">
                <a:solidFill>
                  <a:srgbClr val="0070C0"/>
                </a:solidFill>
              </a:rPr>
              <a:t> : </a:t>
            </a:r>
            <a:r>
              <a:rPr lang="ar-DZ" dirty="0" smtClean="0"/>
              <a:t>إبداع فكري أو فني متميز</a:t>
            </a:r>
            <a:r>
              <a:rPr lang="fr-FR" dirty="0" smtClean="0">
                <a:cs typeface="Arial" charset="0"/>
              </a:rPr>
              <a:t> </a:t>
            </a:r>
            <a:r>
              <a:rPr lang="ar-DZ" dirty="0" smtClean="0"/>
              <a:t>.</a:t>
            </a:r>
          </a:p>
          <a:p>
            <a:pPr algn="r" rtl="1">
              <a:buFont typeface="Wingdings" pitchFamily="2" charset="2"/>
              <a:buChar char="q"/>
            </a:pPr>
            <a:r>
              <a:rPr lang="ar-DZ" dirty="0" smtClean="0">
                <a:solidFill>
                  <a:srgbClr val="00B050"/>
                </a:solidFill>
              </a:rPr>
              <a:t> </a:t>
            </a:r>
            <a:r>
              <a:rPr lang="ar-DZ" b="1" dirty="0" smtClean="0">
                <a:solidFill>
                  <a:srgbClr val="00B050"/>
                </a:solidFill>
              </a:rPr>
              <a:t>التعبير </a:t>
            </a:r>
            <a:r>
              <a:rPr lang="fr-FR" b="1" dirty="0" smtClean="0">
                <a:solidFill>
                  <a:srgbClr val="00B050"/>
                </a:solidFill>
                <a:cs typeface="Arial" charset="0"/>
              </a:rPr>
              <a:t>Expression </a:t>
            </a:r>
            <a:r>
              <a:rPr lang="ar-DZ" b="1" dirty="0" smtClean="0">
                <a:solidFill>
                  <a:srgbClr val="00B050"/>
                </a:solidFill>
              </a:rPr>
              <a:t> : </a:t>
            </a:r>
            <a:r>
              <a:rPr lang="ar-DZ" dirty="0" smtClean="0"/>
              <a:t>التحقق فكري أو فني للعمل الطريقة  أو الشكل أو اللغة التي تستخدم للتعبير عن هذا الجهد الفكري أو الفني.</a:t>
            </a:r>
          </a:p>
          <a:p>
            <a:pPr algn="r" rtl="1">
              <a:buFont typeface="Wingdings" pitchFamily="2" charset="2"/>
              <a:buChar char="q"/>
            </a:pPr>
            <a:r>
              <a:rPr lang="ar-DZ" dirty="0" smtClean="0"/>
              <a:t> </a:t>
            </a:r>
            <a:r>
              <a:rPr lang="ar-DZ" b="1" dirty="0" smtClean="0">
                <a:solidFill>
                  <a:srgbClr val="FFC000"/>
                </a:solidFill>
              </a:rPr>
              <a:t>التجسيد </a:t>
            </a:r>
            <a:r>
              <a:rPr lang="fr-FR" b="1" dirty="0" smtClean="0">
                <a:solidFill>
                  <a:srgbClr val="FFC000"/>
                </a:solidFill>
                <a:cs typeface="Arial" charset="0"/>
              </a:rPr>
              <a:t>Manifestation </a:t>
            </a:r>
            <a:r>
              <a:rPr lang="ar-DZ" b="1" dirty="0" smtClean="0">
                <a:solidFill>
                  <a:srgbClr val="FFC000"/>
                </a:solidFill>
              </a:rPr>
              <a:t> : </a:t>
            </a:r>
            <a:r>
              <a:rPr lang="ar-DZ" dirty="0" smtClean="0"/>
              <a:t>التجسيد أو التضمين المادي لتعبير عن عمل ما .</a:t>
            </a:r>
          </a:p>
          <a:p>
            <a:pPr algn="r" rtl="1">
              <a:buFont typeface="Wingdings" pitchFamily="2" charset="2"/>
              <a:buChar char="q"/>
            </a:pPr>
            <a:r>
              <a:rPr lang="ar-DZ" dirty="0" smtClean="0"/>
              <a:t> </a:t>
            </a:r>
            <a:r>
              <a:rPr lang="ar-DZ" b="1" dirty="0" smtClean="0">
                <a:solidFill>
                  <a:srgbClr val="FF0000"/>
                </a:solidFill>
              </a:rPr>
              <a:t>الوعاء  </a:t>
            </a:r>
            <a:r>
              <a:rPr lang="fr-FR" b="1" dirty="0" smtClean="0">
                <a:solidFill>
                  <a:srgbClr val="FF0000"/>
                </a:solidFill>
                <a:cs typeface="Arial" charset="0"/>
              </a:rPr>
              <a:t>Item</a:t>
            </a:r>
            <a:r>
              <a:rPr lang="ar-DZ" b="1" dirty="0" smtClean="0">
                <a:solidFill>
                  <a:srgbClr val="FF0000"/>
                </a:solidFill>
              </a:rPr>
              <a:t>: </a:t>
            </a:r>
            <a:r>
              <a:rPr lang="ar-DZ" dirty="0" smtClean="0"/>
              <a:t>نموذج أو مثال واحد لتجسيد ما.</a:t>
            </a:r>
            <a:endParaRPr lang="fr-FR" dirty="0" smtClean="0">
              <a:cs typeface="Arial" charset="0"/>
            </a:endParaRPr>
          </a:p>
        </p:txBody>
      </p:sp>
      <p:sp>
        <p:nvSpPr>
          <p:cNvPr id="5" name="Espace réservé du numéro de diapositive 4"/>
          <p:cNvSpPr>
            <a:spLocks noGrp="1"/>
          </p:cNvSpPr>
          <p:nvPr>
            <p:ph type="sldNum" sz="quarter" idx="12"/>
          </p:nvPr>
        </p:nvSpPr>
        <p:spPr/>
        <p:txBody>
          <a:bodyPr/>
          <a:lstStyle/>
          <a:p>
            <a:pPr>
              <a:defRPr/>
            </a:pPr>
            <a:fld id="{FC03A02D-9888-4BD7-90B3-D2247A5A939F}" type="slidenum">
              <a:rPr lang="ar-SA" smtClean="0"/>
              <a:pPr>
                <a:defRPr/>
              </a:pPr>
              <a:t>12</a:t>
            </a:fld>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algn="ctr" rtl="1"/>
            <a:r>
              <a:rPr lang="ar-DZ" sz="6000" b="1" dirty="0" smtClean="0">
                <a:solidFill>
                  <a:srgbClr val="002060"/>
                </a:solidFill>
              </a:rPr>
              <a:t>العمل</a:t>
            </a:r>
            <a:endParaRPr lang="fr-FR" sz="6000" b="1" dirty="0" smtClean="0">
              <a:solidFill>
                <a:srgbClr val="002060"/>
              </a:solidFill>
              <a:cs typeface="Times New Roman" pitchFamily="18" charset="0"/>
            </a:endParaRPr>
          </a:p>
        </p:txBody>
      </p:sp>
      <p:sp>
        <p:nvSpPr>
          <p:cNvPr id="13315" name="Espace réservé du contenu 2"/>
          <p:cNvSpPr>
            <a:spLocks noGrp="1"/>
          </p:cNvSpPr>
          <p:nvPr>
            <p:ph idx="1"/>
          </p:nvPr>
        </p:nvSpPr>
        <p:spPr/>
        <p:txBody>
          <a:bodyPr/>
          <a:lstStyle/>
          <a:p>
            <a:pPr algn="r" rtl="1">
              <a:lnSpc>
                <a:spcPct val="150000"/>
              </a:lnSpc>
              <a:buFont typeface="Wingdings" pitchFamily="2" charset="2"/>
              <a:buChar char="q"/>
            </a:pPr>
            <a:r>
              <a:rPr lang="ar-DZ" dirty="0" smtClean="0"/>
              <a:t>عندما نتكلم عن إلياذة الجزائر لـ </a:t>
            </a:r>
            <a:r>
              <a:rPr lang="ar-DZ" dirty="0" err="1" smtClean="0"/>
              <a:t>مفدي</a:t>
            </a:r>
            <a:r>
              <a:rPr lang="ar-DZ" dirty="0" smtClean="0"/>
              <a:t> </a:t>
            </a:r>
            <a:r>
              <a:rPr lang="ar-DZ" dirty="0" err="1" smtClean="0"/>
              <a:t>زكرياء</a:t>
            </a:r>
            <a:r>
              <a:rPr lang="ar-DZ" dirty="0" smtClean="0"/>
              <a:t> .</a:t>
            </a:r>
          </a:p>
          <a:p>
            <a:pPr algn="r" rtl="1">
              <a:lnSpc>
                <a:spcPct val="150000"/>
              </a:lnSpc>
              <a:buFont typeface="Arial" charset="0"/>
              <a:buNone/>
            </a:pPr>
            <a:r>
              <a:rPr lang="ar-DZ" dirty="0" smtClean="0"/>
              <a:t> فالمرجعية هنا هي الإنشاء الفكري الذي يكمن وراء كل التعبيرات المختلفة للعمل.</a:t>
            </a:r>
          </a:p>
          <a:p>
            <a:pPr algn="r" rtl="1">
              <a:lnSpc>
                <a:spcPct val="150000"/>
              </a:lnSpc>
              <a:buFont typeface="Arial" charset="0"/>
              <a:buNone/>
            </a:pPr>
            <a:r>
              <a:rPr lang="ar-DZ" dirty="0" smtClean="0"/>
              <a:t>لذلك فالنصوص التي تتضمن </a:t>
            </a:r>
            <a:r>
              <a:rPr lang="ar-DZ" dirty="0" err="1" smtClean="0"/>
              <a:t>تنقيحات</a:t>
            </a:r>
            <a:r>
              <a:rPr lang="ar-DZ" dirty="0" smtClean="0"/>
              <a:t> لنص سابق تعتبر تعبيرات للعمل نفسه.</a:t>
            </a:r>
            <a:endParaRPr lang="fr-FR" dirty="0" smtClean="0">
              <a:cs typeface="Arial" charset="0"/>
            </a:endParaRPr>
          </a:p>
        </p:txBody>
      </p:sp>
      <p:sp>
        <p:nvSpPr>
          <p:cNvPr id="5" name="Espace réservé du numéro de diapositive 4"/>
          <p:cNvSpPr>
            <a:spLocks noGrp="1"/>
          </p:cNvSpPr>
          <p:nvPr>
            <p:ph type="sldNum" sz="quarter" idx="12"/>
          </p:nvPr>
        </p:nvSpPr>
        <p:spPr/>
        <p:txBody>
          <a:bodyPr/>
          <a:lstStyle/>
          <a:p>
            <a:pPr>
              <a:defRPr/>
            </a:pPr>
            <a:fld id="{E8B4C352-96F4-44B0-BAA3-9352E25B0F95}" type="slidenum">
              <a:rPr lang="ar-SA" smtClean="0"/>
              <a:pPr>
                <a:defRPr/>
              </a:pPr>
              <a:t>13</a:t>
            </a:fld>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algn="ctr" rtl="1"/>
            <a:r>
              <a:rPr lang="ar-DZ" sz="5400" b="1" dirty="0" smtClean="0">
                <a:solidFill>
                  <a:srgbClr val="00B050"/>
                </a:solidFill>
              </a:rPr>
              <a:t>التعبير </a:t>
            </a:r>
            <a:endParaRPr lang="fr-FR" sz="5400" b="1" dirty="0" smtClean="0">
              <a:solidFill>
                <a:srgbClr val="00B050"/>
              </a:solidFill>
              <a:cs typeface="Times New Roman" pitchFamily="18" charset="0"/>
            </a:endParaRPr>
          </a:p>
        </p:txBody>
      </p:sp>
      <p:sp>
        <p:nvSpPr>
          <p:cNvPr id="14339" name="Espace réservé du contenu 2"/>
          <p:cNvSpPr>
            <a:spLocks noGrp="1"/>
          </p:cNvSpPr>
          <p:nvPr>
            <p:ph idx="1"/>
          </p:nvPr>
        </p:nvSpPr>
        <p:spPr/>
        <p:txBody>
          <a:bodyPr/>
          <a:lstStyle/>
          <a:p>
            <a:pPr algn="r" rtl="1">
              <a:buFont typeface="Arial" charset="0"/>
              <a:buNone/>
            </a:pPr>
            <a:r>
              <a:rPr lang="ar-DZ" dirty="0" smtClean="0"/>
              <a:t> هو التحقيق الفكري أو الفني لعمل ما في شكل هجائي رقمي، موسيقي، أو صوت، أو صورة  ...الخ.</a:t>
            </a:r>
          </a:p>
          <a:p>
            <a:pPr algn="r" rtl="1">
              <a:buFont typeface="Arial" charset="0"/>
              <a:buNone/>
            </a:pPr>
            <a:r>
              <a:rPr lang="ar-DZ" dirty="0" smtClean="0"/>
              <a:t>فالتعبير هو الشكل الفكري أو الفني الخاص الذي يتخذه العمل في كل مرة </a:t>
            </a:r>
            <a:r>
              <a:rPr lang="ar-DZ" b="1" dirty="0" smtClean="0"/>
              <a:t>”يُتحقق فيها“. مثلا:</a:t>
            </a:r>
          </a:p>
          <a:p>
            <a:pPr algn="r" rtl="1">
              <a:buFont typeface="Wingdings" pitchFamily="2" charset="2"/>
              <a:buChar char="q"/>
            </a:pPr>
            <a:r>
              <a:rPr lang="ar-DZ" b="1" dirty="0" smtClean="0">
                <a:solidFill>
                  <a:schemeClr val="tx2"/>
                </a:solidFill>
              </a:rPr>
              <a:t> ع 1  - شروط النهضة لـ مالك بن نبي </a:t>
            </a:r>
          </a:p>
          <a:p>
            <a:pPr algn="r" rtl="1">
              <a:buFont typeface="Wingdings" pitchFamily="2" charset="2"/>
              <a:buChar char="q"/>
            </a:pPr>
            <a:r>
              <a:rPr lang="ar-DZ" b="1" dirty="0" smtClean="0"/>
              <a:t> </a:t>
            </a:r>
            <a:r>
              <a:rPr lang="ar-DZ" b="1" dirty="0" smtClean="0">
                <a:solidFill>
                  <a:srgbClr val="00B050"/>
                </a:solidFill>
              </a:rPr>
              <a:t>ت1  - النص الأصلي باللغة الفرنسية.</a:t>
            </a:r>
          </a:p>
          <a:p>
            <a:pPr algn="r" rtl="1">
              <a:buFont typeface="Wingdings" pitchFamily="2" charset="2"/>
              <a:buChar char="q"/>
            </a:pPr>
            <a:r>
              <a:rPr lang="ar-DZ" b="1" dirty="0" smtClean="0">
                <a:solidFill>
                  <a:srgbClr val="00B050"/>
                </a:solidFill>
              </a:rPr>
              <a:t>ت 2  - الترجمة العربية، عبد الصبور شاهين.</a:t>
            </a:r>
            <a:endParaRPr lang="fr-FR" b="1" dirty="0" smtClean="0">
              <a:solidFill>
                <a:srgbClr val="00B050"/>
              </a:solidFill>
              <a:cs typeface="Arial" charset="0"/>
            </a:endParaRPr>
          </a:p>
        </p:txBody>
      </p:sp>
      <p:sp>
        <p:nvSpPr>
          <p:cNvPr id="5" name="Espace réservé du numéro de diapositive 4"/>
          <p:cNvSpPr>
            <a:spLocks noGrp="1"/>
          </p:cNvSpPr>
          <p:nvPr>
            <p:ph type="sldNum" sz="quarter" idx="12"/>
          </p:nvPr>
        </p:nvSpPr>
        <p:spPr/>
        <p:txBody>
          <a:bodyPr/>
          <a:lstStyle/>
          <a:p>
            <a:pPr>
              <a:defRPr/>
            </a:pPr>
            <a:fld id="{55B87843-4FF3-46D9-8E6C-794FBE4BFF45}" type="slidenum">
              <a:rPr lang="ar-SA" smtClean="0"/>
              <a:pPr>
                <a:defRPr/>
              </a:pPr>
              <a:t>14</a:t>
            </a:fld>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pPr algn="ctr" rtl="1"/>
            <a:r>
              <a:rPr lang="ar-DZ" sz="5400" b="1" dirty="0" smtClean="0">
                <a:solidFill>
                  <a:srgbClr val="FFC000"/>
                </a:solidFill>
              </a:rPr>
              <a:t>التجسيد </a:t>
            </a:r>
            <a:endParaRPr lang="fr-FR" sz="5400" b="1" dirty="0" smtClean="0">
              <a:solidFill>
                <a:srgbClr val="FFC000"/>
              </a:solidFill>
              <a:cs typeface="Times New Roman" pitchFamily="18" charset="0"/>
            </a:endParaRPr>
          </a:p>
        </p:txBody>
      </p:sp>
      <p:sp>
        <p:nvSpPr>
          <p:cNvPr id="15363" name="Espace réservé du contenu 2"/>
          <p:cNvSpPr>
            <a:spLocks noGrp="1"/>
          </p:cNvSpPr>
          <p:nvPr>
            <p:ph idx="1"/>
          </p:nvPr>
        </p:nvSpPr>
        <p:spPr/>
        <p:txBody>
          <a:bodyPr/>
          <a:lstStyle/>
          <a:p>
            <a:pPr algn="r" rtl="1">
              <a:buFont typeface="Wingdings" pitchFamily="2" charset="2"/>
              <a:buChar char="q"/>
            </a:pPr>
            <a:r>
              <a:rPr lang="ar-DZ" dirty="0" smtClean="0"/>
              <a:t>هو التجسيد المادي لتعبير ما عن عمل ما .</a:t>
            </a:r>
          </a:p>
          <a:p>
            <a:pPr algn="r" rtl="1">
              <a:buFont typeface="Wingdings" pitchFamily="2" charset="2"/>
              <a:buChar char="q"/>
            </a:pPr>
            <a:r>
              <a:rPr lang="ar-DZ" dirty="0" smtClean="0"/>
              <a:t>فعندما يتحقق عمل ما، فان التعبير عن العمل يتجسد ماديا على وسيط مثل الورق أو شريط سمعي أو شريط بصري، قماش ...الخ. مثلا:</a:t>
            </a:r>
          </a:p>
          <a:p>
            <a:pPr algn="r" rtl="1">
              <a:buFont typeface="Wingdings" pitchFamily="2" charset="2"/>
              <a:buChar char="q"/>
            </a:pPr>
            <a:r>
              <a:rPr lang="ar-DZ" b="1" dirty="0" smtClean="0">
                <a:solidFill>
                  <a:schemeClr val="tx2"/>
                </a:solidFill>
              </a:rPr>
              <a:t> ع 1 : جريدة الأهرام.</a:t>
            </a:r>
          </a:p>
          <a:p>
            <a:pPr algn="r" rtl="1">
              <a:buFont typeface="Wingdings" pitchFamily="2" charset="2"/>
              <a:buChar char="q"/>
            </a:pPr>
            <a:r>
              <a:rPr lang="ar-DZ" dirty="0" smtClean="0">
                <a:solidFill>
                  <a:srgbClr val="92D050"/>
                </a:solidFill>
              </a:rPr>
              <a:t> ت1 : </a:t>
            </a:r>
            <a:r>
              <a:rPr lang="ar-DZ" b="1" dirty="0" smtClean="0">
                <a:solidFill>
                  <a:srgbClr val="92D050"/>
                </a:solidFill>
              </a:rPr>
              <a:t>جريدة الأهرام المحلية  </a:t>
            </a:r>
          </a:p>
          <a:p>
            <a:pPr algn="r" rtl="1">
              <a:buFont typeface="Wingdings" pitchFamily="2" charset="2"/>
              <a:buChar char="q"/>
            </a:pPr>
            <a:r>
              <a:rPr lang="ar-DZ" dirty="0" smtClean="0"/>
              <a:t> </a:t>
            </a:r>
            <a:r>
              <a:rPr lang="ar-DZ" b="1" dirty="0" smtClean="0">
                <a:solidFill>
                  <a:srgbClr val="FFC000"/>
                </a:solidFill>
              </a:rPr>
              <a:t>م 1: الطبعة الورقية لجريدة الأهرام المحلية.</a:t>
            </a:r>
          </a:p>
          <a:p>
            <a:pPr algn="r" rtl="1">
              <a:buFont typeface="Wingdings" pitchFamily="2" charset="2"/>
              <a:buChar char="q"/>
            </a:pPr>
            <a:r>
              <a:rPr lang="ar-DZ" b="1" dirty="0" smtClean="0">
                <a:solidFill>
                  <a:srgbClr val="FFC000"/>
                </a:solidFill>
              </a:rPr>
              <a:t> م 2 : الطبعة الالكترونية لجريدة الأهرام المحلية.</a:t>
            </a:r>
            <a:endParaRPr lang="fr-FR" b="1" dirty="0" smtClean="0">
              <a:solidFill>
                <a:srgbClr val="FFC000"/>
              </a:solidFill>
              <a:cs typeface="Arial" charset="0"/>
            </a:endParaRPr>
          </a:p>
        </p:txBody>
      </p:sp>
      <p:sp>
        <p:nvSpPr>
          <p:cNvPr id="5" name="Espace réservé du numéro de diapositive 4"/>
          <p:cNvSpPr>
            <a:spLocks noGrp="1"/>
          </p:cNvSpPr>
          <p:nvPr>
            <p:ph type="sldNum" sz="quarter" idx="12"/>
          </p:nvPr>
        </p:nvSpPr>
        <p:spPr/>
        <p:txBody>
          <a:bodyPr/>
          <a:lstStyle/>
          <a:p>
            <a:pPr>
              <a:defRPr/>
            </a:pPr>
            <a:fld id="{52631612-30D5-4454-AB79-7486DBFBF7D7}" type="slidenum">
              <a:rPr lang="ar-SA" smtClean="0"/>
              <a:pPr>
                <a:defRPr/>
              </a:pPr>
              <a:t>15</a:t>
            </a:fld>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algn="ctr" rtl="1"/>
            <a:r>
              <a:rPr lang="ar-DZ" b="1" dirty="0" smtClean="0">
                <a:solidFill>
                  <a:srgbClr val="FF0000"/>
                </a:solidFill>
              </a:rPr>
              <a:t>النسخة المفردة</a:t>
            </a:r>
            <a:endParaRPr lang="fr-FR" b="1" dirty="0" smtClean="0">
              <a:solidFill>
                <a:srgbClr val="FF0000"/>
              </a:solidFill>
              <a:cs typeface="Times New Roman" pitchFamily="18" charset="0"/>
            </a:endParaRPr>
          </a:p>
        </p:txBody>
      </p:sp>
      <p:sp>
        <p:nvSpPr>
          <p:cNvPr id="16387" name="Espace réservé du contenu 2"/>
          <p:cNvSpPr>
            <a:spLocks noGrp="1"/>
          </p:cNvSpPr>
          <p:nvPr>
            <p:ph idx="1"/>
          </p:nvPr>
        </p:nvSpPr>
        <p:spPr/>
        <p:txBody>
          <a:bodyPr/>
          <a:lstStyle/>
          <a:p>
            <a:pPr algn="r" rtl="1">
              <a:buFont typeface="Wingdings" pitchFamily="2" charset="2"/>
              <a:buChar char="q"/>
            </a:pPr>
            <a:r>
              <a:rPr lang="ar-DZ" dirty="0" smtClean="0"/>
              <a:t>هو مثال مفرد لمظهر مادي</a:t>
            </a:r>
          </a:p>
          <a:p>
            <a:pPr algn="r" rtl="1">
              <a:buFont typeface="Wingdings" pitchFamily="2" charset="2"/>
              <a:buChar char="q"/>
            </a:pPr>
            <a:r>
              <a:rPr lang="ar-DZ" dirty="0" smtClean="0"/>
              <a:t>هو كيان معرف كنسخة مفردة فهو كيان محسوس   مثلا:</a:t>
            </a:r>
          </a:p>
          <a:p>
            <a:pPr algn="r" rtl="1">
              <a:buFont typeface="Wingdings" pitchFamily="2" charset="2"/>
              <a:buChar char="q"/>
            </a:pPr>
            <a:r>
              <a:rPr lang="ar-DZ" dirty="0" smtClean="0"/>
              <a:t> نسخة من كتاب مفرد في مجلد واحد</a:t>
            </a:r>
          </a:p>
          <a:p>
            <a:pPr algn="r" rtl="1">
              <a:buFont typeface="Wingdings" pitchFamily="2" charset="2"/>
              <a:buChar char="q"/>
            </a:pPr>
            <a:r>
              <a:rPr lang="ar-DZ" dirty="0" smtClean="0"/>
              <a:t>نسخة من شريط سمعي        مثال:</a:t>
            </a:r>
          </a:p>
          <a:p>
            <a:pPr algn="r" rtl="1">
              <a:buFont typeface="Wingdings" pitchFamily="2" charset="2"/>
              <a:buChar char="q"/>
            </a:pPr>
            <a:r>
              <a:rPr lang="ar-DZ" dirty="0" smtClean="0"/>
              <a:t> </a:t>
            </a:r>
            <a:r>
              <a:rPr lang="ar-DZ" b="1" dirty="0" smtClean="0">
                <a:solidFill>
                  <a:schemeClr val="tx2"/>
                </a:solidFill>
              </a:rPr>
              <a:t>ع1 : أشباح الجحيم لـ </a:t>
            </a:r>
            <a:r>
              <a:rPr lang="ar-DZ" b="1" dirty="0" err="1" smtClean="0">
                <a:solidFill>
                  <a:schemeClr val="tx2"/>
                </a:solidFill>
              </a:rPr>
              <a:t>يسمينة</a:t>
            </a:r>
            <a:r>
              <a:rPr lang="ar-DZ" b="1" dirty="0" smtClean="0">
                <a:solidFill>
                  <a:schemeClr val="tx2"/>
                </a:solidFill>
              </a:rPr>
              <a:t> خضرا </a:t>
            </a:r>
          </a:p>
          <a:p>
            <a:pPr algn="r" rtl="1">
              <a:buFont typeface="Wingdings" pitchFamily="2" charset="2"/>
              <a:buChar char="q"/>
            </a:pPr>
            <a:r>
              <a:rPr lang="ar-DZ" b="1" dirty="0" smtClean="0">
                <a:solidFill>
                  <a:srgbClr val="FFC000"/>
                </a:solidFill>
              </a:rPr>
              <a:t>م 1: نشرت الرواية سنة 2007 عن دار الفارابي، بيروت.</a:t>
            </a:r>
          </a:p>
          <a:p>
            <a:pPr algn="r" rtl="1">
              <a:buFont typeface="Wingdings" pitchFamily="2" charset="2"/>
              <a:buChar char="q"/>
            </a:pPr>
            <a:r>
              <a:rPr lang="ar-DZ" b="1" dirty="0" smtClean="0">
                <a:solidFill>
                  <a:srgbClr val="FF0000"/>
                </a:solidFill>
              </a:rPr>
              <a:t>ن1: النسخة موقعة بيد المؤلف في معرض بيروت الدولي للكتاب. </a:t>
            </a:r>
          </a:p>
          <a:p>
            <a:pPr algn="r" rtl="1">
              <a:buFont typeface="Wingdings" pitchFamily="2" charset="2"/>
              <a:buChar char="q"/>
            </a:pPr>
            <a:r>
              <a:rPr lang="ar-DZ" sz="2800" b="1" dirty="0" smtClean="0">
                <a:solidFill>
                  <a:srgbClr val="FF0000"/>
                </a:solidFill>
              </a:rPr>
              <a:t>و يرتبط مفهوم النسخة المفردة بعمليات منها عملية الإعارة</a:t>
            </a:r>
            <a:endParaRPr lang="fr-FR" sz="2800" b="1" dirty="0" smtClean="0">
              <a:solidFill>
                <a:srgbClr val="FF0000"/>
              </a:solidFill>
              <a:cs typeface="Arial" charset="0"/>
            </a:endParaRPr>
          </a:p>
        </p:txBody>
      </p:sp>
      <p:sp>
        <p:nvSpPr>
          <p:cNvPr id="5" name="Espace réservé du numéro de diapositive 4"/>
          <p:cNvSpPr>
            <a:spLocks noGrp="1"/>
          </p:cNvSpPr>
          <p:nvPr>
            <p:ph type="sldNum" sz="quarter" idx="12"/>
          </p:nvPr>
        </p:nvSpPr>
        <p:spPr>
          <a:xfrm>
            <a:off x="457200" y="6357938"/>
            <a:ext cx="542925" cy="363537"/>
          </a:xfrm>
        </p:spPr>
        <p:txBody>
          <a:bodyPr/>
          <a:lstStyle/>
          <a:p>
            <a:pPr>
              <a:defRPr/>
            </a:pPr>
            <a:fld id="{64699B44-D38A-4FF3-8FD1-5A7CE2699EE3}" type="slidenum">
              <a:rPr lang="ar-SA" smtClean="0"/>
              <a:pPr>
                <a:defRPr/>
              </a:pPr>
              <a:t>16</a:t>
            </a:fld>
            <a:endParaRPr lang="ar-S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96F32A5D-61CD-4A85-8CEB-AB61216B29E1}" type="slidenum">
              <a:rPr lang="ar-SA" smtClean="0"/>
              <a:pPr>
                <a:defRPr/>
              </a:pPr>
              <a:t>17</a:t>
            </a:fld>
            <a:endParaRPr lang="ar-SA"/>
          </a:p>
        </p:txBody>
      </p:sp>
      <p:pic>
        <p:nvPicPr>
          <p:cNvPr id="17411" name="Picture 2"/>
          <p:cNvPicPr>
            <a:picLocks noGrp="1" noChangeAspect="1" noChangeArrowheads="1"/>
          </p:cNvPicPr>
          <p:nvPr>
            <p:ph idx="1"/>
          </p:nvPr>
        </p:nvPicPr>
        <p:blipFill>
          <a:blip r:embed="rId2"/>
          <a:srcRect l="30476" t="21466" r="28702" b="23289"/>
          <a:stretch>
            <a:fillRect/>
          </a:stretch>
        </p:blipFill>
        <p:spPr>
          <a:xfrm>
            <a:off x="714375" y="500063"/>
            <a:ext cx="7858125" cy="600075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CC6B5691-A377-416A-B2DD-4F36DBA88AB0}" type="slidenum">
              <a:rPr lang="ar-SA" smtClean="0"/>
              <a:pPr>
                <a:defRPr/>
              </a:pPr>
              <a:t>18</a:t>
            </a:fld>
            <a:endParaRPr lang="ar-SA"/>
          </a:p>
        </p:txBody>
      </p:sp>
      <p:pic>
        <p:nvPicPr>
          <p:cNvPr id="8195" name="Picture 2"/>
          <p:cNvPicPr>
            <a:picLocks noChangeAspect="1" noChangeArrowheads="1"/>
          </p:cNvPicPr>
          <p:nvPr/>
        </p:nvPicPr>
        <p:blipFill>
          <a:blip r:embed="rId2"/>
          <a:srcRect t="17708"/>
          <a:stretch>
            <a:fillRect/>
          </a:stretch>
        </p:blipFill>
        <p:spPr bwMode="auto">
          <a:xfrm>
            <a:off x="0" y="1214422"/>
            <a:ext cx="9144000" cy="5643578"/>
          </a:xfrm>
          <a:prstGeom prst="roundRect">
            <a:avLst/>
          </a:prstGeom>
          <a:noFill/>
          <a:ln w="9525">
            <a:noFill/>
            <a:miter lim="800000"/>
            <a:headEnd/>
            <a:tailEnd/>
          </a:ln>
        </p:spPr>
      </p:pic>
      <p:sp>
        <p:nvSpPr>
          <p:cNvPr id="4" name="Rectangle à coins arrondis 3"/>
          <p:cNvSpPr/>
          <p:nvPr/>
        </p:nvSpPr>
        <p:spPr>
          <a:xfrm>
            <a:off x="7143768" y="1000125"/>
            <a:ext cx="1643045"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0070C0"/>
                </a:solidFill>
                <a:cs typeface="Arial" charset="0"/>
              </a:rPr>
              <a:t>Œuvre</a:t>
            </a:r>
            <a:endParaRPr lang="fr-FR" sz="3200" dirty="0"/>
          </a:p>
        </p:txBody>
      </p:sp>
      <p:sp>
        <p:nvSpPr>
          <p:cNvPr id="5" name="Rectangle à coins arrondis 4"/>
          <p:cNvSpPr/>
          <p:nvPr/>
        </p:nvSpPr>
        <p:spPr>
          <a:xfrm rot="21117899">
            <a:off x="6414237" y="3380192"/>
            <a:ext cx="2402072" cy="5715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fr-FR" sz="3200" b="1" dirty="0">
                <a:solidFill>
                  <a:srgbClr val="00B050"/>
                </a:solidFill>
                <a:cs typeface="Arial" charset="0"/>
              </a:rPr>
              <a:t>Expression</a:t>
            </a:r>
            <a:endParaRPr lang="fr-FR" sz="3200" dirty="0"/>
          </a:p>
        </p:txBody>
      </p:sp>
      <p:sp>
        <p:nvSpPr>
          <p:cNvPr id="6" name="Rectangle à coins arrondis 5"/>
          <p:cNvSpPr/>
          <p:nvPr/>
        </p:nvSpPr>
        <p:spPr>
          <a:xfrm rot="21117899">
            <a:off x="5986291" y="4573796"/>
            <a:ext cx="3133190" cy="5715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fr-FR" sz="3200" b="1" dirty="0">
                <a:solidFill>
                  <a:srgbClr val="FFC000"/>
                </a:solidFill>
                <a:cs typeface="Arial" charset="0"/>
              </a:rPr>
              <a:t>Manifestation</a:t>
            </a:r>
            <a:endParaRPr lang="fr-FR" sz="3200" dirty="0"/>
          </a:p>
        </p:txBody>
      </p:sp>
      <p:sp>
        <p:nvSpPr>
          <p:cNvPr id="8" name="Rectangle à coins arrondis 7"/>
          <p:cNvSpPr/>
          <p:nvPr/>
        </p:nvSpPr>
        <p:spPr>
          <a:xfrm>
            <a:off x="7143750" y="5786438"/>
            <a:ext cx="1428750" cy="5715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FF0000"/>
                </a:solidFill>
                <a:cs typeface="Arial" charset="0"/>
              </a:rPr>
              <a:t>Item</a:t>
            </a:r>
            <a:endParaRPr lang="fr-FR"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07578897-3A90-459A-8A49-0C372C3343DA}" type="slidenum">
              <a:rPr lang="ar-SA" smtClean="0"/>
              <a:pPr>
                <a:defRPr/>
              </a:pPr>
              <a:t>19</a:t>
            </a:fld>
            <a:endParaRPr lang="ar-SA"/>
          </a:p>
        </p:txBody>
      </p:sp>
      <p:pic>
        <p:nvPicPr>
          <p:cNvPr id="20483" name="Picture 4"/>
          <p:cNvPicPr>
            <a:picLocks noChangeAspect="1" noChangeArrowheads="1"/>
          </p:cNvPicPr>
          <p:nvPr/>
        </p:nvPicPr>
        <p:blipFill>
          <a:blip r:embed="rId2"/>
          <a:srcRect t="15625"/>
          <a:stretch>
            <a:fillRect/>
          </a:stretch>
        </p:blipFill>
        <p:spPr bwMode="auto">
          <a:xfrm>
            <a:off x="0" y="1071563"/>
            <a:ext cx="9144000" cy="5786437"/>
          </a:xfrm>
          <a:prstGeom prst="rect">
            <a:avLst/>
          </a:prstGeom>
          <a:noFill/>
          <a:ln w="9525">
            <a:noFill/>
            <a:miter lim="800000"/>
            <a:headEnd/>
            <a:tailEnd/>
          </a:ln>
        </p:spPr>
      </p:pic>
      <p:sp>
        <p:nvSpPr>
          <p:cNvPr id="4" name="Rectangle à coins arrondis 3"/>
          <p:cNvSpPr/>
          <p:nvPr/>
        </p:nvSpPr>
        <p:spPr>
          <a:xfrm>
            <a:off x="4572000" y="2786063"/>
            <a:ext cx="2500313" cy="5715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fr-FR" sz="3200" b="1" dirty="0">
                <a:solidFill>
                  <a:srgbClr val="00B050"/>
                </a:solidFill>
                <a:cs typeface="Arial" charset="0"/>
              </a:rPr>
              <a:t>Expression</a:t>
            </a:r>
            <a:endParaRPr lang="fr-FR" sz="3200" dirty="0"/>
          </a:p>
        </p:txBody>
      </p:sp>
      <p:sp>
        <p:nvSpPr>
          <p:cNvPr id="5" name="Rectangle à coins arrondis 4"/>
          <p:cNvSpPr/>
          <p:nvPr/>
        </p:nvSpPr>
        <p:spPr>
          <a:xfrm>
            <a:off x="5357818" y="4071938"/>
            <a:ext cx="1714495"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0070C0"/>
                </a:solidFill>
                <a:cs typeface="Arial" charset="0"/>
              </a:rPr>
              <a:t>Œuvre</a:t>
            </a:r>
            <a:endParaRPr lang="fr-F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42852"/>
            <a:ext cx="8229600" cy="928694"/>
          </a:xfrm>
        </p:spPr>
        <p:style>
          <a:lnRef idx="1">
            <a:schemeClr val="accent6"/>
          </a:lnRef>
          <a:fillRef idx="3">
            <a:schemeClr val="accent6"/>
          </a:fillRef>
          <a:effectRef idx="2">
            <a:schemeClr val="accent6"/>
          </a:effectRef>
          <a:fontRef idx="minor">
            <a:schemeClr val="lt1"/>
          </a:fontRef>
        </p:style>
        <p:txBody>
          <a:bodyPr>
            <a:normAutofit/>
          </a:bodyPr>
          <a:lstStyle/>
          <a:p>
            <a:pPr algn="ctr" rtl="1"/>
            <a:r>
              <a:rPr lang="ar-DZ" sz="5400" dirty="0" smtClean="0"/>
              <a:t>مقدمة</a:t>
            </a:r>
            <a:endParaRPr lang="fr-FR" sz="5400" dirty="0"/>
          </a:p>
        </p:txBody>
      </p:sp>
      <p:sp>
        <p:nvSpPr>
          <p:cNvPr id="3" name="Espace réservé du contenu 2"/>
          <p:cNvSpPr>
            <a:spLocks noGrp="1"/>
          </p:cNvSpPr>
          <p:nvPr>
            <p:ph idx="1"/>
          </p:nvPr>
        </p:nvSpPr>
        <p:spPr>
          <a:xfrm>
            <a:off x="285720" y="1214422"/>
            <a:ext cx="8572560" cy="5429288"/>
          </a:xfrm>
        </p:spPr>
        <p:txBody>
          <a:bodyPr>
            <a:noAutofit/>
          </a:bodyPr>
          <a:lstStyle/>
          <a:p>
            <a:pPr algn="just" rtl="1">
              <a:buFont typeface="Wingdings" pitchFamily="2" charset="2"/>
              <a:buChar char="q"/>
            </a:pPr>
            <a:r>
              <a:rPr lang="ar-SA" sz="2700" dirty="0" smtClean="0"/>
              <a:t>شهدت السنوات الأخيرة ثورة تكنولوجية في مجال المعلومات وكيفية إتاحتها، وتخزينها، والحصول عليها والتحول من المصادر المطبوعة إلى الالكترونية</a:t>
            </a:r>
            <a:r>
              <a:rPr lang="ar-DZ" sz="2700" dirty="0" smtClean="0"/>
              <a:t>.</a:t>
            </a:r>
          </a:p>
          <a:p>
            <a:pPr algn="just" rtl="1">
              <a:buFont typeface="Wingdings" pitchFamily="2" charset="2"/>
              <a:buChar char="q"/>
            </a:pPr>
            <a:r>
              <a:rPr lang="ar-SA" sz="2700" dirty="0" smtClean="0"/>
              <a:t>بما أثار رغبات مجتمع المستفيدين  </a:t>
            </a:r>
            <a:r>
              <a:rPr lang="ar-DZ" sz="2700" dirty="0" smtClean="0"/>
              <a:t>ل</a:t>
            </a:r>
            <a:r>
              <a:rPr lang="ar-SA" sz="2700" dirty="0" smtClean="0"/>
              <a:t>لاستفادة من الإتاحة الالكترونية للمصادر</a:t>
            </a:r>
            <a:r>
              <a:rPr lang="ar-DZ" sz="2700" dirty="0" smtClean="0"/>
              <a:t>.</a:t>
            </a:r>
          </a:p>
          <a:p>
            <a:pPr algn="just" rtl="1">
              <a:buFont typeface="Wingdings" pitchFamily="2" charset="2"/>
              <a:buChar char="q"/>
            </a:pPr>
            <a:r>
              <a:rPr lang="ar-SA" sz="2700" dirty="0" smtClean="0"/>
              <a:t> وكان المفهرسين الأكثر ملامسة لهذا التغيير نحو العمل في بيئة الكترونية</a:t>
            </a:r>
            <a:r>
              <a:rPr lang="ar-DZ" sz="2700" dirty="0" smtClean="0"/>
              <a:t>، </a:t>
            </a:r>
            <a:r>
              <a:rPr lang="ar-SA" sz="2700" dirty="0" smtClean="0"/>
              <a:t>تتوافر بها التقنيات والوسائل الحديثة في تطوير خدمات المعلومات</a:t>
            </a:r>
            <a:r>
              <a:rPr lang="ar-DZ" sz="2700" dirty="0" smtClean="0"/>
              <a:t>.</a:t>
            </a:r>
          </a:p>
          <a:p>
            <a:pPr algn="just" rtl="1">
              <a:buFont typeface="Wingdings" pitchFamily="2" charset="2"/>
              <a:buChar char="q"/>
            </a:pPr>
            <a:r>
              <a:rPr lang="ar-SA" sz="2700" dirty="0" smtClean="0"/>
              <a:t>وقد شهدت </a:t>
            </a:r>
            <a:r>
              <a:rPr lang="ar-DZ" sz="2700" dirty="0" smtClean="0"/>
              <a:t>قواعد </a:t>
            </a:r>
            <a:r>
              <a:rPr lang="ar-SA" sz="2700" dirty="0" smtClean="0"/>
              <a:t>الفهرسة المزيد من التغييرات من </a:t>
            </a:r>
            <a:r>
              <a:rPr lang="ar-DZ" sz="2700" dirty="0" smtClean="0"/>
              <a:t>خلال</a:t>
            </a:r>
            <a:r>
              <a:rPr lang="ar-SA" sz="2700" dirty="0" smtClean="0"/>
              <a:t> معيار الفهرسة الجديد، وصف المصادر وإتاحتها (</a:t>
            </a:r>
            <a:r>
              <a:rPr lang="fr-FR" sz="2700" dirty="0" smtClean="0"/>
              <a:t>RDA</a:t>
            </a:r>
            <a:r>
              <a:rPr lang="ar-SA" sz="2700" dirty="0" smtClean="0"/>
              <a:t>)</a:t>
            </a:r>
            <a:endParaRPr lang="ar-DZ" sz="2700" dirty="0" smtClean="0"/>
          </a:p>
          <a:p>
            <a:pPr algn="just" rtl="1">
              <a:buFont typeface="Wingdings" pitchFamily="2" charset="2"/>
              <a:buChar char="q"/>
            </a:pPr>
            <a:r>
              <a:rPr lang="ar-DZ" sz="2700" dirty="0" smtClean="0"/>
              <a:t> </a:t>
            </a:r>
            <a:r>
              <a:rPr lang="ar-SA" sz="2700" dirty="0" smtClean="0"/>
              <a:t>وهذه التغييرات تتطلب مهارات جديدة، حيث تتغير أدوار المفهرسين وفق التغييرات التكنولوجية المتسارعة، ومن بين أهم العوامل التي تؤثر على الأدوار الجديدة للمفهرسين</a:t>
            </a:r>
            <a:r>
              <a:rPr lang="ar-DZ" sz="2700" dirty="0" smtClean="0"/>
              <a:t>.</a:t>
            </a:r>
          </a:p>
          <a:p>
            <a:pPr algn="just" rtl="1">
              <a:buFont typeface="Wingdings" pitchFamily="2" charset="2"/>
              <a:buChar char="q"/>
            </a:pPr>
            <a:r>
              <a:rPr lang="ar-SA" sz="2700" dirty="0" smtClean="0"/>
              <a:t> هي الزيادة في المصادر الرقمية، وتفضيل المستخدم للمصادر عبر الإنترنت، بالإضافة إلى رقمنه مصادر الإنتاج الفكري</a:t>
            </a:r>
            <a:endParaRPr lang="fr-FR" sz="2700" dirty="0" smtClean="0"/>
          </a:p>
          <a:p>
            <a:pPr algn="just" rtl="1">
              <a:buFont typeface="Wingdings" pitchFamily="2" charset="2"/>
              <a:buChar char="q"/>
            </a:pPr>
            <a:endParaRPr lang="ar-DZ"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2ADED638-DCA7-4C9A-9C3C-B8C0E5C50E53}" type="slidenum">
              <a:rPr lang="ar-SA" smtClean="0"/>
              <a:pPr>
                <a:defRPr/>
              </a:pPr>
              <a:t>20</a:t>
            </a:fld>
            <a:endParaRPr lang="ar-SA"/>
          </a:p>
        </p:txBody>
      </p:sp>
      <p:pic>
        <p:nvPicPr>
          <p:cNvPr id="21507" name="Picture 2"/>
          <p:cNvPicPr>
            <a:picLocks noChangeAspect="1" noChangeArrowheads="1"/>
          </p:cNvPicPr>
          <p:nvPr/>
        </p:nvPicPr>
        <p:blipFill>
          <a:blip r:embed="rId2"/>
          <a:srcRect t="17708"/>
          <a:stretch>
            <a:fillRect/>
          </a:stretch>
        </p:blipFill>
        <p:spPr bwMode="auto">
          <a:xfrm>
            <a:off x="0" y="1214438"/>
            <a:ext cx="9144000" cy="5643562"/>
          </a:xfrm>
          <a:prstGeom prst="rect">
            <a:avLst/>
          </a:prstGeom>
          <a:noFill/>
          <a:ln w="9525">
            <a:noFill/>
            <a:miter lim="800000"/>
            <a:headEnd/>
            <a:tailEnd/>
          </a:ln>
        </p:spPr>
      </p:pic>
      <p:sp>
        <p:nvSpPr>
          <p:cNvPr id="4" name="Rectangle à coins arrondis 3"/>
          <p:cNvSpPr/>
          <p:nvPr/>
        </p:nvSpPr>
        <p:spPr>
          <a:xfrm>
            <a:off x="6500813" y="4000500"/>
            <a:ext cx="1785937" cy="6429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à coins arrondis 4"/>
          <p:cNvSpPr/>
          <p:nvPr/>
        </p:nvSpPr>
        <p:spPr>
          <a:xfrm>
            <a:off x="3500430" y="4610100"/>
            <a:ext cx="3086108" cy="5715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fr-FR" sz="3200" b="1" dirty="0">
                <a:solidFill>
                  <a:srgbClr val="FFC000"/>
                </a:solidFill>
                <a:cs typeface="Arial" charset="0"/>
              </a:rPr>
              <a:t>Manifestation</a:t>
            </a:r>
            <a:endParaRPr lang="fr-FR" sz="3200" dirty="0"/>
          </a:p>
        </p:txBody>
      </p:sp>
      <p:sp>
        <p:nvSpPr>
          <p:cNvPr id="6" name="Rectangle à coins arrondis 5"/>
          <p:cNvSpPr/>
          <p:nvPr/>
        </p:nvSpPr>
        <p:spPr>
          <a:xfrm>
            <a:off x="5286375" y="2714625"/>
            <a:ext cx="1428750" cy="5715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FF0000"/>
                </a:solidFill>
                <a:cs typeface="Arial" charset="0"/>
              </a:rPr>
              <a:t>Item</a:t>
            </a:r>
            <a:endParaRPr lang="fr-FR"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08573DC6-E875-49DC-8384-A09EDC4324F2}" type="slidenum">
              <a:rPr lang="ar-SA" smtClean="0"/>
              <a:pPr>
                <a:defRPr/>
              </a:pPr>
              <a:t>21</a:t>
            </a:fld>
            <a:endParaRPr lang="ar-SA"/>
          </a:p>
        </p:txBody>
      </p:sp>
      <p:pic>
        <p:nvPicPr>
          <p:cNvPr id="2253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à coins arrondis 3"/>
          <p:cNvSpPr/>
          <p:nvPr/>
        </p:nvSpPr>
        <p:spPr>
          <a:xfrm>
            <a:off x="2643188" y="714375"/>
            <a:ext cx="1785936" cy="571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0070C0"/>
                </a:solidFill>
                <a:cs typeface="Arial" charset="0"/>
              </a:rPr>
              <a:t>Œuvre</a:t>
            </a:r>
            <a:endParaRPr lang="fr-FR" sz="3200" dirty="0"/>
          </a:p>
        </p:txBody>
      </p:sp>
      <p:sp>
        <p:nvSpPr>
          <p:cNvPr id="5" name="Rectangle à coins arrondis 4"/>
          <p:cNvSpPr/>
          <p:nvPr/>
        </p:nvSpPr>
        <p:spPr>
          <a:xfrm>
            <a:off x="2571750" y="2928938"/>
            <a:ext cx="2571754" cy="4286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fr-FR" sz="3200" b="1" dirty="0">
                <a:solidFill>
                  <a:srgbClr val="00B050"/>
                </a:solidFill>
                <a:cs typeface="Arial" charset="0"/>
              </a:rPr>
              <a:t>Expression</a:t>
            </a:r>
            <a:endParaRPr lang="fr-FR" sz="3200" dirty="0"/>
          </a:p>
        </p:txBody>
      </p:sp>
      <p:sp>
        <p:nvSpPr>
          <p:cNvPr id="6" name="Rectangle à coins arrondis 5"/>
          <p:cNvSpPr/>
          <p:nvPr/>
        </p:nvSpPr>
        <p:spPr>
          <a:xfrm>
            <a:off x="4286250" y="4714875"/>
            <a:ext cx="3000394" cy="4286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fr-FR" sz="3200" b="1" dirty="0">
                <a:solidFill>
                  <a:srgbClr val="FFC000"/>
                </a:solidFill>
                <a:cs typeface="Arial" charset="0"/>
              </a:rPr>
              <a:t>Manifestation</a:t>
            </a:r>
            <a:endParaRPr lang="fr-FR" sz="3200" dirty="0"/>
          </a:p>
        </p:txBody>
      </p:sp>
      <p:sp>
        <p:nvSpPr>
          <p:cNvPr id="7" name="Rectangle à coins arrondis 6"/>
          <p:cNvSpPr/>
          <p:nvPr/>
        </p:nvSpPr>
        <p:spPr>
          <a:xfrm rot="20990224">
            <a:off x="4956175" y="6307138"/>
            <a:ext cx="1428750" cy="4286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a:solidFill>
                  <a:srgbClr val="FF0000"/>
                </a:solidFill>
                <a:cs typeface="Arial" charset="0"/>
              </a:rPr>
              <a:t>Item</a:t>
            </a:r>
            <a:endParaRPr lang="fr-FR" sz="3200" dirty="0"/>
          </a:p>
        </p:txBody>
      </p:sp>
      <p:sp>
        <p:nvSpPr>
          <p:cNvPr id="8" name="Rectangle 7"/>
          <p:cNvSpPr/>
          <p:nvPr/>
        </p:nvSpPr>
        <p:spPr>
          <a:xfrm>
            <a:off x="357188" y="4286250"/>
            <a:ext cx="1643062" cy="2143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500034" y="571480"/>
            <a:ext cx="8229600" cy="857248"/>
          </a:xfrm>
        </p:spPr>
        <p:txBody>
          <a:bodyPr/>
          <a:lstStyle/>
          <a:p>
            <a:pPr algn="ctr" rtl="1"/>
            <a:r>
              <a:rPr lang="ar-DZ" dirty="0" smtClean="0"/>
              <a:t>الكيانات والاستخدام</a:t>
            </a:r>
            <a:endParaRPr lang="fr-FR" dirty="0" smtClean="0">
              <a:cs typeface="Times New Roman" pitchFamily="18" charset="0"/>
            </a:endParaRPr>
          </a:p>
        </p:txBody>
      </p:sp>
      <p:sp>
        <p:nvSpPr>
          <p:cNvPr id="23555" name="Espace réservé du contenu 2"/>
          <p:cNvSpPr>
            <a:spLocks noGrp="1"/>
          </p:cNvSpPr>
          <p:nvPr>
            <p:ph sz="half" idx="1"/>
          </p:nvPr>
        </p:nvSpPr>
        <p:spPr>
          <a:xfrm>
            <a:off x="285750" y="1600200"/>
            <a:ext cx="4357688" cy="4525963"/>
          </a:xfrm>
        </p:spPr>
        <p:txBody>
          <a:bodyPr/>
          <a:lstStyle/>
          <a:p>
            <a:pPr algn="r" rtl="1">
              <a:buFont typeface="Wingdings" pitchFamily="2" charset="2"/>
              <a:buChar char="q"/>
            </a:pPr>
            <a:r>
              <a:rPr lang="ar-DZ" dirty="0" smtClean="0"/>
              <a:t>احتاج إلى دفتر  الملاحظات في هذه الحالة نتكلم عن:  وعاء </a:t>
            </a:r>
            <a:r>
              <a:rPr lang="fr-FR" b="1" i="1" dirty="0" smtClean="0">
                <a:solidFill>
                  <a:srgbClr val="FF0000"/>
                </a:solidFill>
                <a:cs typeface="Arial" charset="0"/>
              </a:rPr>
              <a:t>item</a:t>
            </a:r>
            <a:r>
              <a:rPr lang="ar-DZ" b="1" i="1" dirty="0" smtClean="0">
                <a:solidFill>
                  <a:srgbClr val="FF0000"/>
                </a:solidFill>
              </a:rPr>
              <a:t>.</a:t>
            </a:r>
            <a:endParaRPr lang="ar-DZ" dirty="0" smtClean="0"/>
          </a:p>
          <a:p>
            <a:pPr algn="r" rtl="1">
              <a:buFont typeface="Arial" charset="0"/>
              <a:buNone/>
            </a:pPr>
            <a:r>
              <a:rPr lang="ar-DZ" dirty="0" smtClean="0"/>
              <a:t>  </a:t>
            </a:r>
            <a:endParaRPr lang="ar-DZ" b="1" i="1" dirty="0" smtClean="0">
              <a:solidFill>
                <a:srgbClr val="FF0000"/>
              </a:solidFill>
            </a:endParaRPr>
          </a:p>
          <a:p>
            <a:pPr>
              <a:buFont typeface="Arial" charset="0"/>
              <a:buNone/>
            </a:pPr>
            <a:endParaRPr lang="fr-FR" dirty="0" smtClean="0">
              <a:solidFill>
                <a:srgbClr val="FF0000"/>
              </a:solidFill>
              <a:cs typeface="Arial" charset="0"/>
            </a:endParaRPr>
          </a:p>
        </p:txBody>
      </p:sp>
      <p:sp>
        <p:nvSpPr>
          <p:cNvPr id="23556" name="Espace réservé du contenu 3"/>
          <p:cNvSpPr>
            <a:spLocks noGrp="1"/>
          </p:cNvSpPr>
          <p:nvPr>
            <p:ph sz="half" idx="2"/>
          </p:nvPr>
        </p:nvSpPr>
        <p:spPr>
          <a:xfrm>
            <a:off x="4648200" y="1600200"/>
            <a:ext cx="4210050" cy="4525963"/>
          </a:xfrm>
        </p:spPr>
        <p:txBody>
          <a:bodyPr/>
          <a:lstStyle/>
          <a:p>
            <a:pPr algn="r" rtl="1">
              <a:buFont typeface="Wingdings" pitchFamily="2" charset="2"/>
              <a:buChar char="q"/>
            </a:pPr>
            <a:r>
              <a:rPr lang="ar-DZ" dirty="0" smtClean="0"/>
              <a:t>أنا احتاج إلى مسرحية </a:t>
            </a:r>
            <a:r>
              <a:rPr lang="en-US" dirty="0" smtClean="0">
                <a:cs typeface="Arial" charset="0"/>
              </a:rPr>
              <a:t>H</a:t>
            </a:r>
            <a:r>
              <a:rPr lang="fr-FR" dirty="0" err="1" smtClean="0">
                <a:cs typeface="Arial" charset="0"/>
              </a:rPr>
              <a:t>amlet</a:t>
            </a:r>
            <a:r>
              <a:rPr lang="fr-FR" dirty="0" smtClean="0">
                <a:cs typeface="Arial" charset="0"/>
              </a:rPr>
              <a:t> </a:t>
            </a:r>
            <a:r>
              <a:rPr lang="ar-DZ" dirty="0" smtClean="0"/>
              <a:t> لـ </a:t>
            </a:r>
            <a:r>
              <a:rPr lang="fr-FR" dirty="0" smtClean="0">
                <a:cs typeface="Arial" charset="0"/>
              </a:rPr>
              <a:t>Shakespeare</a:t>
            </a:r>
            <a:r>
              <a:rPr lang="ar-DZ" dirty="0" smtClean="0"/>
              <a:t> من أجل دراستها.</a:t>
            </a:r>
          </a:p>
          <a:p>
            <a:pPr algn="r" rtl="1">
              <a:buFont typeface="Wingdings" pitchFamily="2" charset="2"/>
              <a:buChar char="q"/>
            </a:pPr>
            <a:r>
              <a:rPr lang="ar-DZ" dirty="0" smtClean="0"/>
              <a:t>  إذن أنا أحتاج إلى  </a:t>
            </a:r>
            <a:r>
              <a:rPr lang="ar-DZ" b="1" i="1" dirty="0" smtClean="0">
                <a:solidFill>
                  <a:srgbClr val="00B0F0"/>
                </a:solidFill>
              </a:rPr>
              <a:t>عمل </a:t>
            </a:r>
            <a:r>
              <a:rPr lang="fr-FR" b="1" i="1" dirty="0" smtClean="0">
                <a:solidFill>
                  <a:srgbClr val="00B0F0"/>
                </a:solidFill>
                <a:cs typeface="Arial" charset="0"/>
              </a:rPr>
              <a:t>Œuvre</a:t>
            </a:r>
          </a:p>
          <a:p>
            <a:pPr algn="r" rtl="1">
              <a:buFont typeface="Wingdings" pitchFamily="2" charset="2"/>
              <a:buChar char="q"/>
            </a:pPr>
            <a:endParaRPr lang="fr-FR" dirty="0" smtClean="0">
              <a:cs typeface="Arial" charset="0"/>
            </a:endParaRPr>
          </a:p>
          <a:p>
            <a:pPr algn="r" rtl="1">
              <a:buFont typeface="Wingdings" pitchFamily="2" charset="2"/>
              <a:buChar char="q"/>
            </a:pPr>
            <a:r>
              <a:rPr lang="ar-DZ" dirty="0" smtClean="0"/>
              <a:t>أريد قراءة قصة لكن لغتي هي العربية  إذن احتاج إلى ترجمة باللغة العربية  في هذه الحالة نتكلم عن </a:t>
            </a:r>
            <a:r>
              <a:rPr lang="ar-DZ" sz="3200" b="1" dirty="0" smtClean="0">
                <a:solidFill>
                  <a:srgbClr val="00B050"/>
                </a:solidFill>
              </a:rPr>
              <a:t>تعبير </a:t>
            </a:r>
            <a:r>
              <a:rPr lang="fr-FR" sz="3200" b="1" i="1" dirty="0" smtClean="0">
                <a:solidFill>
                  <a:srgbClr val="92D050"/>
                </a:solidFill>
                <a:cs typeface="Arial" charset="0"/>
              </a:rPr>
              <a:t>Expression</a:t>
            </a:r>
            <a:endParaRPr lang="ar-DZ" b="1" dirty="0" smtClean="0">
              <a:solidFill>
                <a:srgbClr val="00B050"/>
              </a:solidFill>
            </a:endParaRPr>
          </a:p>
        </p:txBody>
      </p:sp>
      <p:sp>
        <p:nvSpPr>
          <p:cNvPr id="6" name="Espace réservé du numéro de diapositive 5"/>
          <p:cNvSpPr>
            <a:spLocks noGrp="1"/>
          </p:cNvSpPr>
          <p:nvPr>
            <p:ph type="sldNum" sz="quarter" idx="12"/>
          </p:nvPr>
        </p:nvSpPr>
        <p:spPr/>
        <p:txBody>
          <a:bodyPr/>
          <a:lstStyle/>
          <a:p>
            <a:pPr>
              <a:defRPr/>
            </a:pPr>
            <a:fld id="{28AC9947-764C-4A08-BFD0-C2BF09FB8146}" type="slidenum">
              <a:rPr lang="ar-SA" smtClean="0"/>
              <a:pPr>
                <a:defRPr/>
              </a:pPr>
              <a:t>22</a:t>
            </a:fld>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sz="half" idx="1"/>
          </p:nvPr>
        </p:nvSpPr>
        <p:spPr>
          <a:xfrm>
            <a:off x="428625" y="928688"/>
            <a:ext cx="8043863" cy="4929187"/>
          </a:xfrm>
        </p:spPr>
        <p:txBody>
          <a:bodyPr/>
          <a:lstStyle/>
          <a:p>
            <a:pPr algn="ctr">
              <a:buFont typeface="Arial" charset="0"/>
              <a:buNone/>
            </a:pPr>
            <a:r>
              <a:rPr lang="ar-DZ" sz="4400" b="1" smtClean="0"/>
              <a:t>كيانات المجموعة الثانية</a:t>
            </a:r>
          </a:p>
          <a:p>
            <a:pPr algn="ctr">
              <a:buFont typeface="Arial" charset="0"/>
              <a:buNone/>
            </a:pPr>
            <a:endParaRPr lang="ar-DZ" sz="4400" smtClean="0"/>
          </a:p>
          <a:p>
            <a:pPr algn="ctr">
              <a:lnSpc>
                <a:spcPct val="200000"/>
              </a:lnSpc>
              <a:buFont typeface="Arial" charset="0"/>
              <a:buNone/>
            </a:pPr>
            <a:r>
              <a:rPr lang="ar-DZ" sz="4400" b="1" smtClean="0">
                <a:solidFill>
                  <a:srgbClr val="C00000"/>
                </a:solidFill>
              </a:rPr>
              <a:t>الأشخاص أو الهيئات المسؤولة عن إنشاء المنتجات الفكرية أوالفنية. </a:t>
            </a:r>
            <a:endParaRPr lang="fr-FR" sz="4400" smtClean="0">
              <a:cs typeface="Arial" charset="0"/>
            </a:endParaRPr>
          </a:p>
          <a:p>
            <a:pPr>
              <a:buFont typeface="Arial" charset="0"/>
              <a:buNone/>
            </a:pPr>
            <a:endParaRPr lang="fr-FR" smtClean="0">
              <a:cs typeface="Arial" charset="0"/>
            </a:endParaRPr>
          </a:p>
        </p:txBody>
      </p:sp>
      <p:sp>
        <p:nvSpPr>
          <p:cNvPr id="6" name="Espace réservé du numéro de diapositive 5"/>
          <p:cNvSpPr>
            <a:spLocks noGrp="1"/>
          </p:cNvSpPr>
          <p:nvPr>
            <p:ph type="sldNum" sz="quarter" idx="12"/>
          </p:nvPr>
        </p:nvSpPr>
        <p:spPr/>
        <p:txBody>
          <a:bodyPr/>
          <a:lstStyle/>
          <a:p>
            <a:pPr>
              <a:defRPr/>
            </a:pPr>
            <a:fld id="{7E123D0E-6BAF-4116-8A54-57E96199315F}" type="slidenum">
              <a:rPr lang="ar-SA" smtClean="0"/>
              <a:pPr>
                <a:defRPr/>
              </a:pPr>
              <a:t>23</a:t>
            </a:fld>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3"/>
          <p:cNvSpPr>
            <a:spLocks noGrp="1"/>
          </p:cNvSpPr>
          <p:nvPr>
            <p:ph sz="half" idx="2"/>
          </p:nvPr>
        </p:nvSpPr>
        <p:spPr>
          <a:xfrm>
            <a:off x="571500" y="500063"/>
            <a:ext cx="8186738" cy="5857875"/>
          </a:xfrm>
        </p:spPr>
        <p:txBody>
          <a:bodyPr/>
          <a:lstStyle/>
          <a:p>
            <a:pPr algn="just" rtl="1">
              <a:lnSpc>
                <a:spcPct val="150000"/>
              </a:lnSpc>
              <a:buFont typeface="Wingdings" pitchFamily="2" charset="2"/>
              <a:buChar char="q"/>
            </a:pPr>
            <a:r>
              <a:rPr lang="ar-DZ" sz="3200" b="1" dirty="0" smtClean="0">
                <a:solidFill>
                  <a:srgbClr val="FF0000"/>
                </a:solidFill>
              </a:rPr>
              <a:t>شخص: </a:t>
            </a:r>
            <a:r>
              <a:rPr lang="ar-DZ" sz="3200" dirty="0" smtClean="0"/>
              <a:t>لا</a:t>
            </a:r>
            <a:r>
              <a:rPr lang="ar-DZ" sz="3200" dirty="0" smtClean="0">
                <a:solidFill>
                  <a:srgbClr val="FF0000"/>
                </a:solidFill>
              </a:rPr>
              <a:t> </a:t>
            </a:r>
            <a:r>
              <a:rPr lang="ar-DZ" sz="3200" dirty="0" smtClean="0"/>
              <a:t>يعتبر الأشخاص ككيانات إلى أن يشاركوا في إنشاء عمل ما ( مؤلفين، موسيقيين، محررين، مديرين، مؤدين ...الخ).   </a:t>
            </a:r>
            <a:endParaRPr lang="ar-DZ" sz="3200" b="1" dirty="0" smtClean="0"/>
          </a:p>
          <a:p>
            <a:pPr algn="just" rtl="1">
              <a:lnSpc>
                <a:spcPct val="150000"/>
              </a:lnSpc>
              <a:buFont typeface="Wingdings" pitchFamily="2" charset="2"/>
              <a:buChar char="q"/>
            </a:pPr>
            <a:r>
              <a:rPr lang="ar-DZ" sz="3200" b="1" dirty="0" smtClean="0">
                <a:solidFill>
                  <a:srgbClr val="FF0000"/>
                </a:solidFill>
              </a:rPr>
              <a:t>هيئة: </a:t>
            </a:r>
            <a:r>
              <a:rPr lang="ar-DZ" sz="3200" dirty="0" smtClean="0"/>
              <a:t>يشمل هذا الكيان المنظمات ومجموعات الأفراد التي تشكل اجتماعات، لقاءات، ندوات، مؤتمرات، معارض، مهرجانات ...الخ   مثال:</a:t>
            </a:r>
          </a:p>
          <a:p>
            <a:pPr algn="just" rtl="1">
              <a:buFont typeface="Wingdings" pitchFamily="2" charset="2"/>
              <a:buChar char="q"/>
            </a:pPr>
            <a:r>
              <a:rPr lang="ar-DZ" sz="3200" dirty="0" smtClean="0"/>
              <a:t> هـ 1: المكتبة الوطنية الجزائرية.</a:t>
            </a:r>
          </a:p>
          <a:p>
            <a:pPr algn="just" rtl="1">
              <a:buFont typeface="Wingdings" pitchFamily="2" charset="2"/>
              <a:buChar char="q"/>
            </a:pPr>
            <a:r>
              <a:rPr lang="ar-DZ" sz="3200" dirty="0" smtClean="0"/>
              <a:t>هـ 2: الاتحاد العربي للمكتبات والمعلومات.</a:t>
            </a:r>
          </a:p>
          <a:p>
            <a:pPr algn="just" rtl="1">
              <a:buFont typeface="Wingdings" pitchFamily="2" charset="2"/>
              <a:buChar char="q"/>
            </a:pPr>
            <a:r>
              <a:rPr lang="ar-DZ" sz="3200" dirty="0" smtClean="0"/>
              <a:t>هـ 2: المنظمة العربية للتربية والثقافة والعلوم.</a:t>
            </a:r>
          </a:p>
        </p:txBody>
      </p:sp>
      <p:sp>
        <p:nvSpPr>
          <p:cNvPr id="6" name="Espace réservé du numéro de diapositive 5"/>
          <p:cNvSpPr>
            <a:spLocks noGrp="1"/>
          </p:cNvSpPr>
          <p:nvPr>
            <p:ph type="sldNum" sz="quarter" idx="12"/>
          </p:nvPr>
        </p:nvSpPr>
        <p:spPr/>
        <p:txBody>
          <a:bodyPr/>
          <a:lstStyle/>
          <a:p>
            <a:pPr>
              <a:defRPr/>
            </a:pPr>
            <a:fld id="{4C3E1157-E040-42A0-905D-447395BE43CF}" type="slidenum">
              <a:rPr lang="ar-SA" smtClean="0"/>
              <a:pPr>
                <a:defRPr/>
              </a:pPr>
              <a:t>24</a:t>
            </a:fld>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0A56369E-ABFB-4F31-9D48-F966DEEE4BC0}" type="slidenum">
              <a:rPr lang="ar-SA" smtClean="0"/>
              <a:pPr>
                <a:defRPr/>
              </a:pPr>
              <a:t>25</a:t>
            </a:fld>
            <a:endParaRPr lang="ar-SA"/>
          </a:p>
        </p:txBody>
      </p:sp>
      <p:sp>
        <p:nvSpPr>
          <p:cNvPr id="5" name="Rectangle 4"/>
          <p:cNvSpPr/>
          <p:nvPr/>
        </p:nvSpPr>
        <p:spPr>
          <a:xfrm>
            <a:off x="7500938" y="0"/>
            <a:ext cx="1428750" cy="1928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7652" name="Picture 2"/>
          <p:cNvPicPr>
            <a:picLocks noChangeAspect="1" noChangeArrowheads="1"/>
          </p:cNvPicPr>
          <p:nvPr/>
        </p:nvPicPr>
        <p:blipFill>
          <a:blip r:embed="rId2"/>
          <a:srcRect l="31296" t="11719" r="29723" b="8203"/>
          <a:stretch>
            <a:fillRect/>
          </a:stretch>
        </p:blipFill>
        <p:spPr bwMode="auto">
          <a:xfrm>
            <a:off x="428625" y="285750"/>
            <a:ext cx="8286750"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500063" y="990600"/>
            <a:ext cx="1571625" cy="866775"/>
          </a:xfrm>
          <a:solidFill>
            <a:srgbClr val="0000FF"/>
          </a:solidFill>
          <a:ln>
            <a:solidFill>
              <a:srgbClr val="000000"/>
            </a:solidFill>
          </a:ln>
        </p:spPr>
        <p:txBody>
          <a:bodyPr>
            <a:normAutofit fontScale="62500" lnSpcReduction="20000"/>
          </a:bodyPr>
          <a:lstStyle/>
          <a:p>
            <a:pPr marL="239713" indent="-239713" algn="ctr" eaLnBrk="1" hangingPunct="1">
              <a:lnSpc>
                <a:spcPct val="95000"/>
              </a:lnSpc>
              <a:spcBef>
                <a:spcPct val="15000"/>
              </a:spcBef>
              <a:buFontTx/>
              <a:buNone/>
              <a:defRPr/>
            </a:pPr>
            <a:r>
              <a:rPr lang="ar-DZ" sz="5800" b="1" dirty="0" smtClean="0">
                <a:solidFill>
                  <a:schemeClr val="bg1"/>
                </a:solidFill>
                <a:effectLst>
                  <a:outerShdw blurRad="38100" dist="38100" dir="2700000" algn="tl">
                    <a:srgbClr val="000000"/>
                  </a:outerShdw>
                </a:effectLst>
                <a:latin typeface="Arial" panose="020B0604020202020204" pitchFamily="34" charset="0"/>
              </a:rPr>
              <a:t>العمل</a:t>
            </a:r>
            <a:endParaRPr lang="en-US" sz="3400" b="1" dirty="0" smtClean="0">
              <a:solidFill>
                <a:schemeClr val="bg1"/>
              </a:solidFill>
              <a:effectLst>
                <a:outerShdw blurRad="38100" dist="38100" dir="2700000" algn="tl">
                  <a:srgbClr val="000000"/>
                </a:outerShdw>
              </a:effectLst>
              <a:latin typeface="Arial" panose="020B0604020202020204" pitchFamily="34" charset="0"/>
            </a:endParaRPr>
          </a:p>
          <a:p>
            <a:pPr marL="239713" indent="-239713" algn="ctr" eaLnBrk="1" hangingPunct="1">
              <a:lnSpc>
                <a:spcPct val="95000"/>
              </a:lnSpc>
              <a:spcBef>
                <a:spcPct val="15000"/>
              </a:spcBef>
              <a:buFontTx/>
              <a:buNone/>
              <a:defRPr/>
            </a:pPr>
            <a:r>
              <a:rPr lang="en-US" sz="3400" b="1" dirty="0" smtClean="0">
                <a:solidFill>
                  <a:schemeClr val="bg1"/>
                </a:solidFill>
                <a:effectLst>
                  <a:outerShdw blurRad="38100" dist="38100" dir="2700000" algn="tl">
                    <a:srgbClr val="000000"/>
                  </a:outerShdw>
                </a:effectLst>
                <a:latin typeface="Arial" panose="020B0604020202020204" pitchFamily="34" charset="0"/>
              </a:rPr>
              <a:t>Oeuvre</a:t>
            </a:r>
          </a:p>
          <a:p>
            <a:pPr marL="239713" indent="-239713" eaLnBrk="1" hangingPunct="1">
              <a:lnSpc>
                <a:spcPct val="95000"/>
              </a:lnSpc>
              <a:spcBef>
                <a:spcPct val="15000"/>
              </a:spcBef>
              <a:buFontTx/>
              <a:buNone/>
              <a:defRPr/>
            </a:pPr>
            <a:endParaRPr lang="en-US" sz="3400" b="1" dirty="0" smtClean="0">
              <a:solidFill>
                <a:schemeClr val="bg1"/>
              </a:solidFill>
              <a:effectLst>
                <a:outerShdw blurRad="38100" dist="38100" dir="2700000" algn="tl">
                  <a:srgbClr val="000000"/>
                </a:outerShdw>
              </a:effectLst>
              <a:latin typeface="Arial" panose="020B0604020202020204" pitchFamily="34" charset="0"/>
            </a:endParaRPr>
          </a:p>
        </p:txBody>
      </p:sp>
      <p:sp>
        <p:nvSpPr>
          <p:cNvPr id="39939" name="Line 4"/>
          <p:cNvSpPr>
            <a:spLocks noChangeShapeType="1"/>
          </p:cNvSpPr>
          <p:nvPr/>
        </p:nvSpPr>
        <p:spPr bwMode="auto">
          <a:xfrm>
            <a:off x="838200" y="838200"/>
            <a:ext cx="7772400" cy="0"/>
          </a:xfrm>
          <a:prstGeom prst="line">
            <a:avLst/>
          </a:prstGeom>
          <a:noFill/>
          <a:ln w="76200">
            <a:solidFill>
              <a:schemeClr val="tx1"/>
            </a:solidFill>
            <a:round/>
            <a:headEnd/>
            <a:tailEnd/>
          </a:ln>
        </p:spPr>
        <p:txBody>
          <a:bodyPr/>
          <a:lstStyle/>
          <a:p>
            <a:endParaRPr lang="fr-FR"/>
          </a:p>
        </p:txBody>
      </p:sp>
      <p:sp>
        <p:nvSpPr>
          <p:cNvPr id="189445" name="Rectangle 5"/>
          <p:cNvSpPr>
            <a:spLocks noChangeArrowheads="1"/>
          </p:cNvSpPr>
          <p:nvPr/>
        </p:nvSpPr>
        <p:spPr bwMode="auto">
          <a:xfrm>
            <a:off x="990600" y="2514600"/>
            <a:ext cx="2667000" cy="1128713"/>
          </a:xfrm>
          <a:prstGeom prst="rect">
            <a:avLst/>
          </a:prstGeom>
          <a:solidFill>
            <a:srgbClr val="6600CC"/>
          </a:solidFill>
          <a:ln w="9525">
            <a:solidFill>
              <a:srgbClr val="000000"/>
            </a:solidFill>
            <a:miter lim="800000"/>
            <a:headEnd/>
            <a:tailEnd/>
          </a:ln>
          <a:effectLst/>
          <a:extLst>
            <a:ext uri="{AF507438-7753-43E0-B8FC-AC1667EBCBE1}"/>
          </a:extLst>
        </p:spPr>
        <p:txBody>
          <a:bodyPr/>
          <a:lstStyle>
            <a:lvl1pPr marL="239713" indent="-239713">
              <a:spcBef>
                <a:spcPct val="20000"/>
              </a:spcBef>
              <a:buChar char="•"/>
              <a:defRPr sz="3200">
                <a:solidFill>
                  <a:schemeClr val="tx1"/>
                </a:solidFill>
                <a:latin typeface="Times New Roman" panose="02020603050405020304" pitchFamily="18" charset="0"/>
              </a:defRPr>
            </a:lvl1pPr>
            <a:lvl2pPr marL="566738" indent="-2127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lnSpc>
                <a:spcPct val="95000"/>
              </a:lnSpc>
              <a:spcBef>
                <a:spcPct val="15000"/>
              </a:spcBef>
              <a:buFontTx/>
              <a:buNone/>
              <a:defRPr/>
            </a:pPr>
            <a:r>
              <a:rPr lang="ar-DZ" sz="4000" b="1" dirty="0" smtClean="0">
                <a:solidFill>
                  <a:schemeClr val="bg1"/>
                </a:solidFill>
                <a:effectLst>
                  <a:outerShdw blurRad="38100" dist="38100" dir="2700000" algn="tl">
                    <a:srgbClr val="000000"/>
                  </a:outerShdw>
                </a:effectLst>
                <a:latin typeface="Arial" panose="020B0604020202020204" pitchFamily="34" charset="0"/>
              </a:rPr>
              <a:t>التعبير</a:t>
            </a:r>
            <a:r>
              <a:rPr lang="ar-DZ" sz="3400" dirty="0" smtClean="0">
                <a:solidFill>
                  <a:schemeClr val="bg1"/>
                </a:solidFill>
                <a:effectLst>
                  <a:outerShdw blurRad="38100" dist="38100" dir="2700000" algn="tl">
                    <a:srgbClr val="000000"/>
                  </a:outerShdw>
                </a:effectLst>
                <a:latin typeface="Arial" panose="020B0604020202020204" pitchFamily="34" charset="0"/>
              </a:rPr>
              <a:t>     </a:t>
            </a:r>
          </a:p>
          <a:p>
            <a:pPr algn="ctr">
              <a:lnSpc>
                <a:spcPct val="95000"/>
              </a:lnSpc>
              <a:spcBef>
                <a:spcPct val="15000"/>
              </a:spcBef>
              <a:buFontTx/>
              <a:buNone/>
              <a:defRPr/>
            </a:pPr>
            <a:r>
              <a:rPr lang="en-US" sz="3400" dirty="0" smtClean="0">
                <a:solidFill>
                  <a:schemeClr val="bg1"/>
                </a:solidFill>
                <a:effectLst>
                  <a:outerShdw blurRad="38100" dist="38100" dir="2700000" algn="tl">
                    <a:srgbClr val="000000"/>
                  </a:outerShdw>
                </a:effectLst>
                <a:latin typeface="Arial" panose="020B0604020202020204" pitchFamily="34" charset="0"/>
              </a:rPr>
              <a:t>Expression</a:t>
            </a:r>
            <a:endParaRPr lang="ar-DZ" sz="3400" dirty="0" smtClean="0">
              <a:solidFill>
                <a:schemeClr val="bg1"/>
              </a:solidFill>
              <a:effectLst>
                <a:outerShdw blurRad="38100" dist="38100" dir="2700000" algn="tl">
                  <a:srgbClr val="000000"/>
                </a:outerShdw>
              </a:effectLst>
              <a:latin typeface="Arial" panose="020B0604020202020204" pitchFamily="34" charset="0"/>
            </a:endParaRPr>
          </a:p>
          <a:p>
            <a:pPr>
              <a:lnSpc>
                <a:spcPct val="95000"/>
              </a:lnSpc>
              <a:spcBef>
                <a:spcPct val="15000"/>
              </a:spcBef>
              <a:buFontTx/>
              <a:buNone/>
              <a:defRPr/>
            </a:pPr>
            <a:endParaRPr lang="en-US" sz="3400" dirty="0" smtClean="0">
              <a:solidFill>
                <a:schemeClr val="bg1"/>
              </a:solidFill>
              <a:effectLst>
                <a:outerShdw blurRad="38100" dist="38100" dir="2700000" algn="tl">
                  <a:srgbClr val="000000"/>
                </a:outerShdw>
              </a:effectLst>
              <a:latin typeface="Arial" panose="020B0604020202020204" pitchFamily="34" charset="0"/>
            </a:endParaRPr>
          </a:p>
        </p:txBody>
      </p:sp>
      <p:sp>
        <p:nvSpPr>
          <p:cNvPr id="189446" name="Rectangle 6"/>
          <p:cNvSpPr>
            <a:spLocks noChangeArrowheads="1"/>
          </p:cNvSpPr>
          <p:nvPr/>
        </p:nvSpPr>
        <p:spPr bwMode="auto">
          <a:xfrm>
            <a:off x="1295400" y="3962400"/>
            <a:ext cx="3124200" cy="1181100"/>
          </a:xfrm>
          <a:prstGeom prst="rect">
            <a:avLst/>
          </a:prstGeom>
          <a:solidFill>
            <a:srgbClr val="005A58"/>
          </a:solidFill>
          <a:ln w="9525">
            <a:solidFill>
              <a:srgbClr val="000000"/>
            </a:solidFill>
            <a:miter lim="800000"/>
            <a:headEnd/>
            <a:tailEnd/>
          </a:ln>
          <a:effectLst/>
          <a:extLst>
            <a:ext uri="{AF507438-7753-43E0-B8FC-AC1667EBCBE1}"/>
          </a:extLst>
        </p:spPr>
        <p:txBody>
          <a:bodyPr/>
          <a:lstStyle>
            <a:lvl1pPr marL="239713" indent="-239713">
              <a:spcBef>
                <a:spcPct val="20000"/>
              </a:spcBef>
              <a:buChar char="•"/>
              <a:defRPr sz="3200">
                <a:solidFill>
                  <a:schemeClr val="tx1"/>
                </a:solidFill>
                <a:latin typeface="Times New Roman" panose="02020603050405020304" pitchFamily="18" charset="0"/>
              </a:defRPr>
            </a:lvl1pPr>
            <a:lvl2pPr marL="566738" indent="-2127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lnSpc>
                <a:spcPct val="95000"/>
              </a:lnSpc>
              <a:spcBef>
                <a:spcPct val="15000"/>
              </a:spcBef>
              <a:buFontTx/>
              <a:buNone/>
              <a:defRPr/>
            </a:pPr>
            <a:r>
              <a:rPr lang="ar-DZ" sz="4000" b="1" dirty="0" smtClean="0">
                <a:solidFill>
                  <a:schemeClr val="bg1"/>
                </a:solidFill>
                <a:effectLst>
                  <a:outerShdw blurRad="38100" dist="38100" dir="2700000" algn="tl">
                    <a:srgbClr val="000000"/>
                  </a:outerShdw>
                </a:effectLst>
                <a:latin typeface="Arial" panose="020B0604020202020204" pitchFamily="34" charset="0"/>
              </a:rPr>
              <a:t>التجسيد</a:t>
            </a:r>
          </a:p>
          <a:p>
            <a:pPr>
              <a:lnSpc>
                <a:spcPct val="95000"/>
              </a:lnSpc>
              <a:spcBef>
                <a:spcPct val="15000"/>
              </a:spcBef>
              <a:buFontTx/>
              <a:buNone/>
              <a:defRPr/>
            </a:pPr>
            <a:r>
              <a:rPr lang="en-US" sz="3400" dirty="0" smtClean="0">
                <a:solidFill>
                  <a:schemeClr val="bg1"/>
                </a:solidFill>
                <a:effectLst>
                  <a:outerShdw blurRad="38100" dist="38100" dir="2700000" algn="tl">
                    <a:srgbClr val="000000"/>
                  </a:outerShdw>
                </a:effectLst>
                <a:latin typeface="Arial" panose="020B0604020202020204" pitchFamily="34" charset="0"/>
              </a:rPr>
              <a:t>Manifestation</a:t>
            </a:r>
          </a:p>
        </p:txBody>
      </p:sp>
      <p:sp>
        <p:nvSpPr>
          <p:cNvPr id="189447" name="Rectangle 7"/>
          <p:cNvSpPr>
            <a:spLocks noChangeArrowheads="1"/>
          </p:cNvSpPr>
          <p:nvPr/>
        </p:nvSpPr>
        <p:spPr bwMode="auto">
          <a:xfrm>
            <a:off x="1357313" y="5562600"/>
            <a:ext cx="1462087" cy="1152525"/>
          </a:xfrm>
          <a:prstGeom prst="rect">
            <a:avLst/>
          </a:prstGeom>
          <a:solidFill>
            <a:srgbClr val="FF33CC"/>
          </a:solidFill>
          <a:ln w="9525">
            <a:solidFill>
              <a:srgbClr val="000000"/>
            </a:solidFill>
            <a:miter lim="800000"/>
            <a:headEnd/>
            <a:tailEnd/>
          </a:ln>
          <a:effectLst/>
          <a:extLst>
            <a:ext uri="{AF507438-7753-43E0-B8FC-AC1667EBCBE1}"/>
          </a:extLst>
        </p:spPr>
        <p:txBody>
          <a:bodyPr/>
          <a:lstStyle>
            <a:lvl1pPr marL="239713" indent="-239713">
              <a:spcBef>
                <a:spcPct val="20000"/>
              </a:spcBef>
              <a:buChar char="•"/>
              <a:defRPr sz="3200">
                <a:solidFill>
                  <a:schemeClr val="tx1"/>
                </a:solidFill>
                <a:latin typeface="Times New Roman" panose="02020603050405020304" pitchFamily="18" charset="0"/>
              </a:defRPr>
            </a:lvl1pPr>
            <a:lvl2pPr marL="566738" indent="-2127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lnSpc>
                <a:spcPct val="95000"/>
              </a:lnSpc>
              <a:spcBef>
                <a:spcPct val="15000"/>
              </a:spcBef>
              <a:buFontTx/>
              <a:buNone/>
              <a:defRPr/>
            </a:pPr>
            <a:r>
              <a:rPr lang="ar-DZ" sz="3600" b="1" dirty="0" smtClean="0">
                <a:solidFill>
                  <a:schemeClr val="bg1"/>
                </a:solidFill>
                <a:effectLst>
                  <a:outerShdw blurRad="38100" dist="38100" dir="2700000" algn="tl">
                    <a:srgbClr val="000000"/>
                  </a:outerShdw>
                </a:effectLst>
                <a:latin typeface="Arial" panose="020B0604020202020204" pitchFamily="34" charset="0"/>
              </a:rPr>
              <a:t>الوعاء</a:t>
            </a:r>
          </a:p>
          <a:p>
            <a:pPr>
              <a:lnSpc>
                <a:spcPct val="95000"/>
              </a:lnSpc>
              <a:spcBef>
                <a:spcPct val="15000"/>
              </a:spcBef>
              <a:buFontTx/>
              <a:buNone/>
              <a:defRPr/>
            </a:pPr>
            <a:r>
              <a:rPr lang="en-US" sz="3400" dirty="0" smtClean="0">
                <a:solidFill>
                  <a:schemeClr val="bg1"/>
                </a:solidFill>
                <a:effectLst>
                  <a:outerShdw blurRad="38100" dist="38100" dir="2700000" algn="tl">
                    <a:srgbClr val="000000"/>
                  </a:outerShdw>
                </a:effectLst>
                <a:latin typeface="Arial" panose="020B0604020202020204" pitchFamily="34" charset="0"/>
              </a:rPr>
              <a:t>Item</a:t>
            </a:r>
          </a:p>
        </p:txBody>
      </p:sp>
      <p:sp>
        <p:nvSpPr>
          <p:cNvPr id="189448" name="Rectangle 8"/>
          <p:cNvSpPr>
            <a:spLocks noChangeArrowheads="1"/>
          </p:cNvSpPr>
          <p:nvPr/>
        </p:nvSpPr>
        <p:spPr bwMode="auto">
          <a:xfrm>
            <a:off x="2667000" y="990600"/>
            <a:ext cx="5715000" cy="914400"/>
          </a:xfrm>
          <a:prstGeom prst="rect">
            <a:avLst/>
          </a:prstGeom>
          <a:solidFill>
            <a:srgbClr val="0000FF"/>
          </a:solidFill>
          <a:ln w="9525">
            <a:solidFill>
              <a:srgbClr val="000000"/>
            </a:solidFill>
            <a:miter lim="800000"/>
            <a:headEnd/>
            <a:tailEnd/>
          </a:ln>
          <a:effectLst/>
          <a:extLst>
            <a:ext uri="{AF507438-7753-43E0-B8FC-AC1667EBCBE1}"/>
          </a:extLst>
        </p:spPr>
        <p:txBody>
          <a:bodyPr/>
          <a:lstStyle>
            <a:lvl1pPr>
              <a:spcBef>
                <a:spcPct val="20000"/>
              </a:spcBef>
              <a:buChar char="•"/>
              <a:defRPr sz="3200">
                <a:solidFill>
                  <a:schemeClr val="tx1"/>
                </a:solidFill>
                <a:latin typeface="Times New Roman" panose="02020603050405020304" pitchFamily="18" charset="0"/>
              </a:defRPr>
            </a:lvl1pPr>
            <a:lvl2pPr marL="566738" indent="-2127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nSpc>
                <a:spcPct val="95000"/>
              </a:lnSpc>
              <a:spcBef>
                <a:spcPct val="15000"/>
              </a:spcBef>
              <a:buFontTx/>
              <a:buNone/>
              <a:defRPr/>
            </a:pPr>
            <a:r>
              <a:rPr lang="en-US" sz="2800" dirty="0" smtClean="0">
                <a:solidFill>
                  <a:schemeClr val="bg1"/>
                </a:solidFill>
                <a:effectLst>
                  <a:outerShdw blurRad="38100" dist="38100" dir="2700000" algn="tl">
                    <a:srgbClr val="000000"/>
                  </a:outerShdw>
                </a:effectLst>
                <a:latin typeface="Arial" panose="020B0604020202020204" pitchFamily="34" charset="0"/>
              </a:rPr>
              <a:t>Harry Potter</a:t>
            </a:r>
          </a:p>
        </p:txBody>
      </p:sp>
      <p:sp>
        <p:nvSpPr>
          <p:cNvPr id="189449" name="Rectangle 9"/>
          <p:cNvSpPr>
            <a:spLocks noChangeArrowheads="1"/>
          </p:cNvSpPr>
          <p:nvPr/>
        </p:nvSpPr>
        <p:spPr bwMode="auto">
          <a:xfrm>
            <a:off x="4191000" y="2514600"/>
            <a:ext cx="1690688" cy="1093788"/>
          </a:xfrm>
          <a:prstGeom prst="rect">
            <a:avLst/>
          </a:prstGeom>
          <a:solidFill>
            <a:srgbClr val="6600CC"/>
          </a:solidFill>
          <a:ln w="9525">
            <a:solidFill>
              <a:srgbClr val="000000"/>
            </a:solidFill>
            <a:miter lim="800000"/>
            <a:headEnd/>
            <a:tailEnd/>
          </a:ln>
          <a:effectLst/>
          <a:extLst>
            <a:ext uri="{AF507438-7753-43E0-B8FC-AC1667EBCBE1}"/>
          </a:extLst>
        </p:spPr>
        <p:txBody>
          <a:bodyPr/>
          <a:lstStyle>
            <a:lvl1pPr>
              <a:spcBef>
                <a:spcPct val="20000"/>
              </a:spcBef>
              <a:buChar char="•"/>
              <a:defRPr sz="3200">
                <a:solidFill>
                  <a:schemeClr val="tx1"/>
                </a:solidFill>
                <a:latin typeface="Times New Roman" panose="02020603050405020304" pitchFamily="18" charset="0"/>
              </a:defRPr>
            </a:lvl1pPr>
            <a:lvl2pPr marL="566738" indent="-2127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lnSpc>
                <a:spcPct val="95000"/>
              </a:lnSpc>
              <a:spcBef>
                <a:spcPct val="15000"/>
              </a:spcBef>
              <a:buFontTx/>
              <a:buNone/>
              <a:defRPr/>
            </a:pPr>
            <a:r>
              <a:rPr lang="ar-DZ" sz="2400" b="1" dirty="0" smtClean="0">
                <a:solidFill>
                  <a:schemeClr val="bg1"/>
                </a:solidFill>
                <a:effectLst>
                  <a:outerShdw blurRad="38100" dist="38100" dir="2700000" algn="tl">
                    <a:srgbClr val="000000"/>
                  </a:outerShdw>
                </a:effectLst>
                <a:latin typeface="Arial" panose="020B0604020202020204" pitchFamily="34" charset="0"/>
              </a:rPr>
              <a:t>قصة باللغة الانجليزية</a:t>
            </a:r>
            <a:endParaRPr lang="en-US" sz="2400" b="1" dirty="0" smtClean="0">
              <a:solidFill>
                <a:schemeClr val="bg1"/>
              </a:solidFill>
              <a:effectLst>
                <a:outerShdw blurRad="38100" dist="38100" dir="2700000" algn="tl">
                  <a:srgbClr val="000000"/>
                </a:outerShdw>
              </a:effectLst>
              <a:latin typeface="Arial" panose="020B0604020202020204" pitchFamily="34" charset="0"/>
            </a:endParaRPr>
          </a:p>
        </p:txBody>
      </p:sp>
      <p:sp>
        <p:nvSpPr>
          <p:cNvPr id="189450" name="Rectangle 10"/>
          <p:cNvSpPr>
            <a:spLocks noChangeArrowheads="1"/>
          </p:cNvSpPr>
          <p:nvPr/>
        </p:nvSpPr>
        <p:spPr bwMode="auto">
          <a:xfrm>
            <a:off x="6248400" y="2514600"/>
            <a:ext cx="1676400" cy="1093788"/>
          </a:xfrm>
          <a:prstGeom prst="rect">
            <a:avLst/>
          </a:prstGeom>
          <a:solidFill>
            <a:srgbClr val="6600CC"/>
          </a:solidFill>
          <a:ln w="9525">
            <a:solidFill>
              <a:srgbClr val="000000"/>
            </a:solidFill>
            <a:miter lim="800000"/>
            <a:headEnd/>
            <a:tailEnd/>
          </a:ln>
          <a:effectLst/>
          <a:extLst>
            <a:ext uri="{AF507438-7753-43E0-B8FC-AC1667EBCBE1}"/>
          </a:extLst>
        </p:spPr>
        <p:txBody>
          <a:bodyPr/>
          <a:lstStyle>
            <a:lvl1pPr>
              <a:spcBef>
                <a:spcPct val="20000"/>
              </a:spcBef>
              <a:buChar char="•"/>
              <a:defRPr sz="3200">
                <a:solidFill>
                  <a:schemeClr val="tx1"/>
                </a:solidFill>
                <a:latin typeface="Times New Roman" panose="02020603050405020304" pitchFamily="18" charset="0"/>
              </a:defRPr>
            </a:lvl1pPr>
            <a:lvl2pPr marL="566738" indent="-212725">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har char="»"/>
              <a:defRPr sz="2000">
                <a:solidFill>
                  <a:schemeClr val="tx1"/>
                </a:solidFill>
                <a:latin typeface="Times New Roman" panose="02020603050405020304" pitchFamily="18" charset="0"/>
              </a:defRPr>
            </a:lvl9pPr>
          </a:lstStyle>
          <a:p>
            <a:pPr algn="ctr">
              <a:lnSpc>
                <a:spcPct val="95000"/>
              </a:lnSpc>
              <a:spcBef>
                <a:spcPct val="15000"/>
              </a:spcBef>
              <a:buFontTx/>
              <a:buNone/>
              <a:defRPr/>
            </a:pPr>
            <a:r>
              <a:rPr lang="ar-DZ" sz="2400" b="1" dirty="0" smtClean="0">
                <a:solidFill>
                  <a:schemeClr val="bg1"/>
                </a:solidFill>
                <a:effectLst>
                  <a:outerShdw blurRad="38100" dist="38100" dir="2700000" algn="tl">
                    <a:srgbClr val="000000"/>
                  </a:outerShdw>
                </a:effectLst>
                <a:latin typeface="Arial" panose="020B0604020202020204" pitchFamily="34" charset="0"/>
              </a:rPr>
              <a:t>قصة باللغة الاسبانية</a:t>
            </a:r>
            <a:endParaRPr lang="en-US" sz="2400" b="1" dirty="0" smtClean="0">
              <a:solidFill>
                <a:schemeClr val="bg1"/>
              </a:solidFill>
              <a:effectLst>
                <a:outerShdw blurRad="38100" dist="38100" dir="2700000" algn="tl">
                  <a:srgbClr val="000000"/>
                </a:outerShdw>
              </a:effectLst>
              <a:latin typeface="Arial" panose="020B0604020202020204" pitchFamily="34" charset="0"/>
            </a:endParaRPr>
          </a:p>
        </p:txBody>
      </p:sp>
      <p:pic>
        <p:nvPicPr>
          <p:cNvPr id="39946" name="Picture 11"/>
          <p:cNvPicPr>
            <a:picLocks noChangeAspect="1" noChangeArrowheads="1"/>
          </p:cNvPicPr>
          <p:nvPr/>
        </p:nvPicPr>
        <p:blipFill>
          <a:blip r:embed="rId3"/>
          <a:srcRect/>
          <a:stretch>
            <a:fillRect/>
          </a:stretch>
        </p:blipFill>
        <p:spPr bwMode="auto">
          <a:xfrm>
            <a:off x="6784975" y="3887788"/>
            <a:ext cx="1060450" cy="1676400"/>
          </a:xfrm>
          <a:prstGeom prst="rect">
            <a:avLst/>
          </a:prstGeom>
          <a:noFill/>
          <a:ln w="9525">
            <a:noFill/>
            <a:miter lim="800000"/>
            <a:headEnd/>
            <a:tailEnd/>
          </a:ln>
        </p:spPr>
      </p:pic>
      <p:pic>
        <p:nvPicPr>
          <p:cNvPr id="39947" name="Picture 12"/>
          <p:cNvPicPr>
            <a:picLocks noChangeAspect="1" noChangeArrowheads="1"/>
          </p:cNvPicPr>
          <p:nvPr/>
        </p:nvPicPr>
        <p:blipFill>
          <a:blip r:embed="rId4"/>
          <a:srcRect/>
          <a:stretch>
            <a:fillRect/>
          </a:stretch>
        </p:blipFill>
        <p:spPr bwMode="auto">
          <a:xfrm>
            <a:off x="5562600" y="3886200"/>
            <a:ext cx="1123950" cy="1647825"/>
          </a:xfrm>
          <a:prstGeom prst="rect">
            <a:avLst/>
          </a:prstGeom>
          <a:noFill/>
          <a:ln w="9525">
            <a:noFill/>
            <a:miter lim="800000"/>
            <a:headEnd/>
            <a:tailEnd/>
          </a:ln>
        </p:spPr>
      </p:pic>
      <p:sp>
        <p:nvSpPr>
          <p:cNvPr id="39948" name="Rectangle 13"/>
          <p:cNvSpPr>
            <a:spLocks noChangeArrowheads="1"/>
          </p:cNvSpPr>
          <p:nvPr/>
        </p:nvSpPr>
        <p:spPr bwMode="auto">
          <a:xfrm>
            <a:off x="3505200" y="5638800"/>
            <a:ext cx="609600" cy="914400"/>
          </a:xfrm>
          <a:prstGeom prst="rect">
            <a:avLst/>
          </a:prstGeom>
          <a:solidFill>
            <a:srgbClr val="FFD2D1"/>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D2D1"/>
            </a:extrusionClr>
          </a:sp3d>
        </p:spPr>
        <p:txBody>
          <a:bodyPr wrap="none" anchor="ctr">
            <a:flatTx/>
          </a:bodyPr>
          <a:lstStyle/>
          <a:p>
            <a:endParaRPr lang="fr-FR" altLang="fr-FR" sz="2400">
              <a:latin typeface="Times New Roman" pitchFamily="18" charset="0"/>
            </a:endParaRPr>
          </a:p>
        </p:txBody>
      </p:sp>
      <p:sp>
        <p:nvSpPr>
          <p:cNvPr id="39949" name="Rectangle 14"/>
          <p:cNvSpPr>
            <a:spLocks noChangeArrowheads="1"/>
          </p:cNvSpPr>
          <p:nvPr/>
        </p:nvSpPr>
        <p:spPr bwMode="auto">
          <a:xfrm>
            <a:off x="4343400" y="5638800"/>
            <a:ext cx="609600" cy="914400"/>
          </a:xfrm>
          <a:prstGeom prst="rect">
            <a:avLst/>
          </a:prstGeom>
          <a:solidFill>
            <a:srgbClr val="FFD2D1"/>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D2D1"/>
            </a:extrusionClr>
          </a:sp3d>
        </p:spPr>
        <p:txBody>
          <a:bodyPr wrap="none" anchor="ctr">
            <a:flatTx/>
          </a:bodyPr>
          <a:lstStyle/>
          <a:p>
            <a:endParaRPr lang="fr-FR" altLang="fr-FR" sz="2400">
              <a:latin typeface="Times New Roman" pitchFamily="18" charset="0"/>
            </a:endParaRPr>
          </a:p>
        </p:txBody>
      </p:sp>
      <p:sp>
        <p:nvSpPr>
          <p:cNvPr id="39950" name="Rectangle 15"/>
          <p:cNvSpPr>
            <a:spLocks noChangeArrowheads="1"/>
          </p:cNvSpPr>
          <p:nvPr/>
        </p:nvSpPr>
        <p:spPr bwMode="auto">
          <a:xfrm>
            <a:off x="5257800" y="5638800"/>
            <a:ext cx="609600" cy="914400"/>
          </a:xfrm>
          <a:prstGeom prst="rect">
            <a:avLst/>
          </a:prstGeom>
          <a:solidFill>
            <a:srgbClr val="FFD2D1"/>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D2D1"/>
            </a:extrusionClr>
          </a:sp3d>
        </p:spPr>
        <p:txBody>
          <a:bodyPr wrap="none" anchor="ctr">
            <a:flatTx/>
          </a:bodyPr>
          <a:lstStyle/>
          <a:p>
            <a:endParaRPr lang="fr-FR" altLang="fr-FR" sz="2400">
              <a:latin typeface="Times New Roman" pitchFamily="18" charset="0"/>
            </a:endParaRPr>
          </a:p>
        </p:txBody>
      </p:sp>
      <p:pic>
        <p:nvPicPr>
          <p:cNvPr id="39951" name="Picture 16"/>
          <p:cNvPicPr>
            <a:picLocks noChangeAspect="1" noChangeArrowheads="1"/>
          </p:cNvPicPr>
          <p:nvPr/>
        </p:nvPicPr>
        <p:blipFill>
          <a:blip r:embed="rId5"/>
          <a:srcRect/>
          <a:stretch>
            <a:fillRect/>
          </a:stretch>
        </p:blipFill>
        <p:spPr bwMode="auto">
          <a:xfrm>
            <a:off x="5257800" y="5638800"/>
            <a:ext cx="623888" cy="914400"/>
          </a:xfrm>
          <a:prstGeom prst="rect">
            <a:avLst/>
          </a:prstGeom>
          <a:noFill/>
          <a:ln w="9525">
            <a:noFill/>
            <a:miter lim="800000"/>
            <a:headEnd/>
            <a:tailEnd/>
          </a:ln>
        </p:spPr>
      </p:pic>
      <p:sp>
        <p:nvSpPr>
          <p:cNvPr id="39952" name="Rectangle 17"/>
          <p:cNvSpPr>
            <a:spLocks noChangeArrowheads="1"/>
          </p:cNvSpPr>
          <p:nvPr/>
        </p:nvSpPr>
        <p:spPr bwMode="auto">
          <a:xfrm>
            <a:off x="6096000" y="5638800"/>
            <a:ext cx="609600" cy="914400"/>
          </a:xfrm>
          <a:prstGeom prst="rect">
            <a:avLst/>
          </a:prstGeom>
          <a:solidFill>
            <a:srgbClr val="FFD2D1"/>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D2D1"/>
            </a:extrusionClr>
          </a:sp3d>
        </p:spPr>
        <p:txBody>
          <a:bodyPr wrap="none" anchor="ctr">
            <a:flatTx/>
          </a:bodyPr>
          <a:lstStyle/>
          <a:p>
            <a:endParaRPr lang="fr-FR" altLang="fr-FR" sz="2400">
              <a:latin typeface="Times New Roman" pitchFamily="18" charset="0"/>
            </a:endParaRPr>
          </a:p>
        </p:txBody>
      </p:sp>
      <p:pic>
        <p:nvPicPr>
          <p:cNvPr id="39953" name="Picture 18"/>
          <p:cNvPicPr>
            <a:picLocks noChangeAspect="1" noChangeArrowheads="1"/>
          </p:cNvPicPr>
          <p:nvPr/>
        </p:nvPicPr>
        <p:blipFill>
          <a:blip r:embed="rId6"/>
          <a:srcRect/>
          <a:stretch>
            <a:fillRect/>
          </a:stretch>
        </p:blipFill>
        <p:spPr bwMode="auto">
          <a:xfrm>
            <a:off x="6096000" y="5638800"/>
            <a:ext cx="623888" cy="914400"/>
          </a:xfrm>
          <a:prstGeom prst="rect">
            <a:avLst/>
          </a:prstGeom>
          <a:noFill/>
          <a:ln w="9525">
            <a:noFill/>
            <a:miter lim="800000"/>
            <a:headEnd/>
            <a:tailEnd/>
          </a:ln>
        </p:spPr>
      </p:pic>
      <p:sp>
        <p:nvSpPr>
          <p:cNvPr id="39954" name="Rectangle 19"/>
          <p:cNvSpPr>
            <a:spLocks noChangeArrowheads="1"/>
          </p:cNvSpPr>
          <p:nvPr/>
        </p:nvSpPr>
        <p:spPr bwMode="auto">
          <a:xfrm>
            <a:off x="6934200" y="5638800"/>
            <a:ext cx="609600" cy="914400"/>
          </a:xfrm>
          <a:prstGeom prst="rect">
            <a:avLst/>
          </a:prstGeom>
          <a:solidFill>
            <a:srgbClr val="FFD2D1"/>
          </a:solidFill>
          <a:ln w="9525">
            <a:miter lim="800000"/>
            <a:headEnd/>
            <a:tailEnd/>
          </a:ln>
          <a:scene3d>
            <a:camera prst="legacyObliqueTopRight"/>
            <a:lightRig rig="legacyFlat3" dir="b"/>
          </a:scene3d>
          <a:sp3d extrusionH="163500" prstMaterial="legacyMatte">
            <a:bevelT w="13500" h="13500" prst="angle"/>
            <a:bevelB w="13500" h="13500" prst="angle"/>
            <a:extrusionClr>
              <a:srgbClr val="FFD2D1"/>
            </a:extrusionClr>
          </a:sp3d>
        </p:spPr>
        <p:txBody>
          <a:bodyPr wrap="none" anchor="ctr">
            <a:flatTx/>
          </a:bodyPr>
          <a:lstStyle/>
          <a:p>
            <a:endParaRPr lang="fr-FR" altLang="fr-FR" sz="2400">
              <a:latin typeface="Times New Roman" pitchFamily="18" charset="0"/>
            </a:endParaRPr>
          </a:p>
        </p:txBody>
      </p:sp>
      <p:pic>
        <p:nvPicPr>
          <p:cNvPr id="39955" name="Picture 20"/>
          <p:cNvPicPr>
            <a:picLocks noChangeAspect="1" noChangeArrowheads="1"/>
          </p:cNvPicPr>
          <p:nvPr/>
        </p:nvPicPr>
        <p:blipFill>
          <a:blip r:embed="rId7"/>
          <a:srcRect/>
          <a:stretch>
            <a:fillRect/>
          </a:stretch>
        </p:blipFill>
        <p:spPr bwMode="auto">
          <a:xfrm>
            <a:off x="6934200" y="5638800"/>
            <a:ext cx="609600" cy="914400"/>
          </a:xfrm>
          <a:prstGeom prst="rect">
            <a:avLst/>
          </a:prstGeom>
          <a:noFill/>
          <a:ln w="9525">
            <a:noFill/>
            <a:miter lim="800000"/>
            <a:headEnd/>
            <a:tailEnd/>
          </a:ln>
        </p:spPr>
      </p:pic>
      <p:pic>
        <p:nvPicPr>
          <p:cNvPr id="39956" name="Picture 23"/>
          <p:cNvPicPr>
            <a:picLocks noChangeAspect="1" noChangeArrowheads="1"/>
          </p:cNvPicPr>
          <p:nvPr/>
        </p:nvPicPr>
        <p:blipFill>
          <a:blip r:embed="rId8"/>
          <a:srcRect/>
          <a:stretch>
            <a:fillRect/>
          </a:stretch>
        </p:blipFill>
        <p:spPr bwMode="auto">
          <a:xfrm>
            <a:off x="4267200" y="3886200"/>
            <a:ext cx="1143000" cy="1666875"/>
          </a:xfrm>
          <a:prstGeom prst="rect">
            <a:avLst/>
          </a:prstGeom>
          <a:noFill/>
          <a:ln w="9525">
            <a:noFill/>
            <a:miter lim="800000"/>
            <a:headEnd/>
            <a:tailEnd/>
          </a:ln>
        </p:spPr>
      </p:pic>
      <p:pic>
        <p:nvPicPr>
          <p:cNvPr id="39957" name="Picture 24"/>
          <p:cNvPicPr>
            <a:picLocks noChangeAspect="1" noChangeArrowheads="1"/>
          </p:cNvPicPr>
          <p:nvPr/>
        </p:nvPicPr>
        <p:blipFill>
          <a:blip r:embed="rId9"/>
          <a:srcRect/>
          <a:stretch>
            <a:fillRect/>
          </a:stretch>
        </p:blipFill>
        <p:spPr bwMode="auto">
          <a:xfrm>
            <a:off x="3505200" y="5638800"/>
            <a:ext cx="620713" cy="904875"/>
          </a:xfrm>
          <a:prstGeom prst="rect">
            <a:avLst/>
          </a:prstGeom>
          <a:noFill/>
          <a:ln w="9525">
            <a:noFill/>
            <a:miter lim="800000"/>
            <a:headEnd/>
            <a:tailEnd/>
          </a:ln>
        </p:spPr>
      </p:pic>
      <p:pic>
        <p:nvPicPr>
          <p:cNvPr id="39958" name="Picture 25"/>
          <p:cNvPicPr>
            <a:picLocks noChangeAspect="1" noChangeArrowheads="1"/>
          </p:cNvPicPr>
          <p:nvPr/>
        </p:nvPicPr>
        <p:blipFill>
          <a:blip r:embed="rId10"/>
          <a:srcRect/>
          <a:stretch>
            <a:fillRect/>
          </a:stretch>
        </p:blipFill>
        <p:spPr bwMode="auto">
          <a:xfrm>
            <a:off x="4343400" y="5638800"/>
            <a:ext cx="620713" cy="904875"/>
          </a:xfrm>
          <a:prstGeom prst="rect">
            <a:avLst/>
          </a:prstGeom>
          <a:noFill/>
          <a:ln w="9525">
            <a:noFill/>
            <a:miter lim="800000"/>
            <a:headEnd/>
            <a:tailEnd/>
          </a:ln>
        </p:spPr>
      </p:pic>
      <p:sp>
        <p:nvSpPr>
          <p:cNvPr id="189466" name="Oval 26"/>
          <p:cNvSpPr>
            <a:spLocks noChangeArrowheads="1"/>
          </p:cNvSpPr>
          <p:nvPr/>
        </p:nvSpPr>
        <p:spPr bwMode="auto">
          <a:xfrm>
            <a:off x="7286625" y="1285875"/>
            <a:ext cx="1676400" cy="908050"/>
          </a:xfrm>
          <a:prstGeom prst="ellipse">
            <a:avLst/>
          </a:prstGeom>
          <a:solidFill>
            <a:srgbClr val="66FFFF"/>
          </a:solidFill>
          <a:ln w="9525">
            <a:solidFill>
              <a:schemeClr val="tx1"/>
            </a:solidFill>
            <a:round/>
            <a:headEnd/>
            <a:tailEnd/>
          </a:ln>
        </p:spPr>
        <p:txBody>
          <a:bodyPr wrap="none" anchor="ctr"/>
          <a:lstStyle/>
          <a:p>
            <a:pPr algn="ctr"/>
            <a:r>
              <a:rPr lang="ar-DZ" altLang="fr-FR" sz="2400">
                <a:solidFill>
                  <a:srgbClr val="000000"/>
                </a:solidFill>
              </a:rPr>
              <a:t>المنشيء</a:t>
            </a:r>
          </a:p>
          <a:p>
            <a:pPr algn="ctr"/>
            <a:r>
              <a:rPr lang="en-US" altLang="fr-FR" sz="2400">
                <a:solidFill>
                  <a:srgbClr val="000000"/>
                </a:solidFill>
              </a:rPr>
              <a:t>Créateur</a:t>
            </a:r>
          </a:p>
        </p:txBody>
      </p:sp>
      <p:sp>
        <p:nvSpPr>
          <p:cNvPr id="189467" name="Oval 27"/>
          <p:cNvSpPr>
            <a:spLocks noChangeArrowheads="1"/>
          </p:cNvSpPr>
          <p:nvPr/>
        </p:nvSpPr>
        <p:spPr bwMode="auto">
          <a:xfrm>
            <a:off x="7734300" y="2568575"/>
            <a:ext cx="1290638" cy="817563"/>
          </a:xfrm>
          <a:prstGeom prst="ellipse">
            <a:avLst/>
          </a:prstGeom>
          <a:solidFill>
            <a:srgbClr val="9966FF"/>
          </a:solidFill>
          <a:ln w="9525">
            <a:solidFill>
              <a:schemeClr val="tx1"/>
            </a:solidFill>
            <a:round/>
            <a:headEnd/>
            <a:tailEnd/>
          </a:ln>
        </p:spPr>
        <p:txBody>
          <a:bodyPr wrap="none" anchor="ctr"/>
          <a:lstStyle/>
          <a:p>
            <a:pPr algn="ctr"/>
            <a:r>
              <a:rPr lang="ar-DZ" altLang="fr-FR" sz="2200">
                <a:solidFill>
                  <a:srgbClr val="000000"/>
                </a:solidFill>
              </a:rPr>
              <a:t>مترجم</a:t>
            </a:r>
          </a:p>
          <a:p>
            <a:pPr algn="ctr"/>
            <a:r>
              <a:rPr lang="en-US" altLang="fr-FR" sz="2200">
                <a:solidFill>
                  <a:srgbClr val="000000"/>
                </a:solidFill>
              </a:rPr>
              <a:t>T</a:t>
            </a:r>
            <a:r>
              <a:rPr lang="en-US" altLang="fr-FR">
                <a:solidFill>
                  <a:srgbClr val="000000"/>
                </a:solidFill>
              </a:rPr>
              <a:t>raducteur</a:t>
            </a:r>
            <a:endParaRPr lang="en-US" altLang="fr-FR" sz="2200">
              <a:solidFill>
                <a:srgbClr val="000000"/>
              </a:solidFill>
            </a:endParaRPr>
          </a:p>
        </p:txBody>
      </p:sp>
      <p:sp>
        <p:nvSpPr>
          <p:cNvPr id="189468" name="Oval 28"/>
          <p:cNvSpPr>
            <a:spLocks noChangeArrowheads="1"/>
          </p:cNvSpPr>
          <p:nvPr/>
        </p:nvSpPr>
        <p:spPr bwMode="auto">
          <a:xfrm>
            <a:off x="7924800" y="4251325"/>
            <a:ext cx="1219200" cy="792163"/>
          </a:xfrm>
          <a:prstGeom prst="ellipse">
            <a:avLst/>
          </a:prstGeom>
          <a:solidFill>
            <a:srgbClr val="A3FFF9"/>
          </a:solidFill>
          <a:ln w="9525">
            <a:solidFill>
              <a:schemeClr val="tx1"/>
            </a:solidFill>
            <a:round/>
            <a:headEnd/>
            <a:tailEnd/>
          </a:ln>
        </p:spPr>
        <p:txBody>
          <a:bodyPr wrap="none" anchor="ctr"/>
          <a:lstStyle/>
          <a:p>
            <a:pPr algn="ctr"/>
            <a:r>
              <a:rPr lang="ar-DZ" altLang="fr-FR" sz="2000" b="1">
                <a:solidFill>
                  <a:srgbClr val="000000"/>
                </a:solidFill>
              </a:rPr>
              <a:t>الناشر</a:t>
            </a:r>
            <a:endParaRPr lang="ar-DZ" altLang="fr-FR" b="1">
              <a:solidFill>
                <a:srgbClr val="000000"/>
              </a:solidFill>
            </a:endParaRPr>
          </a:p>
          <a:p>
            <a:pPr algn="ctr"/>
            <a:r>
              <a:rPr lang="en-US" altLang="fr-FR">
                <a:solidFill>
                  <a:srgbClr val="000000"/>
                </a:solidFill>
              </a:rPr>
              <a:t>Éditeur</a:t>
            </a:r>
          </a:p>
        </p:txBody>
      </p:sp>
      <p:sp>
        <p:nvSpPr>
          <p:cNvPr id="189469" name="Oval 29"/>
          <p:cNvSpPr>
            <a:spLocks noChangeArrowheads="1"/>
          </p:cNvSpPr>
          <p:nvPr/>
        </p:nvSpPr>
        <p:spPr bwMode="auto">
          <a:xfrm>
            <a:off x="7616825" y="5791200"/>
            <a:ext cx="1527175" cy="792163"/>
          </a:xfrm>
          <a:prstGeom prst="ellipse">
            <a:avLst/>
          </a:prstGeom>
          <a:solidFill>
            <a:srgbClr val="FF66CC"/>
          </a:solidFill>
          <a:ln w="9525">
            <a:solidFill>
              <a:schemeClr val="tx1"/>
            </a:solidFill>
            <a:round/>
            <a:headEnd/>
            <a:tailEnd/>
          </a:ln>
        </p:spPr>
        <p:txBody>
          <a:bodyPr wrap="none" anchor="ctr"/>
          <a:lstStyle/>
          <a:p>
            <a:pPr algn="ctr"/>
            <a:r>
              <a:rPr lang="ar-DZ" altLang="fr-FR" sz="2000" b="1">
                <a:solidFill>
                  <a:srgbClr val="000000"/>
                </a:solidFill>
              </a:rPr>
              <a:t>النسخ</a:t>
            </a:r>
          </a:p>
          <a:p>
            <a:pPr algn="ctr"/>
            <a:r>
              <a:rPr lang="en-US" altLang="fr-FR">
                <a:solidFill>
                  <a:srgbClr val="000000"/>
                </a:solidFill>
              </a:rPr>
              <a:t>Exemplaire</a:t>
            </a:r>
          </a:p>
        </p:txBody>
      </p:sp>
      <p:sp>
        <p:nvSpPr>
          <p:cNvPr id="2" name="Rectangle 1"/>
          <p:cNvSpPr>
            <a:spLocks noChangeArrowheads="1"/>
          </p:cNvSpPr>
          <p:nvPr/>
        </p:nvSpPr>
        <p:spPr bwMode="auto">
          <a:xfrm>
            <a:off x="381000" y="838200"/>
            <a:ext cx="8534400" cy="1447800"/>
          </a:xfrm>
          <a:prstGeom prst="rect">
            <a:avLst/>
          </a:prstGeom>
          <a:noFill/>
          <a:ln w="76200" algn="ctr">
            <a:solidFill>
              <a:srgbClr val="CC0099"/>
            </a:solidFill>
            <a:round/>
            <a:headEnd/>
            <a:tailEnd/>
          </a:ln>
        </p:spPr>
        <p:txBody>
          <a:bodyPr/>
          <a:lstStyle/>
          <a:p>
            <a:endParaRPr lang="fr-FR" altLang="fr-FR">
              <a:solidFill>
                <a:srgbClr val="0066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9466"/>
                                        </p:tgtEl>
                                        <p:attrNameLst>
                                          <p:attrName>style.visibility</p:attrName>
                                        </p:attrNameLst>
                                      </p:cBhvr>
                                      <p:to>
                                        <p:strVal val="visible"/>
                                      </p:to>
                                    </p:set>
                                    <p:animEffect transition="in" filter="dissolve">
                                      <p:cBhvr>
                                        <p:cTn id="7" dur="500"/>
                                        <p:tgtEl>
                                          <p:spTgt spid="189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9467"/>
                                        </p:tgtEl>
                                        <p:attrNameLst>
                                          <p:attrName>style.visibility</p:attrName>
                                        </p:attrNameLst>
                                      </p:cBhvr>
                                      <p:to>
                                        <p:strVal val="visible"/>
                                      </p:to>
                                    </p:set>
                                    <p:animEffect transition="in" filter="dissolve">
                                      <p:cBhvr>
                                        <p:cTn id="12" dur="500"/>
                                        <p:tgtEl>
                                          <p:spTgt spid="189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9468"/>
                                        </p:tgtEl>
                                        <p:attrNameLst>
                                          <p:attrName>style.visibility</p:attrName>
                                        </p:attrNameLst>
                                      </p:cBhvr>
                                      <p:to>
                                        <p:strVal val="visible"/>
                                      </p:to>
                                    </p:set>
                                    <p:animEffect transition="in" filter="dissolve">
                                      <p:cBhvr>
                                        <p:cTn id="17" dur="500"/>
                                        <p:tgtEl>
                                          <p:spTgt spid="1894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9469"/>
                                        </p:tgtEl>
                                        <p:attrNameLst>
                                          <p:attrName>style.visibility</p:attrName>
                                        </p:attrNameLst>
                                      </p:cBhvr>
                                      <p:to>
                                        <p:strVal val="visible"/>
                                      </p:to>
                                    </p:set>
                                    <p:animEffect transition="in" filter="dissolve">
                                      <p:cBhvr>
                                        <p:cTn id="22" dur="500"/>
                                        <p:tgtEl>
                                          <p:spTgt spid="1894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66" grpId="0" animBg="1"/>
      <p:bldP spid="189467" grpId="0" animBg="1"/>
      <p:bldP spid="189468" grpId="0" animBg="1"/>
      <p:bldP spid="189469"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6"/>
          <p:cNvSpPr txBox="1">
            <a:spLocks noChangeArrowheads="1"/>
          </p:cNvSpPr>
          <p:nvPr/>
        </p:nvSpPr>
        <p:spPr bwMode="auto">
          <a:xfrm>
            <a:off x="457200" y="1981200"/>
            <a:ext cx="8458200" cy="4108450"/>
          </a:xfrm>
          <a:prstGeom prst="rect">
            <a:avLst/>
          </a:prstGeom>
          <a:noFill/>
          <a:ln w="9525">
            <a:noFill/>
            <a:miter lim="800000"/>
            <a:headEnd/>
            <a:tailEnd/>
          </a:ln>
        </p:spPr>
        <p:txBody>
          <a:bodyPr>
            <a:spAutoFit/>
          </a:bodyPr>
          <a:lstStyle/>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LC Control No.	:	47023612 </a:t>
            </a: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LCCN Permalink	:	</a:t>
            </a:r>
            <a:r>
              <a:rPr lang="en-US" altLang="fr-FR" sz="2400">
                <a:latin typeface="Times New Roman" pitchFamily="18" charset="0"/>
                <a:ea typeface="ＭＳ Ｐゴシック" pitchFamily="34" charset="-128"/>
                <a:cs typeface="Times New Roman" pitchFamily="18" charset="0"/>
                <a:hlinkClick r:id="rId3"/>
              </a:rPr>
              <a:t>http://lccn.loc.gov/47023612</a:t>
            </a:r>
            <a:endParaRPr lang="en-US" altLang="fr-FR" sz="2400">
              <a:latin typeface="Times New Roman" pitchFamily="18" charset="0"/>
              <a:ea typeface="ＭＳ Ｐゴシック" pitchFamily="34" charset="-128"/>
              <a:cs typeface="Times New Roman" pitchFamily="18" charset="0"/>
            </a:endParaRP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Type of Material	:	Book (Print, Microform, Electronic, etc.)</a:t>
            </a: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Personal Name	:	</a:t>
            </a:r>
            <a:r>
              <a:rPr lang="en-US" altLang="fr-FR" sz="2400">
                <a:latin typeface="Times New Roman" pitchFamily="18" charset="0"/>
                <a:ea typeface="ＭＳ Ｐゴシック" pitchFamily="34" charset="-128"/>
                <a:cs typeface="Times New Roman" pitchFamily="18" charset="0"/>
                <a:hlinkClick r:id="rId4"/>
              </a:rPr>
              <a:t>Shakespeare, William, 1564-1616. </a:t>
            </a:r>
            <a:endParaRPr lang="en-US" altLang="fr-FR" sz="2400">
              <a:latin typeface="Times New Roman" pitchFamily="18" charset="0"/>
              <a:ea typeface="ＭＳ Ｐゴシック" pitchFamily="34" charset="-128"/>
              <a:cs typeface="Times New Roman" pitchFamily="18" charset="0"/>
            </a:endParaRP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Main Title	:	</a:t>
            </a:r>
            <a:r>
              <a:rPr lang="sv-SE" altLang="fr-FR" sz="2400">
                <a:latin typeface="Times New Roman" pitchFamily="18" charset="0"/>
                <a:ea typeface="ＭＳ Ｐゴシック" pitchFamily="34" charset="-128"/>
                <a:cs typeface="Times New Roman" pitchFamily="18" charset="0"/>
              </a:rPr>
              <a:t>... Hamlet, traduit par André Gide.</a:t>
            </a: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Published/Created	:	[Paris] Gallimard [1946]</a:t>
            </a: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Description	:	2 p. l., 7-237, [2] p. 17 cm.</a:t>
            </a:r>
          </a:p>
          <a:p>
            <a:pPr>
              <a:tabLst>
                <a:tab pos="2514600" algn="l"/>
                <a:tab pos="2743200" algn="l"/>
              </a:tabLst>
            </a:pPr>
            <a:endParaRPr lang="en-US" altLang="fr-FR" sz="2400">
              <a:latin typeface="Times New Roman" pitchFamily="18" charset="0"/>
              <a:ea typeface="ＭＳ Ｐゴシック" pitchFamily="34" charset="-128"/>
              <a:cs typeface="Times New Roman" pitchFamily="18" charset="0"/>
            </a:endParaRP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CALL NUMBER	:	</a:t>
            </a:r>
            <a:r>
              <a:rPr lang="en-US" altLang="fr-FR" sz="2400">
                <a:latin typeface="Times New Roman" pitchFamily="18" charset="0"/>
                <a:ea typeface="ＭＳ Ｐゴシック" pitchFamily="34" charset="-128"/>
                <a:cs typeface="Times New Roman" pitchFamily="18" charset="0"/>
                <a:hlinkClick r:id="rId5"/>
              </a:rPr>
              <a:t>PR2779.H3 G5</a:t>
            </a:r>
            <a:r>
              <a:rPr lang="en-US" altLang="fr-FR" sz="2400">
                <a:latin typeface="Times New Roman" pitchFamily="18" charset="0"/>
                <a:ea typeface="ＭＳ Ｐゴシック" pitchFamily="34" charset="-128"/>
                <a:cs typeface="Times New Roman" pitchFamily="18" charset="0"/>
              </a:rPr>
              <a:t>Copy 1</a:t>
            </a: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 Request in	:	Jefferson or Adams Bldg General or </a:t>
            </a:r>
          </a:p>
          <a:p>
            <a:pPr>
              <a:tabLst>
                <a:tab pos="2514600" algn="l"/>
                <a:tab pos="2743200" algn="l"/>
              </a:tabLst>
            </a:pPr>
            <a:r>
              <a:rPr lang="en-US" altLang="fr-FR" sz="2400">
                <a:latin typeface="Times New Roman" pitchFamily="18" charset="0"/>
                <a:ea typeface="ＭＳ Ｐゴシック" pitchFamily="34" charset="-128"/>
                <a:cs typeface="Times New Roman" pitchFamily="18" charset="0"/>
              </a:rPr>
              <a:t>		Area Studies Reading Rms</a:t>
            </a:r>
          </a:p>
        </p:txBody>
      </p:sp>
      <p:grpSp>
        <p:nvGrpSpPr>
          <p:cNvPr id="2" name="Group 61"/>
          <p:cNvGrpSpPr>
            <a:grpSpLocks/>
          </p:cNvGrpSpPr>
          <p:nvPr/>
        </p:nvGrpSpPr>
        <p:grpSpPr bwMode="auto">
          <a:xfrm>
            <a:off x="838200" y="304800"/>
            <a:ext cx="7543800" cy="904875"/>
            <a:chOff x="1050" y="432"/>
            <a:chExt cx="3630" cy="330"/>
          </a:xfrm>
        </p:grpSpPr>
        <p:pic>
          <p:nvPicPr>
            <p:cNvPr id="40965" name="Picture 57" descr="banner-rose-left"/>
            <p:cNvPicPr>
              <a:picLocks noChangeAspect="1" noChangeArrowheads="1"/>
            </p:cNvPicPr>
            <p:nvPr/>
          </p:nvPicPr>
          <p:blipFill>
            <a:blip r:embed="rId6"/>
            <a:srcRect/>
            <a:stretch>
              <a:fillRect/>
            </a:stretch>
          </p:blipFill>
          <p:spPr bwMode="auto">
            <a:xfrm>
              <a:off x="1050" y="432"/>
              <a:ext cx="342" cy="330"/>
            </a:xfrm>
            <a:prstGeom prst="rect">
              <a:avLst/>
            </a:prstGeom>
            <a:noFill/>
            <a:ln w="9525">
              <a:noFill/>
              <a:miter lim="800000"/>
              <a:headEnd/>
              <a:tailEnd/>
            </a:ln>
          </p:spPr>
        </p:pic>
        <p:pic>
          <p:nvPicPr>
            <p:cNvPr id="40966" name="Picture 59" descr="banner-rose-right"/>
            <p:cNvPicPr>
              <a:picLocks noChangeAspect="1" noChangeArrowheads="1"/>
            </p:cNvPicPr>
            <p:nvPr/>
          </p:nvPicPr>
          <p:blipFill>
            <a:blip r:embed="rId7"/>
            <a:srcRect/>
            <a:stretch>
              <a:fillRect/>
            </a:stretch>
          </p:blipFill>
          <p:spPr bwMode="auto">
            <a:xfrm>
              <a:off x="4320" y="432"/>
              <a:ext cx="360" cy="330"/>
            </a:xfrm>
            <a:prstGeom prst="rect">
              <a:avLst/>
            </a:prstGeom>
            <a:noFill/>
            <a:ln w="9525">
              <a:noFill/>
              <a:miter lim="800000"/>
              <a:headEnd/>
              <a:tailEnd/>
            </a:ln>
          </p:spPr>
        </p:pic>
        <p:pic>
          <p:nvPicPr>
            <p:cNvPr id="40967" name="Picture 60" descr="banner-center"/>
            <p:cNvPicPr>
              <a:picLocks noChangeAspect="1" noChangeArrowheads="1"/>
            </p:cNvPicPr>
            <p:nvPr/>
          </p:nvPicPr>
          <p:blipFill>
            <a:blip r:embed="rId8"/>
            <a:srcRect/>
            <a:stretch>
              <a:fillRect/>
            </a:stretch>
          </p:blipFill>
          <p:spPr bwMode="auto">
            <a:xfrm>
              <a:off x="1392" y="432"/>
              <a:ext cx="2928" cy="330"/>
            </a:xfrm>
            <a:prstGeom prst="rect">
              <a:avLst/>
            </a:prstGeom>
            <a:noFill/>
            <a:ln w="9525">
              <a:noFill/>
              <a:miter lim="800000"/>
              <a:headEnd/>
              <a:tailEnd/>
            </a:ln>
          </p:spPr>
        </p:pic>
      </p:grpSp>
      <p:sp>
        <p:nvSpPr>
          <p:cNvPr id="40964" name="Text Box 4"/>
          <p:cNvSpPr txBox="1">
            <a:spLocks noChangeArrowheads="1"/>
          </p:cNvSpPr>
          <p:nvPr/>
        </p:nvSpPr>
        <p:spPr bwMode="auto">
          <a:xfrm>
            <a:off x="457200" y="1295400"/>
            <a:ext cx="8305800" cy="557213"/>
          </a:xfrm>
          <a:prstGeom prst="rect">
            <a:avLst/>
          </a:prstGeom>
          <a:noFill/>
          <a:ln w="38100">
            <a:solidFill>
              <a:srgbClr val="000000"/>
            </a:solidFill>
            <a:miter lim="800000"/>
            <a:headEnd type="none" w="sm" len="sm"/>
            <a:tailEnd type="none" w="sm" len="sm"/>
          </a:ln>
        </p:spPr>
        <p:txBody>
          <a:bodyPr>
            <a:spAutoFit/>
          </a:bodyPr>
          <a:lstStyle/>
          <a:p>
            <a:r>
              <a:rPr lang="en-US" altLang="fr-FR" sz="2800">
                <a:solidFill>
                  <a:srgbClr val="000000"/>
                </a:solidFill>
                <a:latin typeface="Times New Roman" pitchFamily="18" charset="0"/>
                <a:ea typeface="ＭＳ Ｐゴシック" pitchFamily="34" charset="-128"/>
                <a:cs typeface="Times New Roman" pitchFamily="18" charset="0"/>
              </a:rPr>
              <a:t>Shakespeare, William, 1564-1616.  Hamlet.  French.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1981200"/>
            <a:ext cx="8458200" cy="4154488"/>
          </a:xfrm>
          <a:prstGeom prst="rect">
            <a:avLst/>
          </a:prstGeom>
          <a:noFill/>
          <a:ln w="9525">
            <a:noFill/>
            <a:miter lim="800000"/>
            <a:headEnd/>
            <a:tailEnd/>
          </a:ln>
        </p:spPr>
        <p:txBody>
          <a:bodyPr>
            <a:spAutoFit/>
          </a:bodyPr>
          <a:lstStyle/>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LC Control No.	:	47023612 </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LCCN Permalink	:	</a:t>
            </a:r>
            <a:r>
              <a:rPr lang="en-US" altLang="fr-FR" sz="2400">
                <a:latin typeface="Times New Roman" pitchFamily="18" charset="0"/>
                <a:ea typeface="ＭＳ Ｐゴシック" pitchFamily="34" charset="-128"/>
                <a:cs typeface="Times New Roman" pitchFamily="18" charset="0"/>
                <a:hlinkClick r:id="rId3"/>
              </a:rPr>
              <a:t>http://lccn.loc.gov/47023612</a:t>
            </a: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Type of Material	:	Book (Print, Microform, Electronic, etc.)</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Personal Name	:	</a:t>
            </a:r>
            <a:r>
              <a:rPr lang="en-US" altLang="fr-FR" sz="2400">
                <a:latin typeface="Times New Roman" pitchFamily="18" charset="0"/>
                <a:ea typeface="ＭＳ Ｐゴシック" pitchFamily="34" charset="-128"/>
                <a:cs typeface="Times New Roman" pitchFamily="18" charset="0"/>
                <a:hlinkClick r:id="rId4"/>
              </a:rPr>
              <a:t>Shakespeare, William, 1564-1616. </a:t>
            </a: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Main Title	:	</a:t>
            </a:r>
            <a:r>
              <a:rPr lang="sv-SE" altLang="fr-FR" sz="2400">
                <a:latin typeface="Times New Roman" pitchFamily="18" charset="0"/>
                <a:ea typeface="ＭＳ Ｐゴシック" pitchFamily="34" charset="-128"/>
                <a:cs typeface="Times New Roman" pitchFamily="18" charset="0"/>
              </a:rPr>
              <a:t>... Hamlet, traduit par André Gide.</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Published/Created	:	[Paris] Gallimard [1946]</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Description	:	2 p. l., 7-237, [2] p. 17 cm.</a:t>
            </a:r>
          </a:p>
          <a:p>
            <a:pPr algn="l" rtl="0">
              <a:tabLst>
                <a:tab pos="2514600" algn="l"/>
                <a:tab pos="2743200" algn="l"/>
              </a:tabLst>
            </a:pP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CALL NUMBER	:	</a:t>
            </a:r>
            <a:r>
              <a:rPr lang="en-US" altLang="fr-FR" sz="2400">
                <a:latin typeface="Times New Roman" pitchFamily="18" charset="0"/>
                <a:ea typeface="ＭＳ Ｐゴシック" pitchFamily="34" charset="-128"/>
                <a:cs typeface="Times New Roman" pitchFamily="18" charset="0"/>
                <a:hlinkClick r:id="rId5"/>
              </a:rPr>
              <a:t>PR2779.H3 G5</a:t>
            </a:r>
            <a:r>
              <a:rPr lang="en-US" altLang="fr-FR" sz="2400">
                <a:latin typeface="Times New Roman" pitchFamily="18" charset="0"/>
                <a:ea typeface="ＭＳ Ｐゴシック" pitchFamily="34" charset="-128"/>
                <a:cs typeface="Times New Roman" pitchFamily="18" charset="0"/>
              </a:rPr>
              <a:t>Copy 1</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 Request in	:	Jefferson or Adams Bldg General or </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Area Studies Reading Rms</a:t>
            </a:r>
          </a:p>
        </p:txBody>
      </p:sp>
      <p:sp>
        <p:nvSpPr>
          <p:cNvPr id="41987" name="Text Box 4"/>
          <p:cNvSpPr txBox="1">
            <a:spLocks noChangeArrowheads="1"/>
          </p:cNvSpPr>
          <p:nvPr/>
        </p:nvSpPr>
        <p:spPr bwMode="auto">
          <a:xfrm>
            <a:off x="457200" y="1295400"/>
            <a:ext cx="8305800" cy="523875"/>
          </a:xfrm>
          <a:prstGeom prst="rect">
            <a:avLst/>
          </a:prstGeom>
          <a:noFill/>
          <a:ln w="38100">
            <a:solidFill>
              <a:srgbClr val="000000"/>
            </a:solidFill>
            <a:miter lim="800000"/>
            <a:headEnd type="none" w="sm" len="sm"/>
            <a:tailEnd type="none" w="sm" len="sm"/>
          </a:ln>
        </p:spPr>
        <p:txBody>
          <a:bodyPr>
            <a:spAutoFit/>
          </a:bodyPr>
          <a:lstStyle/>
          <a:p>
            <a:pPr algn="l" rtl="0"/>
            <a:r>
              <a:rPr lang="en-US" altLang="fr-FR" sz="2800">
                <a:solidFill>
                  <a:srgbClr val="000000"/>
                </a:solidFill>
                <a:latin typeface="Times New Roman" pitchFamily="18" charset="0"/>
                <a:ea typeface="ＭＳ Ｐゴシック" pitchFamily="34" charset="-128"/>
                <a:cs typeface="Times New Roman" pitchFamily="18" charset="0"/>
              </a:rPr>
              <a:t>Shakespeare, William, 1564-1616.  Hamlet.  French.</a:t>
            </a:r>
          </a:p>
        </p:txBody>
      </p:sp>
      <p:sp>
        <p:nvSpPr>
          <p:cNvPr id="41988" name="Rectangle 6"/>
          <p:cNvSpPr>
            <a:spLocks noChangeArrowheads="1"/>
          </p:cNvSpPr>
          <p:nvPr/>
        </p:nvSpPr>
        <p:spPr bwMode="auto">
          <a:xfrm>
            <a:off x="5562600" y="1371600"/>
            <a:ext cx="1295400" cy="381000"/>
          </a:xfrm>
          <a:prstGeom prst="rect">
            <a:avLst/>
          </a:prstGeom>
          <a:noFill/>
          <a:ln w="38100">
            <a:solidFill>
              <a:srgbClr val="0066FF"/>
            </a:solidFill>
            <a:miter lim="800000"/>
            <a:headEnd type="none" w="sm" len="sm"/>
            <a:tailEnd type="none" w="sm" len="sm"/>
          </a:ln>
        </p:spPr>
        <p:txBody>
          <a:bodyPr wrap="none" anchor="ctr"/>
          <a:lstStyle/>
          <a:p>
            <a:endParaRPr lang="fr-FR" altLang="fr-FR">
              <a:ea typeface="ＭＳ Ｐゴシック" pitchFamily="34" charset="-128"/>
            </a:endParaRPr>
          </a:p>
        </p:txBody>
      </p:sp>
      <p:sp>
        <p:nvSpPr>
          <p:cNvPr id="41989" name="Line 7"/>
          <p:cNvSpPr>
            <a:spLocks noChangeShapeType="1"/>
          </p:cNvSpPr>
          <p:nvPr/>
        </p:nvSpPr>
        <p:spPr bwMode="auto">
          <a:xfrm flipH="1" flipV="1">
            <a:off x="5943600" y="1752600"/>
            <a:ext cx="1143000" cy="381000"/>
          </a:xfrm>
          <a:prstGeom prst="line">
            <a:avLst/>
          </a:prstGeom>
          <a:noFill/>
          <a:ln w="38100">
            <a:solidFill>
              <a:srgbClr val="0066FF"/>
            </a:solidFill>
            <a:round/>
            <a:headEnd type="none" w="sm" len="sm"/>
            <a:tailEnd type="arrow" w="lg" len="lg"/>
          </a:ln>
        </p:spPr>
        <p:txBody>
          <a:bodyPr/>
          <a:lstStyle/>
          <a:p>
            <a:endParaRPr lang="fr-FR"/>
          </a:p>
        </p:txBody>
      </p:sp>
      <p:sp>
        <p:nvSpPr>
          <p:cNvPr id="41990" name="Text Box 5"/>
          <p:cNvSpPr txBox="1">
            <a:spLocks noChangeArrowheads="1"/>
          </p:cNvSpPr>
          <p:nvPr/>
        </p:nvSpPr>
        <p:spPr bwMode="auto">
          <a:xfrm>
            <a:off x="7010400" y="1981200"/>
            <a:ext cx="1752600" cy="584200"/>
          </a:xfrm>
          <a:prstGeom prst="rect">
            <a:avLst/>
          </a:prstGeom>
          <a:noFill/>
          <a:ln w="38100">
            <a:noFill/>
            <a:miter lim="800000"/>
            <a:headEnd type="none" w="sm" len="sm"/>
            <a:tailEnd type="none" w="sm" len="sm"/>
          </a:ln>
        </p:spPr>
        <p:txBody>
          <a:bodyPr>
            <a:spAutoFit/>
          </a:bodyPr>
          <a:lstStyle/>
          <a:p>
            <a:r>
              <a:rPr lang="en-US" altLang="fr-FR" sz="3200">
                <a:solidFill>
                  <a:srgbClr val="0066FF"/>
                </a:solidFill>
                <a:ea typeface="ＭＳ Ｐゴシック" pitchFamily="34" charset="-128"/>
              </a:rPr>
              <a:t>Oeuvre</a:t>
            </a:r>
          </a:p>
        </p:txBody>
      </p:sp>
      <p:grpSp>
        <p:nvGrpSpPr>
          <p:cNvPr id="2" name="Group 12"/>
          <p:cNvGrpSpPr>
            <a:grpSpLocks/>
          </p:cNvGrpSpPr>
          <p:nvPr/>
        </p:nvGrpSpPr>
        <p:grpSpPr bwMode="auto">
          <a:xfrm>
            <a:off x="838200" y="304800"/>
            <a:ext cx="7543800" cy="904875"/>
            <a:chOff x="1050" y="432"/>
            <a:chExt cx="3630" cy="330"/>
          </a:xfrm>
        </p:grpSpPr>
        <p:pic>
          <p:nvPicPr>
            <p:cNvPr id="41995" name="Picture 13" descr="banner-rose-left"/>
            <p:cNvPicPr>
              <a:picLocks noChangeAspect="1" noChangeArrowheads="1"/>
            </p:cNvPicPr>
            <p:nvPr/>
          </p:nvPicPr>
          <p:blipFill>
            <a:blip r:embed="rId6"/>
            <a:srcRect/>
            <a:stretch>
              <a:fillRect/>
            </a:stretch>
          </p:blipFill>
          <p:spPr bwMode="auto">
            <a:xfrm>
              <a:off x="1050" y="432"/>
              <a:ext cx="342" cy="330"/>
            </a:xfrm>
            <a:prstGeom prst="rect">
              <a:avLst/>
            </a:prstGeom>
            <a:noFill/>
            <a:ln w="9525">
              <a:noFill/>
              <a:miter lim="800000"/>
              <a:headEnd/>
              <a:tailEnd/>
            </a:ln>
          </p:spPr>
        </p:pic>
        <p:pic>
          <p:nvPicPr>
            <p:cNvPr id="41996" name="Picture 14" descr="banner-rose-right"/>
            <p:cNvPicPr>
              <a:picLocks noChangeAspect="1" noChangeArrowheads="1"/>
            </p:cNvPicPr>
            <p:nvPr/>
          </p:nvPicPr>
          <p:blipFill>
            <a:blip r:embed="rId7"/>
            <a:srcRect/>
            <a:stretch>
              <a:fillRect/>
            </a:stretch>
          </p:blipFill>
          <p:spPr bwMode="auto">
            <a:xfrm>
              <a:off x="4320" y="432"/>
              <a:ext cx="360" cy="330"/>
            </a:xfrm>
            <a:prstGeom prst="rect">
              <a:avLst/>
            </a:prstGeom>
            <a:noFill/>
            <a:ln w="9525">
              <a:noFill/>
              <a:miter lim="800000"/>
              <a:headEnd/>
              <a:tailEnd/>
            </a:ln>
          </p:spPr>
        </p:pic>
        <p:pic>
          <p:nvPicPr>
            <p:cNvPr id="41997" name="Picture 15" descr="banner-center"/>
            <p:cNvPicPr>
              <a:picLocks noChangeAspect="1" noChangeArrowheads="1"/>
            </p:cNvPicPr>
            <p:nvPr/>
          </p:nvPicPr>
          <p:blipFill>
            <a:blip r:embed="rId8"/>
            <a:srcRect/>
            <a:stretch>
              <a:fillRect/>
            </a:stretch>
          </p:blipFill>
          <p:spPr bwMode="auto">
            <a:xfrm>
              <a:off x="1392" y="432"/>
              <a:ext cx="2928" cy="330"/>
            </a:xfrm>
            <a:prstGeom prst="rect">
              <a:avLst/>
            </a:prstGeom>
            <a:noFill/>
            <a:ln w="9525">
              <a:noFill/>
              <a:miter lim="800000"/>
              <a:headEnd/>
              <a:tailEnd/>
            </a:ln>
          </p:spPr>
        </p:pic>
      </p:grpSp>
      <p:sp>
        <p:nvSpPr>
          <p:cNvPr id="41992" name="Rectangle 12"/>
          <p:cNvSpPr>
            <a:spLocks noChangeArrowheads="1"/>
          </p:cNvSpPr>
          <p:nvPr/>
        </p:nvSpPr>
        <p:spPr bwMode="auto">
          <a:xfrm>
            <a:off x="533400" y="1371600"/>
            <a:ext cx="3124200" cy="381000"/>
          </a:xfrm>
          <a:prstGeom prst="rect">
            <a:avLst/>
          </a:prstGeom>
          <a:noFill/>
          <a:ln w="38100">
            <a:solidFill>
              <a:srgbClr val="800080"/>
            </a:solidFill>
            <a:miter lim="800000"/>
            <a:headEnd/>
            <a:tailEnd/>
          </a:ln>
        </p:spPr>
        <p:txBody>
          <a:bodyPr wrap="none" anchor="ctr"/>
          <a:lstStyle/>
          <a:p>
            <a:endParaRPr lang="fr-CA" altLang="fr-FR" sz="2400">
              <a:ea typeface="ＭＳ Ｐゴシック" pitchFamily="34" charset="-128"/>
            </a:endParaRPr>
          </a:p>
        </p:txBody>
      </p:sp>
      <p:sp>
        <p:nvSpPr>
          <p:cNvPr id="41993" name="Text Box 13"/>
          <p:cNvSpPr txBox="1">
            <a:spLocks noChangeArrowheads="1"/>
          </p:cNvSpPr>
          <p:nvPr/>
        </p:nvSpPr>
        <p:spPr bwMode="auto">
          <a:xfrm>
            <a:off x="441325" y="549275"/>
            <a:ext cx="2259013" cy="579438"/>
          </a:xfrm>
          <a:prstGeom prst="rect">
            <a:avLst/>
          </a:prstGeom>
          <a:solidFill>
            <a:schemeClr val="bg1"/>
          </a:solidFill>
          <a:ln w="9525">
            <a:noFill/>
            <a:miter lim="800000"/>
            <a:headEnd/>
            <a:tailEnd/>
          </a:ln>
        </p:spPr>
        <p:txBody>
          <a:bodyPr>
            <a:spAutoFit/>
          </a:bodyPr>
          <a:lstStyle/>
          <a:p>
            <a:r>
              <a:rPr lang="en-US" altLang="fr-FR" sz="3200">
                <a:solidFill>
                  <a:srgbClr val="800080"/>
                </a:solidFill>
                <a:ea typeface="ＭＳ Ｐゴシック" pitchFamily="34" charset="-128"/>
              </a:rPr>
              <a:t>Personne</a:t>
            </a:r>
          </a:p>
        </p:txBody>
      </p:sp>
      <p:sp>
        <p:nvSpPr>
          <p:cNvPr id="41994" name="Line 14"/>
          <p:cNvSpPr>
            <a:spLocks noChangeShapeType="1"/>
          </p:cNvSpPr>
          <p:nvPr/>
        </p:nvSpPr>
        <p:spPr bwMode="auto">
          <a:xfrm>
            <a:off x="990600" y="990600"/>
            <a:ext cx="381000" cy="381000"/>
          </a:xfrm>
          <a:prstGeom prst="line">
            <a:avLst/>
          </a:prstGeom>
          <a:noFill/>
          <a:ln w="38100">
            <a:solidFill>
              <a:srgbClr val="800080"/>
            </a:solidFill>
            <a:round/>
            <a:headEnd/>
            <a:tailEnd type="arrow" w="lg" len="med"/>
          </a:ln>
        </p:spPr>
        <p:txBody>
          <a:bodyPr/>
          <a:lstStyle/>
          <a:p>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2"/>
          </p:nvPr>
        </p:nvSpPr>
        <p:spPr bwMode="auto">
          <a:xfrm>
            <a:off x="5164138" y="6249988"/>
            <a:ext cx="3786187" cy="365125"/>
          </a:xfrm>
          <a:ln>
            <a:miter lim="800000"/>
            <a:headEnd/>
            <a:tailEnd/>
          </a:ln>
        </p:spPr>
        <p:txBody>
          <a:bodyPr/>
          <a:lstStyle/>
          <a:p>
            <a:pPr algn="r">
              <a:defRPr/>
            </a:pPr>
            <a:fld id="{53ED2FD6-FBEA-451E-881B-07F0CD5F9F5A}" type="slidenum">
              <a:rPr lang="en-US" altLang="fr-FR"/>
              <a:pPr algn="r">
                <a:defRPr/>
              </a:pPr>
              <a:t>29</a:t>
            </a:fld>
            <a:endParaRPr lang="en-US" altLang="fr-FR"/>
          </a:p>
        </p:txBody>
      </p:sp>
      <p:sp>
        <p:nvSpPr>
          <p:cNvPr id="43011" name="Text Box 2"/>
          <p:cNvSpPr txBox="1">
            <a:spLocks noChangeArrowheads="1"/>
          </p:cNvSpPr>
          <p:nvPr/>
        </p:nvSpPr>
        <p:spPr bwMode="auto">
          <a:xfrm>
            <a:off x="457200" y="1981200"/>
            <a:ext cx="8458200" cy="4154488"/>
          </a:xfrm>
          <a:prstGeom prst="rect">
            <a:avLst/>
          </a:prstGeom>
          <a:noFill/>
          <a:ln w="9525">
            <a:noFill/>
            <a:miter lim="800000"/>
            <a:headEnd/>
            <a:tailEnd/>
          </a:ln>
        </p:spPr>
        <p:txBody>
          <a:bodyPr>
            <a:spAutoFit/>
          </a:bodyPr>
          <a:lstStyle/>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LC Control No.	:	47023612 </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LCCN Permalink	:	</a:t>
            </a:r>
            <a:r>
              <a:rPr lang="en-US" altLang="fr-FR" sz="2400">
                <a:latin typeface="Times New Roman" pitchFamily="18" charset="0"/>
                <a:ea typeface="ＭＳ Ｐゴシック" pitchFamily="34" charset="-128"/>
                <a:cs typeface="Times New Roman" pitchFamily="18" charset="0"/>
                <a:hlinkClick r:id="rId3"/>
              </a:rPr>
              <a:t>http://lccn.loc.gov/47023612</a:t>
            </a: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Type of Material	:	Book (Print, Microform, Electronic, etc.)</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Personal Name	:	</a:t>
            </a:r>
            <a:r>
              <a:rPr lang="en-US" altLang="fr-FR" sz="2400">
                <a:latin typeface="Times New Roman" pitchFamily="18" charset="0"/>
                <a:ea typeface="ＭＳ Ｐゴシック" pitchFamily="34" charset="-128"/>
                <a:cs typeface="Times New Roman" pitchFamily="18" charset="0"/>
                <a:hlinkClick r:id="rId4"/>
              </a:rPr>
              <a:t>Shakespeare, William, 1564-1616. </a:t>
            </a: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Main Title	:	</a:t>
            </a:r>
            <a:r>
              <a:rPr lang="sv-SE" altLang="fr-FR" sz="2400">
                <a:latin typeface="Times New Roman" pitchFamily="18" charset="0"/>
                <a:ea typeface="ＭＳ Ｐゴシック" pitchFamily="34" charset="-128"/>
                <a:cs typeface="Times New Roman" pitchFamily="18" charset="0"/>
              </a:rPr>
              <a:t>... Hamlet, traduit par André Gide.</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Published/Created	:	[Paris] Gallimard [1946]</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Description	:	2 p. l., 7-237, [2] p. 17 cm.</a:t>
            </a:r>
          </a:p>
          <a:p>
            <a:pPr algn="l" rtl="0">
              <a:tabLst>
                <a:tab pos="2514600" algn="l"/>
                <a:tab pos="2743200" algn="l"/>
              </a:tabLst>
            </a:pP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CALL NUMBER	:	</a:t>
            </a:r>
            <a:r>
              <a:rPr lang="en-US" altLang="fr-FR" sz="2400">
                <a:latin typeface="Times New Roman" pitchFamily="18" charset="0"/>
                <a:ea typeface="ＭＳ Ｐゴシック" pitchFamily="34" charset="-128"/>
                <a:cs typeface="Times New Roman" pitchFamily="18" charset="0"/>
                <a:hlinkClick r:id="rId5"/>
              </a:rPr>
              <a:t>PR2779.H3 G5</a:t>
            </a:r>
            <a:r>
              <a:rPr lang="en-US" altLang="fr-FR" sz="2400">
                <a:latin typeface="Times New Roman" pitchFamily="18" charset="0"/>
                <a:ea typeface="ＭＳ Ｐゴシック" pitchFamily="34" charset="-128"/>
                <a:cs typeface="Times New Roman" pitchFamily="18" charset="0"/>
              </a:rPr>
              <a:t>Copy 1</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 Request in	:	Jefferson or Adams Bldg General or </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Area Studies Reading Rms</a:t>
            </a:r>
          </a:p>
        </p:txBody>
      </p:sp>
      <p:sp>
        <p:nvSpPr>
          <p:cNvPr id="43012" name="Text Box 4"/>
          <p:cNvSpPr txBox="1">
            <a:spLocks noChangeArrowheads="1"/>
          </p:cNvSpPr>
          <p:nvPr/>
        </p:nvSpPr>
        <p:spPr bwMode="auto">
          <a:xfrm>
            <a:off x="457200" y="1295400"/>
            <a:ext cx="8305800" cy="523875"/>
          </a:xfrm>
          <a:prstGeom prst="rect">
            <a:avLst/>
          </a:prstGeom>
          <a:noFill/>
          <a:ln w="38100">
            <a:solidFill>
              <a:srgbClr val="000000"/>
            </a:solidFill>
            <a:miter lim="800000"/>
            <a:headEnd type="none" w="sm" len="sm"/>
            <a:tailEnd type="none" w="sm" len="sm"/>
          </a:ln>
        </p:spPr>
        <p:txBody>
          <a:bodyPr>
            <a:spAutoFit/>
          </a:bodyPr>
          <a:lstStyle/>
          <a:p>
            <a:pPr algn="l" rtl="0"/>
            <a:r>
              <a:rPr lang="en-US" altLang="fr-FR" sz="2800">
                <a:solidFill>
                  <a:srgbClr val="000000"/>
                </a:solidFill>
                <a:latin typeface="Times New Roman" pitchFamily="18" charset="0"/>
                <a:ea typeface="ＭＳ Ｐゴシック" pitchFamily="34" charset="-128"/>
                <a:cs typeface="Times New Roman" pitchFamily="18" charset="0"/>
              </a:rPr>
              <a:t>Shakespeare, William, 1564-1616.  Hamlet.  French.</a:t>
            </a:r>
          </a:p>
        </p:txBody>
      </p:sp>
      <p:sp>
        <p:nvSpPr>
          <p:cNvPr id="43013" name="Rectangle 8"/>
          <p:cNvSpPr>
            <a:spLocks noChangeArrowheads="1"/>
          </p:cNvSpPr>
          <p:nvPr/>
        </p:nvSpPr>
        <p:spPr bwMode="auto">
          <a:xfrm>
            <a:off x="6858000" y="1371600"/>
            <a:ext cx="1371600" cy="381000"/>
          </a:xfrm>
          <a:prstGeom prst="rect">
            <a:avLst/>
          </a:prstGeom>
          <a:noFill/>
          <a:ln w="38100">
            <a:solidFill>
              <a:srgbClr val="009900"/>
            </a:solidFill>
            <a:miter lim="800000"/>
            <a:headEnd type="none" w="sm" len="sm"/>
            <a:tailEnd type="none" w="sm" len="sm"/>
          </a:ln>
        </p:spPr>
        <p:txBody>
          <a:bodyPr wrap="none" anchor="ctr"/>
          <a:lstStyle/>
          <a:p>
            <a:pPr algn="ctr"/>
            <a:endParaRPr lang="fr-FR" altLang="fr-FR" sz="2400">
              <a:latin typeface="Times New Roman" pitchFamily="18" charset="0"/>
              <a:ea typeface="ＭＳ Ｐゴシック" pitchFamily="34" charset="-128"/>
            </a:endParaRPr>
          </a:p>
        </p:txBody>
      </p:sp>
      <p:sp>
        <p:nvSpPr>
          <p:cNvPr id="43014" name="Line 9"/>
          <p:cNvSpPr>
            <a:spLocks noChangeShapeType="1"/>
          </p:cNvSpPr>
          <p:nvPr/>
        </p:nvSpPr>
        <p:spPr bwMode="auto">
          <a:xfrm flipV="1">
            <a:off x="6934200" y="1752600"/>
            <a:ext cx="533400" cy="457200"/>
          </a:xfrm>
          <a:prstGeom prst="line">
            <a:avLst/>
          </a:prstGeom>
          <a:noFill/>
          <a:ln w="38100">
            <a:solidFill>
              <a:srgbClr val="009900"/>
            </a:solidFill>
            <a:round/>
            <a:headEnd type="none" w="sm" len="sm"/>
            <a:tailEnd type="arrow" w="lg" len="lg"/>
          </a:ln>
        </p:spPr>
        <p:txBody>
          <a:bodyPr/>
          <a:lstStyle/>
          <a:p>
            <a:endParaRPr lang="fr-FR"/>
          </a:p>
        </p:txBody>
      </p:sp>
      <p:sp>
        <p:nvSpPr>
          <p:cNvPr id="43015" name="Text Box 5"/>
          <p:cNvSpPr txBox="1">
            <a:spLocks noChangeArrowheads="1"/>
          </p:cNvSpPr>
          <p:nvPr/>
        </p:nvSpPr>
        <p:spPr bwMode="auto">
          <a:xfrm>
            <a:off x="4800600" y="1828800"/>
            <a:ext cx="2192338" cy="579438"/>
          </a:xfrm>
          <a:prstGeom prst="rect">
            <a:avLst/>
          </a:prstGeom>
          <a:noFill/>
          <a:ln w="12700">
            <a:noFill/>
            <a:miter lim="800000"/>
            <a:headEnd type="none" w="sm" len="sm"/>
            <a:tailEnd type="none" w="sm" len="sm"/>
          </a:ln>
        </p:spPr>
        <p:txBody>
          <a:bodyPr wrap="none">
            <a:spAutoFit/>
          </a:bodyPr>
          <a:lstStyle/>
          <a:p>
            <a:r>
              <a:rPr lang="en-US" altLang="fr-FR" sz="3200">
                <a:solidFill>
                  <a:srgbClr val="009900"/>
                </a:solidFill>
                <a:ea typeface="ＭＳ Ｐゴシック" pitchFamily="34" charset="-128"/>
              </a:rPr>
              <a:t>Expression</a:t>
            </a:r>
          </a:p>
        </p:txBody>
      </p:sp>
      <p:grpSp>
        <p:nvGrpSpPr>
          <p:cNvPr id="2" name="Group 12"/>
          <p:cNvGrpSpPr>
            <a:grpSpLocks/>
          </p:cNvGrpSpPr>
          <p:nvPr/>
        </p:nvGrpSpPr>
        <p:grpSpPr bwMode="auto">
          <a:xfrm>
            <a:off x="838200" y="304800"/>
            <a:ext cx="7543800" cy="904875"/>
            <a:chOff x="1050" y="432"/>
            <a:chExt cx="3630" cy="330"/>
          </a:xfrm>
        </p:grpSpPr>
        <p:pic>
          <p:nvPicPr>
            <p:cNvPr id="43017" name="Picture 13" descr="banner-rose-left"/>
            <p:cNvPicPr>
              <a:picLocks noChangeAspect="1" noChangeArrowheads="1"/>
            </p:cNvPicPr>
            <p:nvPr/>
          </p:nvPicPr>
          <p:blipFill>
            <a:blip r:embed="rId6"/>
            <a:srcRect/>
            <a:stretch>
              <a:fillRect/>
            </a:stretch>
          </p:blipFill>
          <p:spPr bwMode="auto">
            <a:xfrm>
              <a:off x="1050" y="432"/>
              <a:ext cx="342" cy="330"/>
            </a:xfrm>
            <a:prstGeom prst="rect">
              <a:avLst/>
            </a:prstGeom>
            <a:noFill/>
            <a:ln w="9525">
              <a:noFill/>
              <a:miter lim="800000"/>
              <a:headEnd/>
              <a:tailEnd/>
            </a:ln>
          </p:spPr>
        </p:pic>
        <p:pic>
          <p:nvPicPr>
            <p:cNvPr id="43018" name="Picture 14" descr="banner-rose-right"/>
            <p:cNvPicPr>
              <a:picLocks noChangeAspect="1" noChangeArrowheads="1"/>
            </p:cNvPicPr>
            <p:nvPr/>
          </p:nvPicPr>
          <p:blipFill>
            <a:blip r:embed="rId7"/>
            <a:srcRect/>
            <a:stretch>
              <a:fillRect/>
            </a:stretch>
          </p:blipFill>
          <p:spPr bwMode="auto">
            <a:xfrm>
              <a:off x="4320" y="432"/>
              <a:ext cx="360" cy="330"/>
            </a:xfrm>
            <a:prstGeom prst="rect">
              <a:avLst/>
            </a:prstGeom>
            <a:noFill/>
            <a:ln w="9525">
              <a:noFill/>
              <a:miter lim="800000"/>
              <a:headEnd/>
              <a:tailEnd/>
            </a:ln>
          </p:spPr>
        </p:pic>
        <p:pic>
          <p:nvPicPr>
            <p:cNvPr id="43019" name="Picture 15" descr="banner-center"/>
            <p:cNvPicPr>
              <a:picLocks noChangeAspect="1" noChangeArrowheads="1"/>
            </p:cNvPicPr>
            <p:nvPr/>
          </p:nvPicPr>
          <p:blipFill>
            <a:blip r:embed="rId8"/>
            <a:srcRect/>
            <a:stretch>
              <a:fillRect/>
            </a:stretch>
          </p:blipFill>
          <p:spPr bwMode="auto">
            <a:xfrm>
              <a:off x="1392" y="432"/>
              <a:ext cx="2928" cy="33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143000"/>
          </a:xfrm>
        </p:spPr>
        <p:style>
          <a:lnRef idx="1">
            <a:schemeClr val="accent5"/>
          </a:lnRef>
          <a:fillRef idx="2">
            <a:schemeClr val="accent5"/>
          </a:fillRef>
          <a:effectRef idx="1">
            <a:schemeClr val="accent5"/>
          </a:effectRef>
          <a:fontRef idx="minor">
            <a:schemeClr val="dk1"/>
          </a:fontRef>
        </p:style>
        <p:txBody>
          <a:bodyPr/>
          <a:lstStyle/>
          <a:p>
            <a:pPr algn="ctr" rtl="1"/>
            <a:r>
              <a:rPr lang="ar-DZ" b="1" dirty="0" smtClean="0"/>
              <a:t>أسئلة الدراسة</a:t>
            </a:r>
            <a:endParaRPr lang="fr-FR" b="1" dirty="0"/>
          </a:p>
        </p:txBody>
      </p:sp>
      <p:sp>
        <p:nvSpPr>
          <p:cNvPr id="3" name="Espace réservé du contenu 2"/>
          <p:cNvSpPr>
            <a:spLocks noGrp="1"/>
          </p:cNvSpPr>
          <p:nvPr>
            <p:ph idx="1"/>
          </p:nvPr>
        </p:nvSpPr>
        <p:spPr/>
        <p:txBody>
          <a:bodyPr>
            <a:normAutofit/>
          </a:bodyPr>
          <a:lstStyle/>
          <a:p>
            <a:pPr marL="514350" lvl="0" indent="-514350" algn="r" rtl="1">
              <a:lnSpc>
                <a:spcPct val="150000"/>
              </a:lnSpc>
              <a:buFont typeface="+mj-lt"/>
              <a:buAutoNum type="arabicPeriod"/>
            </a:pPr>
            <a:r>
              <a:rPr lang="ar-SA" sz="2800" dirty="0" smtClean="0"/>
              <a:t>ما جاهزية المكتبات الرئيسة للمطالعة العمومية بالجزائر لتطبيق هذا المعيار من ناحية النظام الآلي، وتأهيل الموارد البشرية؟</a:t>
            </a:r>
            <a:r>
              <a:rPr lang="ar-DZ" sz="2800" dirty="0" smtClean="0"/>
              <a:t>.</a:t>
            </a:r>
          </a:p>
          <a:p>
            <a:pPr marL="514350" lvl="0" indent="-514350" algn="r" rtl="1">
              <a:lnSpc>
                <a:spcPct val="150000"/>
              </a:lnSpc>
              <a:buFont typeface="+mj-lt"/>
              <a:buAutoNum type="arabicPeriod"/>
            </a:pPr>
            <a:r>
              <a:rPr lang="ar-SA" sz="2800" dirty="0" smtClean="0"/>
              <a:t>ما هي الصعوبات التي تواجه المكتبات الرئيسة للمطالعة العمومية بالجزائر لتطبيق </a:t>
            </a:r>
            <a:r>
              <a:rPr lang="fr-FR" sz="2800" dirty="0" smtClean="0"/>
              <a:t> RDA </a:t>
            </a:r>
            <a:r>
              <a:rPr lang="ar-SA" sz="2800" dirty="0" smtClean="0"/>
              <a:t>؟</a:t>
            </a:r>
            <a:r>
              <a:rPr lang="ar-DZ" sz="2800" dirty="0" smtClean="0"/>
              <a:t>.</a:t>
            </a:r>
          </a:p>
          <a:p>
            <a:pPr marL="514350" lvl="0" indent="-514350" algn="r" rtl="1">
              <a:lnSpc>
                <a:spcPct val="150000"/>
              </a:lnSpc>
              <a:buFont typeface="+mj-lt"/>
              <a:buAutoNum type="arabicPeriod"/>
            </a:pPr>
            <a:r>
              <a:rPr lang="ar-SA" sz="2800" dirty="0" smtClean="0"/>
              <a:t>ما هي الفائدة التي تعود على المكتبات الرئيسية للمطالعة العمومية عند تطبيق معيار</a:t>
            </a:r>
            <a:r>
              <a:rPr lang="fr-FR" sz="2800" dirty="0" smtClean="0"/>
              <a:t> RDA </a:t>
            </a:r>
            <a:r>
              <a:rPr lang="ar-SA" sz="2800" dirty="0" smtClean="0"/>
              <a:t>؟.</a:t>
            </a:r>
            <a:endParaRPr lang="fr-FR" sz="2800" dirty="0" smtClean="0"/>
          </a:p>
          <a:p>
            <a:pPr algn="r" rtl="1">
              <a:buNone/>
            </a:pPr>
            <a:endParaRPr lang="fr-F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1"/>
          <p:cNvSpPr>
            <a:spLocks noGrp="1"/>
          </p:cNvSpPr>
          <p:nvPr>
            <p:ph type="sldNum" sz="quarter" idx="12"/>
          </p:nvPr>
        </p:nvSpPr>
        <p:spPr bwMode="auto">
          <a:xfrm>
            <a:off x="5164138" y="6249988"/>
            <a:ext cx="3786187" cy="365125"/>
          </a:xfrm>
          <a:ln>
            <a:miter lim="800000"/>
            <a:headEnd/>
            <a:tailEnd/>
          </a:ln>
        </p:spPr>
        <p:txBody>
          <a:bodyPr/>
          <a:lstStyle/>
          <a:p>
            <a:pPr algn="r">
              <a:defRPr/>
            </a:pPr>
            <a:fld id="{8B673A01-D661-447D-9D1D-B1A600A0B4E9}" type="slidenum">
              <a:rPr lang="en-US" altLang="fr-FR"/>
              <a:pPr algn="r">
                <a:defRPr/>
              </a:pPr>
              <a:t>30</a:t>
            </a:fld>
            <a:endParaRPr lang="en-US" altLang="fr-FR"/>
          </a:p>
        </p:txBody>
      </p:sp>
      <p:sp>
        <p:nvSpPr>
          <p:cNvPr id="44035" name="Text Box 2"/>
          <p:cNvSpPr txBox="1">
            <a:spLocks noChangeArrowheads="1"/>
          </p:cNvSpPr>
          <p:nvPr/>
        </p:nvSpPr>
        <p:spPr bwMode="auto">
          <a:xfrm>
            <a:off x="457200" y="1981200"/>
            <a:ext cx="8458200" cy="4154488"/>
          </a:xfrm>
          <a:prstGeom prst="rect">
            <a:avLst/>
          </a:prstGeom>
          <a:noFill/>
          <a:ln w="9525">
            <a:noFill/>
            <a:miter lim="800000"/>
            <a:headEnd/>
            <a:tailEnd/>
          </a:ln>
        </p:spPr>
        <p:txBody>
          <a:bodyPr>
            <a:spAutoFit/>
          </a:bodyPr>
          <a:lstStyle/>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LC Control No.	:	47023612 </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LCCN Permalink	:	</a:t>
            </a:r>
            <a:r>
              <a:rPr lang="en-US" altLang="fr-FR" sz="2400">
                <a:latin typeface="Times New Roman" pitchFamily="18" charset="0"/>
                <a:ea typeface="ＭＳ Ｐゴシック" pitchFamily="34" charset="-128"/>
                <a:cs typeface="Times New Roman" pitchFamily="18" charset="0"/>
                <a:hlinkClick r:id="rId3"/>
              </a:rPr>
              <a:t>http://lccn.loc.gov/47023612</a:t>
            </a: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Type of Material	:	Book (Print, Microform, Electronic, etc.)</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Personal Name	:	</a:t>
            </a:r>
            <a:r>
              <a:rPr lang="en-US" altLang="fr-FR" sz="2400">
                <a:latin typeface="Times New Roman" pitchFamily="18" charset="0"/>
                <a:ea typeface="ＭＳ Ｐゴシック" pitchFamily="34" charset="-128"/>
                <a:cs typeface="Times New Roman" pitchFamily="18" charset="0"/>
                <a:hlinkClick r:id="rId4"/>
              </a:rPr>
              <a:t>Shakespeare, William, 1564-1616. </a:t>
            </a: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Main Title	:	</a:t>
            </a:r>
            <a:r>
              <a:rPr lang="sv-SE" altLang="fr-FR" sz="2400">
                <a:latin typeface="Times New Roman" pitchFamily="18" charset="0"/>
                <a:ea typeface="ＭＳ Ｐゴシック" pitchFamily="34" charset="-128"/>
                <a:cs typeface="Times New Roman" pitchFamily="18" charset="0"/>
              </a:rPr>
              <a:t>... Hamlet, traduit par André Gide.</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Published/Created	:	[Paris] Gallimard [1946]</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Description	:	2 p. l., 7-237, [2] p. 17 cm.</a:t>
            </a:r>
          </a:p>
          <a:p>
            <a:pPr algn="l" rtl="0">
              <a:tabLst>
                <a:tab pos="2514600" algn="l"/>
                <a:tab pos="2743200" algn="l"/>
              </a:tabLst>
            </a:pP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CALL NUMBER	:	</a:t>
            </a:r>
            <a:r>
              <a:rPr lang="en-US" altLang="fr-FR" sz="2400">
                <a:latin typeface="Times New Roman" pitchFamily="18" charset="0"/>
                <a:ea typeface="ＭＳ Ｐゴシック" pitchFamily="34" charset="-128"/>
                <a:cs typeface="Times New Roman" pitchFamily="18" charset="0"/>
                <a:hlinkClick r:id="rId5"/>
              </a:rPr>
              <a:t>PR2779.H3 G5</a:t>
            </a:r>
            <a:r>
              <a:rPr lang="en-US" altLang="fr-FR" sz="2400">
                <a:latin typeface="Times New Roman" pitchFamily="18" charset="0"/>
                <a:ea typeface="ＭＳ Ｐゴシック" pitchFamily="34" charset="-128"/>
                <a:cs typeface="Times New Roman" pitchFamily="18" charset="0"/>
              </a:rPr>
              <a:t>Copy 1</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 Request in	:	Jefferson or Adams Bldg General or </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Area Studies Reading Rms</a:t>
            </a:r>
          </a:p>
        </p:txBody>
      </p:sp>
      <p:sp>
        <p:nvSpPr>
          <p:cNvPr id="44036" name="Text Box 4"/>
          <p:cNvSpPr txBox="1">
            <a:spLocks noChangeArrowheads="1"/>
          </p:cNvSpPr>
          <p:nvPr/>
        </p:nvSpPr>
        <p:spPr bwMode="auto">
          <a:xfrm>
            <a:off x="457200" y="1295400"/>
            <a:ext cx="8305800" cy="523875"/>
          </a:xfrm>
          <a:prstGeom prst="rect">
            <a:avLst/>
          </a:prstGeom>
          <a:noFill/>
          <a:ln w="38100">
            <a:solidFill>
              <a:srgbClr val="000000"/>
            </a:solidFill>
            <a:miter lim="800000"/>
            <a:headEnd type="none" w="sm" len="sm"/>
            <a:tailEnd type="none" w="sm" len="sm"/>
          </a:ln>
        </p:spPr>
        <p:txBody>
          <a:bodyPr>
            <a:spAutoFit/>
          </a:bodyPr>
          <a:lstStyle/>
          <a:p>
            <a:pPr algn="l" rtl="0"/>
            <a:r>
              <a:rPr lang="en-US" altLang="fr-FR" sz="2800">
                <a:solidFill>
                  <a:srgbClr val="000000"/>
                </a:solidFill>
                <a:latin typeface="Times New Roman" pitchFamily="18" charset="0"/>
                <a:ea typeface="ＭＳ Ｐゴシック" pitchFamily="34" charset="-128"/>
                <a:cs typeface="Times New Roman" pitchFamily="18" charset="0"/>
              </a:rPr>
              <a:t>Shakespeare, William, 1564-1616.  Hamlet.  French.</a:t>
            </a:r>
          </a:p>
        </p:txBody>
      </p:sp>
      <p:sp>
        <p:nvSpPr>
          <p:cNvPr id="44037" name="Text Box 5"/>
          <p:cNvSpPr txBox="1">
            <a:spLocks noChangeArrowheads="1"/>
          </p:cNvSpPr>
          <p:nvPr/>
        </p:nvSpPr>
        <p:spPr bwMode="auto">
          <a:xfrm>
            <a:off x="6324600" y="1905000"/>
            <a:ext cx="2597150" cy="579438"/>
          </a:xfrm>
          <a:prstGeom prst="rect">
            <a:avLst/>
          </a:prstGeom>
          <a:noFill/>
          <a:ln w="12700">
            <a:noFill/>
            <a:miter lim="800000"/>
            <a:headEnd type="none" w="sm" len="sm"/>
            <a:tailEnd type="none" w="sm" len="sm"/>
          </a:ln>
        </p:spPr>
        <p:txBody>
          <a:bodyPr wrap="none">
            <a:spAutoFit/>
          </a:bodyPr>
          <a:lstStyle/>
          <a:p>
            <a:r>
              <a:rPr lang="en-US" altLang="fr-FR" sz="3200">
                <a:solidFill>
                  <a:srgbClr val="FF6600"/>
                </a:solidFill>
                <a:ea typeface="ＭＳ Ｐゴシック" pitchFamily="34" charset="-128"/>
              </a:rPr>
              <a:t>Manifestation</a:t>
            </a:r>
          </a:p>
        </p:txBody>
      </p:sp>
      <p:sp>
        <p:nvSpPr>
          <p:cNvPr id="44038" name="Line 7"/>
          <p:cNvSpPr>
            <a:spLocks noChangeShapeType="1"/>
          </p:cNvSpPr>
          <p:nvPr/>
        </p:nvSpPr>
        <p:spPr bwMode="auto">
          <a:xfrm flipH="1">
            <a:off x="7772400" y="2362200"/>
            <a:ext cx="457200" cy="1143000"/>
          </a:xfrm>
          <a:prstGeom prst="line">
            <a:avLst/>
          </a:prstGeom>
          <a:noFill/>
          <a:ln w="38100">
            <a:solidFill>
              <a:srgbClr val="FF6600"/>
            </a:solidFill>
            <a:round/>
            <a:headEnd type="none" w="sm" len="sm"/>
            <a:tailEnd type="arrow" w="lg" len="lg"/>
          </a:ln>
        </p:spPr>
        <p:txBody>
          <a:bodyPr/>
          <a:lstStyle/>
          <a:p>
            <a:endParaRPr lang="fr-FR"/>
          </a:p>
        </p:txBody>
      </p:sp>
      <p:sp>
        <p:nvSpPr>
          <p:cNvPr id="44039" name="Rectangle 6"/>
          <p:cNvSpPr>
            <a:spLocks noChangeArrowheads="1"/>
          </p:cNvSpPr>
          <p:nvPr/>
        </p:nvSpPr>
        <p:spPr bwMode="auto">
          <a:xfrm>
            <a:off x="3200400" y="3505200"/>
            <a:ext cx="4724400" cy="1371600"/>
          </a:xfrm>
          <a:prstGeom prst="rect">
            <a:avLst/>
          </a:prstGeom>
          <a:noFill/>
          <a:ln w="38100">
            <a:solidFill>
              <a:srgbClr val="FF6600"/>
            </a:solidFill>
            <a:miter lim="800000"/>
            <a:headEnd type="none" w="sm" len="sm"/>
            <a:tailEnd type="none" w="sm" len="sm"/>
          </a:ln>
        </p:spPr>
        <p:txBody>
          <a:bodyPr wrap="none" anchor="ctr"/>
          <a:lstStyle/>
          <a:p>
            <a:endParaRPr lang="fr-FR" altLang="fr-FR">
              <a:ea typeface="ＭＳ Ｐゴシック" pitchFamily="34" charset="-128"/>
            </a:endParaRPr>
          </a:p>
        </p:txBody>
      </p:sp>
      <p:grpSp>
        <p:nvGrpSpPr>
          <p:cNvPr id="2" name="Group 12"/>
          <p:cNvGrpSpPr>
            <a:grpSpLocks/>
          </p:cNvGrpSpPr>
          <p:nvPr/>
        </p:nvGrpSpPr>
        <p:grpSpPr bwMode="auto">
          <a:xfrm>
            <a:off x="838200" y="304800"/>
            <a:ext cx="7543800" cy="904875"/>
            <a:chOff x="1050" y="432"/>
            <a:chExt cx="3630" cy="330"/>
          </a:xfrm>
        </p:grpSpPr>
        <p:pic>
          <p:nvPicPr>
            <p:cNvPr id="44041" name="Picture 13" descr="banner-rose-left"/>
            <p:cNvPicPr>
              <a:picLocks noChangeAspect="1" noChangeArrowheads="1"/>
            </p:cNvPicPr>
            <p:nvPr/>
          </p:nvPicPr>
          <p:blipFill>
            <a:blip r:embed="rId6"/>
            <a:srcRect/>
            <a:stretch>
              <a:fillRect/>
            </a:stretch>
          </p:blipFill>
          <p:spPr bwMode="auto">
            <a:xfrm>
              <a:off x="1050" y="432"/>
              <a:ext cx="342" cy="330"/>
            </a:xfrm>
            <a:prstGeom prst="rect">
              <a:avLst/>
            </a:prstGeom>
            <a:noFill/>
            <a:ln w="9525">
              <a:noFill/>
              <a:miter lim="800000"/>
              <a:headEnd/>
              <a:tailEnd/>
            </a:ln>
          </p:spPr>
        </p:pic>
        <p:pic>
          <p:nvPicPr>
            <p:cNvPr id="44042" name="Picture 14" descr="banner-rose-right"/>
            <p:cNvPicPr>
              <a:picLocks noChangeAspect="1" noChangeArrowheads="1"/>
            </p:cNvPicPr>
            <p:nvPr/>
          </p:nvPicPr>
          <p:blipFill>
            <a:blip r:embed="rId7"/>
            <a:srcRect/>
            <a:stretch>
              <a:fillRect/>
            </a:stretch>
          </p:blipFill>
          <p:spPr bwMode="auto">
            <a:xfrm>
              <a:off x="4320" y="432"/>
              <a:ext cx="360" cy="330"/>
            </a:xfrm>
            <a:prstGeom prst="rect">
              <a:avLst/>
            </a:prstGeom>
            <a:noFill/>
            <a:ln w="9525">
              <a:noFill/>
              <a:miter lim="800000"/>
              <a:headEnd/>
              <a:tailEnd/>
            </a:ln>
          </p:spPr>
        </p:pic>
        <p:pic>
          <p:nvPicPr>
            <p:cNvPr id="44043" name="Picture 15" descr="banner-center"/>
            <p:cNvPicPr>
              <a:picLocks noChangeAspect="1" noChangeArrowheads="1"/>
            </p:cNvPicPr>
            <p:nvPr/>
          </p:nvPicPr>
          <p:blipFill>
            <a:blip r:embed="rId8"/>
            <a:srcRect/>
            <a:stretch>
              <a:fillRect/>
            </a:stretch>
          </p:blipFill>
          <p:spPr bwMode="auto">
            <a:xfrm>
              <a:off x="1392" y="432"/>
              <a:ext cx="2928" cy="33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2"/>
          </p:nvPr>
        </p:nvSpPr>
        <p:spPr bwMode="auto">
          <a:xfrm>
            <a:off x="5164138" y="6249988"/>
            <a:ext cx="3786187" cy="365125"/>
          </a:xfrm>
          <a:ln>
            <a:miter lim="800000"/>
            <a:headEnd/>
            <a:tailEnd/>
          </a:ln>
        </p:spPr>
        <p:txBody>
          <a:bodyPr/>
          <a:lstStyle/>
          <a:p>
            <a:pPr algn="r">
              <a:defRPr/>
            </a:pPr>
            <a:fld id="{48B20DC3-DB39-414E-A26A-DDD63773B72A}" type="slidenum">
              <a:rPr lang="en-US" altLang="fr-FR"/>
              <a:pPr algn="r">
                <a:defRPr/>
              </a:pPr>
              <a:t>31</a:t>
            </a:fld>
            <a:endParaRPr lang="en-US" altLang="fr-FR"/>
          </a:p>
        </p:txBody>
      </p:sp>
      <p:sp>
        <p:nvSpPr>
          <p:cNvPr id="45059" name="Text Box 2"/>
          <p:cNvSpPr txBox="1">
            <a:spLocks noChangeArrowheads="1"/>
          </p:cNvSpPr>
          <p:nvPr/>
        </p:nvSpPr>
        <p:spPr bwMode="auto">
          <a:xfrm>
            <a:off x="457200" y="1981200"/>
            <a:ext cx="8458200" cy="4154488"/>
          </a:xfrm>
          <a:prstGeom prst="rect">
            <a:avLst/>
          </a:prstGeom>
          <a:noFill/>
          <a:ln w="9525">
            <a:noFill/>
            <a:miter lim="800000"/>
            <a:headEnd/>
            <a:tailEnd/>
          </a:ln>
        </p:spPr>
        <p:txBody>
          <a:bodyPr>
            <a:spAutoFit/>
          </a:bodyPr>
          <a:lstStyle/>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LC Control No.	:	47023612 </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LCCN Permalink	:	</a:t>
            </a:r>
            <a:r>
              <a:rPr lang="en-US" altLang="fr-FR" sz="2400">
                <a:latin typeface="Times New Roman" pitchFamily="18" charset="0"/>
                <a:ea typeface="ＭＳ Ｐゴシック" pitchFamily="34" charset="-128"/>
                <a:cs typeface="Times New Roman" pitchFamily="18" charset="0"/>
                <a:hlinkClick r:id="rId3"/>
              </a:rPr>
              <a:t>http://lccn.loc.gov/47023612</a:t>
            </a: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Type of Material	:	Book (Print, Microform, Electronic, etc.)</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Personal Name	:	</a:t>
            </a:r>
            <a:r>
              <a:rPr lang="en-US" altLang="fr-FR" sz="2400">
                <a:latin typeface="Times New Roman" pitchFamily="18" charset="0"/>
                <a:ea typeface="ＭＳ Ｐゴシック" pitchFamily="34" charset="-128"/>
                <a:cs typeface="Times New Roman" pitchFamily="18" charset="0"/>
                <a:hlinkClick r:id="rId4"/>
              </a:rPr>
              <a:t>Shakespeare, William, 1564-1616. </a:t>
            </a: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Main Title	:	</a:t>
            </a:r>
            <a:r>
              <a:rPr lang="sv-SE" altLang="fr-FR" sz="2400">
                <a:latin typeface="Times New Roman" pitchFamily="18" charset="0"/>
                <a:ea typeface="ＭＳ Ｐゴシック" pitchFamily="34" charset="-128"/>
                <a:cs typeface="Times New Roman" pitchFamily="18" charset="0"/>
              </a:rPr>
              <a:t>... Hamlet, traduit par André Gide.</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Published/Created	:	[Paris] Gallimard [1946]</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Description	:	2 p. l., 7-237, [2] p. 17 cm.</a:t>
            </a:r>
          </a:p>
          <a:p>
            <a:pPr algn="l" rtl="0">
              <a:tabLst>
                <a:tab pos="2514600" algn="l"/>
                <a:tab pos="2743200" algn="l"/>
              </a:tabLst>
            </a:pPr>
            <a:endParaRPr lang="en-US" altLang="fr-FR" sz="2400">
              <a:latin typeface="Times New Roman" pitchFamily="18" charset="0"/>
              <a:ea typeface="ＭＳ Ｐゴシック" pitchFamily="34" charset="-128"/>
              <a:cs typeface="Times New Roman" pitchFamily="18" charset="0"/>
            </a:endParaRP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CALL NUMBER	:	</a:t>
            </a:r>
            <a:r>
              <a:rPr lang="en-US" altLang="fr-FR" sz="2400">
                <a:latin typeface="Times New Roman" pitchFamily="18" charset="0"/>
                <a:ea typeface="ＭＳ Ｐゴシック" pitchFamily="34" charset="-128"/>
                <a:cs typeface="Times New Roman" pitchFamily="18" charset="0"/>
                <a:hlinkClick r:id="rId5"/>
              </a:rPr>
              <a:t>PR2779.H3 G5</a:t>
            </a:r>
            <a:r>
              <a:rPr lang="en-US" altLang="fr-FR" sz="2400">
                <a:latin typeface="Times New Roman" pitchFamily="18" charset="0"/>
                <a:ea typeface="ＭＳ Ｐゴシック" pitchFamily="34" charset="-128"/>
                <a:cs typeface="Times New Roman" pitchFamily="18" charset="0"/>
              </a:rPr>
              <a:t>Copy 1</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 Request in	:	Jefferson or Adams Bldg General or </a:t>
            </a:r>
          </a:p>
          <a:p>
            <a:pPr algn="l" rtl="0">
              <a:tabLst>
                <a:tab pos="2514600" algn="l"/>
                <a:tab pos="2743200" algn="l"/>
              </a:tabLst>
            </a:pPr>
            <a:r>
              <a:rPr lang="en-US" altLang="fr-FR" sz="2400">
                <a:latin typeface="Times New Roman" pitchFamily="18" charset="0"/>
                <a:ea typeface="ＭＳ Ｐゴシック" pitchFamily="34" charset="-128"/>
                <a:cs typeface="Times New Roman" pitchFamily="18" charset="0"/>
              </a:rPr>
              <a:t>		Area Studies Reading Rms</a:t>
            </a:r>
          </a:p>
        </p:txBody>
      </p:sp>
      <p:sp>
        <p:nvSpPr>
          <p:cNvPr id="45060" name="Text Box 4"/>
          <p:cNvSpPr txBox="1">
            <a:spLocks noChangeArrowheads="1"/>
          </p:cNvSpPr>
          <p:nvPr/>
        </p:nvSpPr>
        <p:spPr bwMode="auto">
          <a:xfrm>
            <a:off x="457200" y="1295400"/>
            <a:ext cx="8305800" cy="523875"/>
          </a:xfrm>
          <a:prstGeom prst="rect">
            <a:avLst/>
          </a:prstGeom>
          <a:noFill/>
          <a:ln w="38100">
            <a:solidFill>
              <a:srgbClr val="000000"/>
            </a:solidFill>
            <a:miter lim="800000"/>
            <a:headEnd type="none" w="sm" len="sm"/>
            <a:tailEnd type="none" w="sm" len="sm"/>
          </a:ln>
        </p:spPr>
        <p:txBody>
          <a:bodyPr>
            <a:spAutoFit/>
          </a:bodyPr>
          <a:lstStyle/>
          <a:p>
            <a:pPr algn="l" rtl="0"/>
            <a:r>
              <a:rPr lang="en-US" altLang="fr-FR" sz="2800">
                <a:solidFill>
                  <a:srgbClr val="000000"/>
                </a:solidFill>
                <a:latin typeface="Times New Roman" pitchFamily="18" charset="0"/>
                <a:ea typeface="ＭＳ Ｐゴシック" pitchFamily="34" charset="-128"/>
                <a:cs typeface="Times New Roman" pitchFamily="18" charset="0"/>
              </a:rPr>
              <a:t>Shakespeare, William, 1564-1616.  Hamlet.  French.</a:t>
            </a:r>
          </a:p>
        </p:txBody>
      </p:sp>
      <p:sp>
        <p:nvSpPr>
          <p:cNvPr id="45061" name="Text Box 5"/>
          <p:cNvSpPr txBox="1">
            <a:spLocks noChangeArrowheads="1"/>
          </p:cNvSpPr>
          <p:nvPr/>
        </p:nvSpPr>
        <p:spPr bwMode="auto">
          <a:xfrm>
            <a:off x="7620000" y="4038600"/>
            <a:ext cx="973138" cy="579438"/>
          </a:xfrm>
          <a:prstGeom prst="rect">
            <a:avLst/>
          </a:prstGeom>
          <a:noFill/>
          <a:ln w="12700">
            <a:noFill/>
            <a:miter lim="800000"/>
            <a:headEnd type="none" w="sm" len="sm"/>
            <a:tailEnd type="none" w="sm" len="sm"/>
          </a:ln>
        </p:spPr>
        <p:txBody>
          <a:bodyPr wrap="none">
            <a:spAutoFit/>
          </a:bodyPr>
          <a:lstStyle/>
          <a:p>
            <a:r>
              <a:rPr lang="en-US" altLang="fr-FR" sz="3200">
                <a:solidFill>
                  <a:srgbClr val="FF3399"/>
                </a:solidFill>
                <a:ea typeface="ＭＳ Ｐゴシック" pitchFamily="34" charset="-128"/>
              </a:rPr>
              <a:t>Item</a:t>
            </a:r>
          </a:p>
        </p:txBody>
      </p:sp>
      <p:sp>
        <p:nvSpPr>
          <p:cNvPr id="45062" name="Line 7"/>
          <p:cNvSpPr>
            <a:spLocks noChangeShapeType="1"/>
          </p:cNvSpPr>
          <p:nvPr/>
        </p:nvSpPr>
        <p:spPr bwMode="auto">
          <a:xfrm flipH="1">
            <a:off x="7315200" y="4343400"/>
            <a:ext cx="228600" cy="457200"/>
          </a:xfrm>
          <a:prstGeom prst="line">
            <a:avLst/>
          </a:prstGeom>
          <a:noFill/>
          <a:ln w="38100">
            <a:solidFill>
              <a:srgbClr val="FF3399"/>
            </a:solidFill>
            <a:round/>
            <a:headEnd type="none" w="sm" len="sm"/>
            <a:tailEnd type="arrow" w="lg" len="lg"/>
          </a:ln>
        </p:spPr>
        <p:txBody>
          <a:bodyPr/>
          <a:lstStyle/>
          <a:p>
            <a:endParaRPr lang="fr-FR"/>
          </a:p>
        </p:txBody>
      </p:sp>
      <p:sp>
        <p:nvSpPr>
          <p:cNvPr id="45063" name="Rectangle 6"/>
          <p:cNvSpPr>
            <a:spLocks noChangeArrowheads="1"/>
          </p:cNvSpPr>
          <p:nvPr/>
        </p:nvSpPr>
        <p:spPr bwMode="auto">
          <a:xfrm>
            <a:off x="3200400" y="4876800"/>
            <a:ext cx="4953000" cy="1295400"/>
          </a:xfrm>
          <a:prstGeom prst="rect">
            <a:avLst/>
          </a:prstGeom>
          <a:noFill/>
          <a:ln w="38100">
            <a:solidFill>
              <a:srgbClr val="FF3399"/>
            </a:solidFill>
            <a:miter lim="800000"/>
            <a:headEnd type="none" w="sm" len="sm"/>
            <a:tailEnd type="none" w="sm" len="sm"/>
          </a:ln>
        </p:spPr>
        <p:txBody>
          <a:bodyPr wrap="none" anchor="ctr"/>
          <a:lstStyle/>
          <a:p>
            <a:endParaRPr lang="fr-FR" altLang="fr-FR">
              <a:ea typeface="ＭＳ Ｐゴシック" pitchFamily="34" charset="-128"/>
            </a:endParaRPr>
          </a:p>
        </p:txBody>
      </p:sp>
      <p:grpSp>
        <p:nvGrpSpPr>
          <p:cNvPr id="2" name="Group 12"/>
          <p:cNvGrpSpPr>
            <a:grpSpLocks/>
          </p:cNvGrpSpPr>
          <p:nvPr/>
        </p:nvGrpSpPr>
        <p:grpSpPr bwMode="auto">
          <a:xfrm>
            <a:off x="838200" y="304800"/>
            <a:ext cx="7543800" cy="904875"/>
            <a:chOff x="1050" y="432"/>
            <a:chExt cx="3630" cy="330"/>
          </a:xfrm>
        </p:grpSpPr>
        <p:pic>
          <p:nvPicPr>
            <p:cNvPr id="45065" name="Picture 13" descr="banner-rose-left"/>
            <p:cNvPicPr>
              <a:picLocks noChangeAspect="1" noChangeArrowheads="1"/>
            </p:cNvPicPr>
            <p:nvPr/>
          </p:nvPicPr>
          <p:blipFill>
            <a:blip r:embed="rId6"/>
            <a:srcRect/>
            <a:stretch>
              <a:fillRect/>
            </a:stretch>
          </p:blipFill>
          <p:spPr bwMode="auto">
            <a:xfrm>
              <a:off x="1050" y="432"/>
              <a:ext cx="342" cy="330"/>
            </a:xfrm>
            <a:prstGeom prst="rect">
              <a:avLst/>
            </a:prstGeom>
            <a:noFill/>
            <a:ln w="9525">
              <a:noFill/>
              <a:miter lim="800000"/>
              <a:headEnd/>
              <a:tailEnd/>
            </a:ln>
          </p:spPr>
        </p:pic>
        <p:pic>
          <p:nvPicPr>
            <p:cNvPr id="45066" name="Picture 14" descr="banner-rose-right"/>
            <p:cNvPicPr>
              <a:picLocks noChangeAspect="1" noChangeArrowheads="1"/>
            </p:cNvPicPr>
            <p:nvPr/>
          </p:nvPicPr>
          <p:blipFill>
            <a:blip r:embed="rId7"/>
            <a:srcRect/>
            <a:stretch>
              <a:fillRect/>
            </a:stretch>
          </p:blipFill>
          <p:spPr bwMode="auto">
            <a:xfrm>
              <a:off x="4320" y="432"/>
              <a:ext cx="360" cy="330"/>
            </a:xfrm>
            <a:prstGeom prst="rect">
              <a:avLst/>
            </a:prstGeom>
            <a:noFill/>
            <a:ln w="9525">
              <a:noFill/>
              <a:miter lim="800000"/>
              <a:headEnd/>
              <a:tailEnd/>
            </a:ln>
          </p:spPr>
        </p:pic>
        <p:pic>
          <p:nvPicPr>
            <p:cNvPr id="45067" name="Picture 15" descr="banner-center"/>
            <p:cNvPicPr>
              <a:picLocks noChangeAspect="1" noChangeArrowheads="1"/>
            </p:cNvPicPr>
            <p:nvPr/>
          </p:nvPicPr>
          <p:blipFill>
            <a:blip r:embed="rId8"/>
            <a:srcRect/>
            <a:stretch>
              <a:fillRect/>
            </a:stretch>
          </p:blipFill>
          <p:spPr bwMode="auto">
            <a:xfrm>
              <a:off x="1392" y="432"/>
              <a:ext cx="2928" cy="33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071570"/>
          </a:xfrm>
        </p:spPr>
        <p:style>
          <a:lnRef idx="1">
            <a:schemeClr val="accent1"/>
          </a:lnRef>
          <a:fillRef idx="2">
            <a:schemeClr val="accent1"/>
          </a:fillRef>
          <a:effectRef idx="1">
            <a:schemeClr val="accent1"/>
          </a:effectRef>
          <a:fontRef idx="minor">
            <a:schemeClr val="dk1"/>
          </a:fontRef>
        </p:style>
        <p:txBody>
          <a:bodyPr>
            <a:noAutofit/>
          </a:bodyPr>
          <a:lstStyle/>
          <a:p>
            <a:pPr algn="ctr" rtl="1"/>
            <a:r>
              <a:rPr lang="ar-DZ"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نتائج الدراسة</a:t>
            </a:r>
            <a:endParaRPr lang="fr-FR"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Espace réservé du contenu 2"/>
          <p:cNvSpPr>
            <a:spLocks noGrp="1"/>
          </p:cNvSpPr>
          <p:nvPr>
            <p:ph idx="1"/>
          </p:nvPr>
        </p:nvSpPr>
        <p:spPr>
          <a:xfrm>
            <a:off x="457200" y="1935480"/>
            <a:ext cx="8229600" cy="4636792"/>
          </a:xfrm>
        </p:spPr>
        <p:style>
          <a:lnRef idx="1">
            <a:schemeClr val="accent6"/>
          </a:lnRef>
          <a:fillRef idx="2">
            <a:schemeClr val="accent6"/>
          </a:fillRef>
          <a:effectRef idx="1">
            <a:schemeClr val="accent6"/>
          </a:effectRef>
          <a:fontRef idx="minor">
            <a:schemeClr val="dk1"/>
          </a:fontRef>
        </p:style>
        <p:txBody>
          <a:bodyPr>
            <a:normAutofit/>
          </a:bodyPr>
          <a:lstStyle/>
          <a:p>
            <a:pPr algn="r" rtl="1">
              <a:buFont typeface="Wingdings" pitchFamily="2" charset="2"/>
              <a:buChar char="q"/>
            </a:pPr>
            <a:r>
              <a:rPr lang="ar-DZ" dirty="0" smtClean="0"/>
              <a:t> </a:t>
            </a:r>
            <a:r>
              <a:rPr lang="ar-SA" sz="2800" dirty="0" smtClean="0"/>
              <a:t>نقص الوعي بأهمية المكتبات وضرورة تطويرها والاهتمام بها والارتقاء بجودة خدماتها</a:t>
            </a:r>
            <a:r>
              <a:rPr lang="ar-DZ" sz="2800" dirty="0" smtClean="0"/>
              <a:t>.</a:t>
            </a:r>
          </a:p>
          <a:p>
            <a:pPr algn="just" rtl="1">
              <a:buFont typeface="Wingdings" pitchFamily="2" charset="2"/>
              <a:buChar char="q"/>
            </a:pPr>
            <a:r>
              <a:rPr lang="ar-DZ" sz="2800" dirty="0" smtClean="0"/>
              <a:t> عدم </a:t>
            </a:r>
            <a:r>
              <a:rPr lang="ar-SA" sz="2800" dirty="0" smtClean="0"/>
              <a:t>توفير تدفق معتدل ومستمرة للانترنت  يسمح بتقديم الخدمات على الخط المباشر للمستفيدين</a:t>
            </a:r>
            <a:r>
              <a:rPr lang="ar-DZ" sz="2800" dirty="0" smtClean="0"/>
              <a:t> ...قواعد بيانات لتسيير المكتبات ... وغيرها.</a:t>
            </a:r>
          </a:p>
          <a:p>
            <a:pPr algn="just" rtl="1">
              <a:buFont typeface="Wingdings" pitchFamily="2" charset="2"/>
              <a:buChar char="q"/>
            </a:pPr>
            <a:r>
              <a:rPr lang="ar-DZ" sz="2800" dirty="0" smtClean="0"/>
              <a:t> </a:t>
            </a:r>
            <a:r>
              <a:rPr lang="ar-SA" sz="2800" dirty="0" smtClean="0"/>
              <a:t>تمسك</a:t>
            </a:r>
            <a:r>
              <a:rPr lang="ar-DZ" sz="2800" dirty="0" smtClean="0"/>
              <a:t>ها</a:t>
            </a:r>
            <a:r>
              <a:rPr lang="ar-SA" sz="2800" dirty="0" smtClean="0"/>
              <a:t> بتقنين </a:t>
            </a:r>
            <a:r>
              <a:rPr lang="fr-FR" sz="2800" dirty="0" smtClean="0"/>
              <a:t>ISBD </a:t>
            </a:r>
            <a:r>
              <a:rPr lang="ar-DZ" sz="2800" dirty="0" smtClean="0"/>
              <a:t> واقتناعها بأنه الأفضل والأنسب لفهرسة الرصيد الوثائقي لمكتباتها.</a:t>
            </a:r>
          </a:p>
          <a:p>
            <a:pPr lvl="0" algn="just" rtl="1">
              <a:buFont typeface="Wingdings" pitchFamily="2" charset="2"/>
              <a:buChar char="q"/>
            </a:pPr>
            <a:r>
              <a:rPr lang="ar-DZ" sz="2800" dirty="0" smtClean="0"/>
              <a:t> اعتماد الكثير من هذه المكتبات على الرصيد الورقي، ونقص التوجه إلى إدخال مصادر المعلومات الالكترونية كالمجلات الالكترونية وقواعد البيانات النصية وغيرها من المصادر الرقمية.</a:t>
            </a:r>
            <a:endParaRPr lang="fr-FR" sz="2800" dirty="0" smtClean="0"/>
          </a:p>
          <a:p>
            <a:pPr algn="just" rtl="1">
              <a:buFont typeface="Wingdings" pitchFamily="2" charset="2"/>
              <a:buChar char="q"/>
            </a:pPr>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681682"/>
          </a:xfrm>
        </p:spPr>
        <p:style>
          <a:lnRef idx="1">
            <a:schemeClr val="accent6"/>
          </a:lnRef>
          <a:fillRef idx="2">
            <a:schemeClr val="accent6"/>
          </a:fillRef>
          <a:effectRef idx="1">
            <a:schemeClr val="accent6"/>
          </a:effectRef>
          <a:fontRef idx="minor">
            <a:schemeClr val="dk1"/>
          </a:fontRef>
        </p:style>
        <p:txBody>
          <a:bodyPr/>
          <a:lstStyle/>
          <a:p>
            <a:pPr algn="just" rtl="1">
              <a:lnSpc>
                <a:spcPct val="150000"/>
              </a:lnSpc>
              <a:buFont typeface="Wingdings" pitchFamily="2" charset="2"/>
              <a:buChar char="q"/>
            </a:pPr>
            <a:r>
              <a:rPr lang="ar-DZ" sz="2800" dirty="0" smtClean="0"/>
              <a:t>عدم الاعتماد على نظم الفهرسة المقروءة آليا مثل مارك، ... يمكن من ضبط أفضل لمصادر المعلومات ، كفاءة عالية في الاسترجاع والسرعة في الإتاحة...نظام عالمي.</a:t>
            </a:r>
          </a:p>
          <a:p>
            <a:pPr algn="just" rtl="1">
              <a:lnSpc>
                <a:spcPct val="150000"/>
              </a:lnSpc>
              <a:buFont typeface="Wingdings" pitchFamily="2" charset="2"/>
              <a:buChar char="q"/>
            </a:pPr>
            <a:r>
              <a:rPr lang="ar-DZ" sz="2800" dirty="0" smtClean="0"/>
              <a:t> </a:t>
            </a:r>
            <a:r>
              <a:rPr lang="ar-SA" sz="2800" dirty="0" smtClean="0"/>
              <a:t>التخوف من كل شيء مجهول، وأي شيء حديث فهو يعتبر مجهول، </a:t>
            </a:r>
            <a:r>
              <a:rPr lang="ar-SA" sz="2800" dirty="0" err="1" smtClean="0"/>
              <a:t>و</a:t>
            </a:r>
            <a:r>
              <a:rPr lang="ar-SA" sz="2800" dirty="0" smtClean="0"/>
              <a:t> ينجم عن هذا التخوف عدة أسئلة هل سينجح هذا النظام، وهل نستطيع تطبيقه في البيئة المحلية </a:t>
            </a:r>
            <a:r>
              <a:rPr lang="ar-DZ" sz="2800" dirty="0" smtClean="0"/>
              <a:t>....؟.</a:t>
            </a:r>
          </a:p>
          <a:p>
            <a:pPr algn="just" rtl="1">
              <a:lnSpc>
                <a:spcPct val="150000"/>
              </a:lnSpc>
              <a:buFont typeface="Wingdings" pitchFamily="2" charset="2"/>
              <a:buChar char="q"/>
            </a:pPr>
            <a:r>
              <a:rPr lang="ar-DZ" sz="2800" dirty="0" smtClean="0"/>
              <a:t> نقص الدورات التكوينية والورشات العملية في هذا النوع من قواعد الفهرسة الحديثة  </a:t>
            </a:r>
            <a:endParaRPr lang="fr-FR"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500042"/>
            <a:ext cx="8229600" cy="1143000"/>
          </a:xfrm>
        </p:spPr>
        <p:style>
          <a:lnRef idx="0">
            <a:schemeClr val="accent5"/>
          </a:lnRef>
          <a:fillRef idx="3">
            <a:schemeClr val="accent5"/>
          </a:fillRef>
          <a:effectRef idx="3">
            <a:schemeClr val="accent5"/>
          </a:effectRef>
          <a:fontRef idx="minor">
            <a:schemeClr val="lt1"/>
          </a:fontRef>
        </p:style>
        <p:txBody>
          <a:bodyPr>
            <a:normAutofit/>
          </a:bodyPr>
          <a:lstStyle/>
          <a:p>
            <a:pPr algn="ctr" rtl="1"/>
            <a:r>
              <a:rPr lang="ar-DZ" sz="5400" b="1" dirty="0" smtClean="0">
                <a:effectLst>
                  <a:outerShdw blurRad="38100" dist="38100" dir="2700000" algn="tl">
                    <a:srgbClr val="000000">
                      <a:alpha val="43137"/>
                    </a:srgbClr>
                  </a:outerShdw>
                </a:effectLst>
              </a:rPr>
              <a:t>التوصيات </a:t>
            </a:r>
            <a:endParaRPr lang="fr-FR" sz="5400"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57200" y="1714488"/>
            <a:ext cx="8229600" cy="4610112"/>
          </a:xfrm>
        </p:spPr>
        <p:txBody>
          <a:bodyPr>
            <a:normAutofit/>
          </a:bodyPr>
          <a:lstStyle/>
          <a:p>
            <a:pPr lvl="0" algn="just" rtl="1">
              <a:lnSpc>
                <a:spcPct val="150000"/>
              </a:lnSpc>
              <a:buFont typeface="Wingdings" pitchFamily="2" charset="2"/>
              <a:buChar char="v"/>
            </a:pPr>
            <a:r>
              <a:rPr lang="ar-DZ" dirty="0" smtClean="0"/>
              <a:t> </a:t>
            </a:r>
            <a:r>
              <a:rPr lang="ar-SA" sz="2800" dirty="0" smtClean="0"/>
              <a:t>سعي المختصين من ذوي الدرجات العلمية والخبرة المهنية على إنتاج الوسائل المساعدة في فهم واستيعاب قواعد الفهرسة الوصفية الحديثة، وذلك بهدف توضيح وتفسير</a:t>
            </a:r>
            <a:r>
              <a:rPr lang="ar-DZ" sz="2800" dirty="0" smtClean="0"/>
              <a:t> </a:t>
            </a:r>
            <a:r>
              <a:rPr lang="ar-SA" sz="2800" dirty="0" smtClean="0"/>
              <a:t>هذه القواعد بشكل مبسط موجه للمفهرسين في مختلف أنواع المكتبات.</a:t>
            </a:r>
            <a:endParaRPr lang="ar-DZ" sz="2800" dirty="0" smtClean="0"/>
          </a:p>
          <a:p>
            <a:pPr lvl="0" algn="just" rtl="1">
              <a:lnSpc>
                <a:spcPct val="150000"/>
              </a:lnSpc>
              <a:buFont typeface="Wingdings" pitchFamily="2" charset="2"/>
              <a:buChar char="v"/>
            </a:pPr>
            <a:r>
              <a:rPr lang="ar-DZ" sz="2800" dirty="0" smtClean="0"/>
              <a:t> </a:t>
            </a:r>
            <a:r>
              <a:rPr lang="ar-SA" sz="2800" dirty="0" smtClean="0"/>
              <a:t>ضرورة إشراك العاملين في برامج تكوينية حول هذه القواعد ومحاولة الاستفادة من الخبرات الميدانية</a:t>
            </a:r>
            <a:r>
              <a:rPr lang="ar-DZ" sz="2800" dirty="0" smtClean="0"/>
              <a:t> في مجال الفهرسة.</a:t>
            </a:r>
          </a:p>
          <a:p>
            <a:pPr lvl="0" algn="just" rtl="1">
              <a:buNone/>
            </a:pPr>
            <a:endParaRPr lang="fr-FR" dirty="0" smtClean="0"/>
          </a:p>
          <a:p>
            <a:pPr algn="just" rtl="1">
              <a:buFont typeface="Wingdings" pitchFamily="2" charset="2"/>
              <a:buChar char="v"/>
            </a:pP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681682"/>
          </a:xfrm>
        </p:spPr>
        <p:txBody>
          <a:bodyPr>
            <a:normAutofit/>
          </a:bodyPr>
          <a:lstStyle/>
          <a:p>
            <a:pPr algn="just" rtl="1">
              <a:lnSpc>
                <a:spcPct val="150000"/>
              </a:lnSpc>
              <a:buFont typeface="Wingdings" pitchFamily="2" charset="2"/>
              <a:buChar char="v"/>
            </a:pPr>
            <a:r>
              <a:rPr lang="ar-DZ" sz="2800" dirty="0" smtClean="0"/>
              <a:t> </a:t>
            </a:r>
            <a:r>
              <a:rPr lang="ar-SA" sz="2800" dirty="0" smtClean="0"/>
              <a:t>ضرورة التدريب العاملين على </a:t>
            </a:r>
            <a:r>
              <a:rPr lang="ar-DZ" sz="2800" dirty="0" smtClean="0"/>
              <a:t>استخدام نظام المارك </a:t>
            </a:r>
            <a:r>
              <a:rPr lang="fr-FR" sz="2800" dirty="0" smtClean="0"/>
              <a:t>21</a:t>
            </a:r>
            <a:r>
              <a:rPr lang="ar-DZ" sz="2800" dirty="0" smtClean="0"/>
              <a:t>، ونماذج المتطلبات الوظيفية للتسجيلات الببليوغرافية </a:t>
            </a:r>
            <a:r>
              <a:rPr lang="fr-FR" sz="2800" dirty="0" smtClean="0"/>
              <a:t> FRBR</a:t>
            </a:r>
            <a:r>
              <a:rPr lang="ar-DZ" sz="2800" dirty="0" smtClean="0"/>
              <a:t>، وهذا من خلال العمل على خلق ورشات تكوينية تشترك فيها الجامعة ومكتبات المطالعة العمومية.</a:t>
            </a:r>
            <a:endParaRPr lang="fr-FR" sz="2800" dirty="0" smtClean="0"/>
          </a:p>
          <a:p>
            <a:pPr lvl="0" algn="just" rtl="1">
              <a:lnSpc>
                <a:spcPct val="150000"/>
              </a:lnSpc>
              <a:buFont typeface="Wingdings" pitchFamily="2" charset="2"/>
              <a:buChar char="v"/>
            </a:pPr>
            <a:r>
              <a:rPr lang="ar-DZ" dirty="0" smtClean="0"/>
              <a:t>  </a:t>
            </a:r>
            <a:r>
              <a:rPr lang="ar-DZ" sz="2800" dirty="0" smtClean="0"/>
              <a:t>ضرورة التواصل مع مختلف المكتبات العربية والأجنبية التي لها خبرة وتعامل مع هذا النوع من القواعد الحديثة للفهرسة ومختلف النماذج المرافقة لها، وذلك بهدف الاستفادة من خبراتها في هذا النوع من المشاريع. </a:t>
            </a:r>
            <a:endParaRPr lang="fr-FR" sz="2800" dirty="0" smtClean="0"/>
          </a:p>
          <a:p>
            <a:pPr algn="r" rtl="1">
              <a:buFont typeface="Wingdings" pitchFamily="2" charset="2"/>
              <a:buChar char="v"/>
            </a:pP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571744"/>
            <a:ext cx="8229600" cy="1143000"/>
          </a:xfrm>
        </p:spPr>
        <p:style>
          <a:lnRef idx="1">
            <a:schemeClr val="accent3"/>
          </a:lnRef>
          <a:fillRef idx="3">
            <a:schemeClr val="accent3"/>
          </a:fillRef>
          <a:effectRef idx="2">
            <a:schemeClr val="accent3"/>
          </a:effectRef>
          <a:fontRef idx="minor">
            <a:schemeClr val="lt1"/>
          </a:fontRef>
        </p:style>
        <p:txBody>
          <a:bodyPr/>
          <a:lstStyle/>
          <a:p>
            <a:pPr algn="ctr" rtl="1"/>
            <a:r>
              <a:rPr lang="ar-DZ" b="1" dirty="0" smtClean="0">
                <a:effectLst>
                  <a:outerShdw blurRad="38100" dist="38100" dir="2700000" algn="tl">
                    <a:srgbClr val="000000">
                      <a:alpha val="43137"/>
                    </a:srgbClr>
                  </a:outerShdw>
                </a:effectLst>
              </a:rPr>
              <a:t>خــــــــــــــــــاتمة</a:t>
            </a:r>
            <a:endParaRPr lang="fr-F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428604"/>
            <a:ext cx="8229600" cy="928694"/>
          </a:xfrm>
        </p:spPr>
        <p:style>
          <a:lnRef idx="1">
            <a:schemeClr val="accent6"/>
          </a:lnRef>
          <a:fillRef idx="3">
            <a:schemeClr val="accent6"/>
          </a:fillRef>
          <a:effectRef idx="2">
            <a:schemeClr val="accent6"/>
          </a:effectRef>
          <a:fontRef idx="minor">
            <a:schemeClr val="lt1"/>
          </a:fontRef>
        </p:style>
        <p:txBody>
          <a:bodyPr vert="horz" lIns="0" rIns="0" bIns="0" anchor="b">
            <a:normAutofit/>
          </a:bodyPr>
          <a:lstStyle/>
          <a:p>
            <a:pPr algn="ctr" rtl="1"/>
            <a:r>
              <a:rPr lang="ar-DZ" sz="5400" dirty="0" smtClean="0">
                <a:solidFill>
                  <a:schemeClr val="lt1"/>
                </a:solidFill>
                <a:latin typeface="+mn-lt"/>
                <a:ea typeface="+mn-ea"/>
                <a:cs typeface="+mn-cs"/>
              </a:rPr>
              <a:t>مفهوم     </a:t>
            </a:r>
            <a:r>
              <a:rPr lang="fr-FR" sz="5400" dirty="0" smtClean="0">
                <a:solidFill>
                  <a:schemeClr val="lt1"/>
                </a:solidFill>
                <a:latin typeface="+mn-lt"/>
                <a:ea typeface="+mn-ea"/>
                <a:cs typeface="+mn-cs"/>
              </a:rPr>
              <a:t>RDA</a:t>
            </a:r>
          </a:p>
        </p:txBody>
      </p:sp>
      <p:sp>
        <p:nvSpPr>
          <p:cNvPr id="3" name="Espace réservé du contenu 2"/>
          <p:cNvSpPr>
            <a:spLocks noGrp="1"/>
          </p:cNvSpPr>
          <p:nvPr>
            <p:ph idx="1"/>
          </p:nvPr>
        </p:nvSpPr>
        <p:spPr>
          <a:xfrm>
            <a:off x="214282" y="1600200"/>
            <a:ext cx="8715436" cy="452596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r" rtl="1">
              <a:buFont typeface="Wingdings" pitchFamily="2" charset="2"/>
              <a:buChar char="q"/>
            </a:pPr>
            <a:r>
              <a:rPr lang="fr-FR" altLang="fr-FR" dirty="0" smtClean="0">
                <a:solidFill>
                  <a:srgbClr val="FF0000"/>
                </a:solidFill>
                <a:latin typeface="Times New Roman" pitchFamily="18" charset="0"/>
                <a:cs typeface="Times New Roman" pitchFamily="18" charset="0"/>
              </a:rPr>
              <a:t>Ressources, description et accès </a:t>
            </a:r>
            <a:r>
              <a:rPr lang="fr-FR" dirty="0" smtClean="0">
                <a:solidFill>
                  <a:srgbClr val="FF0000"/>
                </a:solidFill>
                <a:latin typeface="Times New Roman" pitchFamily="18" charset="0"/>
                <a:cs typeface="Times New Roman" pitchFamily="18" charset="0"/>
              </a:rPr>
              <a:t>= RDA</a:t>
            </a:r>
            <a:endParaRPr lang="fr-FR" dirty="0">
              <a:solidFill>
                <a:srgbClr val="FF0000"/>
              </a:solidFill>
              <a:latin typeface="Sakkal Majalla" pitchFamily="2" charset="-78"/>
              <a:cs typeface="Sakkal Majalla" pitchFamily="2" charset="-78"/>
            </a:endParaRPr>
          </a:p>
          <a:p>
            <a:pPr algn="r" rtl="1">
              <a:buFont typeface="Wingdings" pitchFamily="2" charset="2"/>
              <a:buChar char="q"/>
            </a:pPr>
            <a:r>
              <a:rPr lang="ar-DZ" dirty="0" smtClean="0">
                <a:solidFill>
                  <a:srgbClr val="C00000"/>
                </a:solidFill>
                <a:latin typeface="Sakkal Majalla" pitchFamily="2" charset="-78"/>
                <a:cs typeface="Sakkal Majalla" pitchFamily="2" charset="-78"/>
              </a:rPr>
              <a:t>معيار الوصف وإتاحة المصادر=  </a:t>
            </a:r>
            <a:r>
              <a:rPr lang="ar-DZ" dirty="0" err="1" smtClean="0">
                <a:solidFill>
                  <a:srgbClr val="C00000"/>
                </a:solidFill>
                <a:latin typeface="Sakkal Majalla" pitchFamily="2" charset="-78"/>
                <a:cs typeface="Sakkal Majalla" pitchFamily="2" charset="-78"/>
              </a:rPr>
              <a:t>و</a:t>
            </a:r>
            <a:r>
              <a:rPr lang="ar-DZ" dirty="0" smtClean="0">
                <a:solidFill>
                  <a:srgbClr val="C00000"/>
                </a:solidFill>
                <a:latin typeface="Sakkal Majalla" pitchFamily="2" charset="-78"/>
                <a:cs typeface="Sakkal Majalla" pitchFamily="2" charset="-78"/>
              </a:rPr>
              <a:t> ا </a:t>
            </a:r>
            <a:r>
              <a:rPr lang="ar-DZ" dirty="0" err="1" smtClean="0">
                <a:solidFill>
                  <a:srgbClr val="C00000"/>
                </a:solidFill>
                <a:latin typeface="Sakkal Majalla" pitchFamily="2" charset="-78"/>
                <a:cs typeface="Sakkal Majalla" pitchFamily="2" charset="-78"/>
              </a:rPr>
              <a:t>م</a:t>
            </a:r>
            <a:r>
              <a:rPr lang="ar-DZ" dirty="0" smtClean="0">
                <a:latin typeface="Sakkal Majalla" pitchFamily="2" charset="-78"/>
                <a:cs typeface="Sakkal Majalla" pitchFamily="2" charset="-78"/>
              </a:rPr>
              <a:t>.</a:t>
            </a:r>
          </a:p>
          <a:p>
            <a:pPr algn="r" rtl="1">
              <a:buFont typeface="Wingdings" pitchFamily="2" charset="2"/>
              <a:buChar char="q"/>
            </a:pPr>
            <a:r>
              <a:rPr lang="ar-DZ" dirty="0" smtClean="0">
                <a:latin typeface="Sakkal Majalla" pitchFamily="2" charset="-78"/>
                <a:cs typeface="Sakkal Majalla" pitchFamily="2" charset="-78"/>
              </a:rPr>
              <a:t>معيار جديد للفهرسة الوصفية ، النسخة المحدثة لـ </a:t>
            </a:r>
            <a:r>
              <a:rPr lang="fr-FR" dirty="0" smtClean="0">
                <a:latin typeface="Sakkal Majalla" pitchFamily="2" charset="-78"/>
                <a:cs typeface="Sakkal Majalla" pitchFamily="2" charset="-78"/>
              </a:rPr>
              <a:t>AACR2</a:t>
            </a:r>
            <a:r>
              <a:rPr lang="ar-DZ" dirty="0" smtClean="0">
                <a:latin typeface="Sakkal Majalla" pitchFamily="2" charset="-78"/>
                <a:cs typeface="Sakkal Majalla" pitchFamily="2" charset="-78"/>
              </a:rPr>
              <a:t> =</a:t>
            </a:r>
            <a:r>
              <a:rPr lang="fr-FR" dirty="0" err="1" smtClean="0">
                <a:latin typeface="Sakkal Majalla" pitchFamily="2" charset="-78"/>
                <a:cs typeface="Sakkal Majalla" pitchFamily="2" charset="-78"/>
              </a:rPr>
              <a:t>Anglo</a:t>
            </a:r>
            <a:r>
              <a:rPr lang="fr-FR" dirty="0" smtClean="0">
                <a:latin typeface="Sakkal Majalla" pitchFamily="2" charset="-78"/>
                <a:cs typeface="Sakkal Majalla" pitchFamily="2" charset="-78"/>
              </a:rPr>
              <a:t> </a:t>
            </a:r>
            <a:r>
              <a:rPr lang="ar-DZ" dirty="0" smtClean="0">
                <a:latin typeface="Sakkal Majalla" pitchFamily="2" charset="-78"/>
                <a:cs typeface="Sakkal Majalla" pitchFamily="2" charset="-78"/>
              </a:rPr>
              <a:t> </a:t>
            </a:r>
            <a:r>
              <a:rPr lang="fr-FR" dirty="0" smtClean="0">
                <a:latin typeface="Sakkal Majalla" pitchFamily="2" charset="-78"/>
                <a:cs typeface="Sakkal Majalla" pitchFamily="2" charset="-78"/>
              </a:rPr>
              <a:t>American </a:t>
            </a:r>
            <a:r>
              <a:rPr lang="fr-FR" dirty="0" err="1">
                <a:latin typeface="Sakkal Majalla" pitchFamily="2" charset="-78"/>
                <a:cs typeface="Sakkal Majalla" pitchFamily="2" charset="-78"/>
              </a:rPr>
              <a:t>Cataloging</a:t>
            </a:r>
            <a:r>
              <a:rPr lang="fr-FR" dirty="0" smtClean="0">
                <a:latin typeface="Sakkal Majalla" pitchFamily="2" charset="-78"/>
                <a:cs typeface="Sakkal Majalla" pitchFamily="2" charset="-78"/>
              </a:rPr>
              <a:t> </a:t>
            </a:r>
            <a:r>
              <a:rPr lang="fr-FR" dirty="0">
                <a:latin typeface="Sakkal Majalla" pitchFamily="2" charset="-78"/>
                <a:cs typeface="Sakkal Majalla" pitchFamily="2" charset="-78"/>
              </a:rPr>
              <a:t> </a:t>
            </a:r>
            <a:r>
              <a:rPr lang="fr-FR" dirty="0" err="1">
                <a:latin typeface="Sakkal Majalla" pitchFamily="2" charset="-78"/>
                <a:cs typeface="Sakkal Majalla" pitchFamily="2" charset="-78"/>
              </a:rPr>
              <a:t>Rules</a:t>
            </a:r>
            <a:r>
              <a:rPr lang="fr-FR" dirty="0" smtClean="0">
                <a:latin typeface="Sakkal Majalla" pitchFamily="2" charset="-78"/>
                <a:cs typeface="Sakkal Majalla" pitchFamily="2" charset="-78"/>
              </a:rPr>
              <a:t> </a:t>
            </a:r>
            <a:r>
              <a:rPr lang="ar-DZ" dirty="0" smtClean="0">
                <a:latin typeface="Sakkal Majalla" pitchFamily="2" charset="-78"/>
                <a:cs typeface="Sakkal Majalla" pitchFamily="2" charset="-78"/>
              </a:rPr>
              <a:t> = قواعد الفهرسة </a:t>
            </a:r>
            <a:r>
              <a:rPr lang="ar-DZ" dirty="0" err="1" smtClean="0">
                <a:latin typeface="Sakkal Majalla" pitchFamily="2" charset="-78"/>
                <a:cs typeface="Sakkal Majalla" pitchFamily="2" charset="-78"/>
              </a:rPr>
              <a:t>الانجلو</a:t>
            </a:r>
            <a:r>
              <a:rPr lang="ar-DZ" dirty="0" smtClean="0">
                <a:latin typeface="Sakkal Majalla" pitchFamily="2" charset="-78"/>
                <a:cs typeface="Sakkal Majalla" pitchFamily="2" charset="-78"/>
              </a:rPr>
              <a:t> أمريكية.</a:t>
            </a:r>
            <a:endParaRPr lang="fr-FR" dirty="0" smtClean="0">
              <a:latin typeface="Sakkal Majalla" pitchFamily="2" charset="-78"/>
              <a:cs typeface="Sakkal Majalla" pitchFamily="2" charset="-78"/>
            </a:endParaRPr>
          </a:p>
          <a:p>
            <a:pPr algn="r" rtl="1">
              <a:buFont typeface="Wingdings" pitchFamily="2" charset="2"/>
              <a:buChar char="q"/>
            </a:pPr>
            <a:r>
              <a:rPr lang="ar-DZ" dirty="0" smtClean="0">
                <a:latin typeface="Sakkal Majalla" pitchFamily="2" charset="-78"/>
                <a:cs typeface="Sakkal Majalla" pitchFamily="2" charset="-78"/>
              </a:rPr>
              <a:t>معيار المحتوى.</a:t>
            </a:r>
          </a:p>
          <a:p>
            <a:pPr algn="r" rtl="1">
              <a:buFont typeface="Wingdings" pitchFamily="2" charset="2"/>
              <a:buChar char="q"/>
            </a:pPr>
            <a:r>
              <a:rPr lang="ar-DZ" dirty="0" smtClean="0">
                <a:latin typeface="Sakkal Majalla" pitchFamily="2" charset="-78"/>
                <a:cs typeface="Sakkal Majalla" pitchFamily="2" charset="-78"/>
              </a:rPr>
              <a:t>المعيار الذي يوفر مجموعة من التعليمات للوصف والوصول إلى الموارد.</a:t>
            </a:r>
          </a:p>
          <a:p>
            <a:pPr algn="r" rtl="1">
              <a:buFont typeface="Wingdings" pitchFamily="2" charset="2"/>
              <a:buChar char="q"/>
            </a:pPr>
            <a:r>
              <a:rPr lang="ar-DZ" dirty="0" smtClean="0">
                <a:solidFill>
                  <a:srgbClr val="00B050"/>
                </a:solidFill>
                <a:latin typeface="Sakkal Majalla" pitchFamily="2" charset="-78"/>
                <a:cs typeface="Sakkal Majalla" pitchFamily="2" charset="-78"/>
              </a:rPr>
              <a:t>تستند إلى نموذج  </a:t>
            </a:r>
            <a:r>
              <a:rPr lang="fr-FR" dirty="0" smtClean="0">
                <a:solidFill>
                  <a:srgbClr val="00B050"/>
                </a:solidFill>
                <a:latin typeface="Sakkal Majalla" pitchFamily="2" charset="-78"/>
                <a:cs typeface="Sakkal Majalla" pitchFamily="2" charset="-78"/>
              </a:rPr>
              <a:t>FRBR</a:t>
            </a:r>
            <a:r>
              <a:rPr lang="ar-DZ" dirty="0" smtClean="0">
                <a:solidFill>
                  <a:srgbClr val="00B050"/>
                </a:solidFill>
                <a:latin typeface="Sakkal Majalla" pitchFamily="2" charset="-78"/>
                <a:cs typeface="Sakkal Majalla" pitchFamily="2" charset="-78"/>
              </a:rPr>
              <a:t>= </a:t>
            </a:r>
            <a:r>
              <a:rPr lang="fr-FR" dirty="0" err="1">
                <a:solidFill>
                  <a:srgbClr val="00B050"/>
                </a:solidFill>
                <a:latin typeface="Sakkal Majalla" pitchFamily="2" charset="-78"/>
                <a:cs typeface="Sakkal Majalla" pitchFamily="2" charset="-78"/>
              </a:rPr>
              <a:t>Functional</a:t>
            </a:r>
            <a:r>
              <a:rPr lang="fr-FR" dirty="0">
                <a:solidFill>
                  <a:srgbClr val="00B050"/>
                </a:solidFill>
                <a:latin typeface="Sakkal Majalla" pitchFamily="2" charset="-78"/>
                <a:cs typeface="Sakkal Majalla" pitchFamily="2" charset="-78"/>
              </a:rPr>
              <a:t> </a:t>
            </a:r>
            <a:r>
              <a:rPr lang="fr-FR" dirty="0" err="1">
                <a:solidFill>
                  <a:srgbClr val="00B050"/>
                </a:solidFill>
                <a:latin typeface="Sakkal Majalla" pitchFamily="2" charset="-78"/>
                <a:cs typeface="Sakkal Majalla" pitchFamily="2" charset="-78"/>
              </a:rPr>
              <a:t>Requirements</a:t>
            </a:r>
            <a:r>
              <a:rPr lang="fr-FR" dirty="0">
                <a:solidFill>
                  <a:srgbClr val="00B050"/>
                </a:solidFill>
                <a:latin typeface="Sakkal Majalla" pitchFamily="2" charset="-78"/>
                <a:cs typeface="Sakkal Majalla" pitchFamily="2" charset="-78"/>
              </a:rPr>
              <a:t> for </a:t>
            </a:r>
            <a:r>
              <a:rPr lang="fr-FR" dirty="0" err="1">
                <a:solidFill>
                  <a:srgbClr val="00B050"/>
                </a:solidFill>
                <a:latin typeface="Sakkal Majalla" pitchFamily="2" charset="-78"/>
                <a:cs typeface="Sakkal Majalla" pitchFamily="2" charset="-78"/>
              </a:rPr>
              <a:t>Bibliographic</a:t>
            </a:r>
            <a:r>
              <a:rPr lang="fr-FR" dirty="0">
                <a:solidFill>
                  <a:srgbClr val="00B050"/>
                </a:solidFill>
                <a:latin typeface="Sakkal Majalla" pitchFamily="2" charset="-78"/>
                <a:cs typeface="Sakkal Majalla" pitchFamily="2" charset="-78"/>
              </a:rPr>
              <a:t> </a:t>
            </a:r>
            <a:r>
              <a:rPr lang="fr-FR" dirty="0" smtClean="0">
                <a:solidFill>
                  <a:srgbClr val="00B050"/>
                </a:solidFill>
                <a:latin typeface="Sakkal Majalla" pitchFamily="2" charset="-78"/>
                <a:cs typeface="Sakkal Majalla" pitchFamily="2" charset="-78"/>
              </a:rPr>
              <a:t>Records</a:t>
            </a:r>
            <a:r>
              <a:rPr lang="ar-DZ" dirty="0" smtClean="0">
                <a:solidFill>
                  <a:srgbClr val="00B050"/>
                </a:solidFill>
                <a:latin typeface="Sakkal Majalla" pitchFamily="2" charset="-78"/>
                <a:cs typeface="Sakkal Majalla" pitchFamily="2" charset="-78"/>
              </a:rPr>
              <a:t> = </a:t>
            </a:r>
            <a:r>
              <a:rPr lang="ar-SA" dirty="0">
                <a:solidFill>
                  <a:srgbClr val="00B050"/>
                </a:solidFill>
                <a:latin typeface="Sakkal Majalla" pitchFamily="2" charset="-78"/>
                <a:cs typeface="Sakkal Majalla" pitchFamily="2" charset="-78"/>
              </a:rPr>
              <a:t>المتطلبات الوظيفية للتسجيلات الببليوغرافية </a:t>
            </a:r>
            <a:endParaRPr lang="ar-DZ" dirty="0" smtClean="0">
              <a:solidFill>
                <a:srgbClr val="00B050"/>
              </a:solidFill>
              <a:latin typeface="Sakkal Majalla" pitchFamily="2" charset="-78"/>
              <a:cs typeface="Sakkal Majalla" pitchFamily="2" charset="-78"/>
            </a:endParaRPr>
          </a:p>
          <a:p>
            <a:pPr algn="r" rtl="1">
              <a:buFont typeface="Wingdings" pitchFamily="2" charset="2"/>
              <a:buChar char="q"/>
            </a:pPr>
            <a:r>
              <a:rPr lang="ar-DZ" dirty="0" smtClean="0">
                <a:solidFill>
                  <a:srgbClr val="00B050"/>
                </a:solidFill>
                <a:latin typeface="Sakkal Majalla" pitchFamily="2" charset="-78"/>
                <a:cs typeface="Sakkal Majalla" pitchFamily="2" charset="-78"/>
              </a:rPr>
              <a:t>ويهدف لوضع إطار عمل ينص على المعلومات التي ينبغي أن تقدمها التسجيلة الببليوغرافية لتلبية </a:t>
            </a:r>
            <a:r>
              <a:rPr lang="ar-DZ" smtClean="0">
                <a:solidFill>
                  <a:srgbClr val="00B050"/>
                </a:solidFill>
                <a:latin typeface="Sakkal Majalla" pitchFamily="2" charset="-78"/>
                <a:cs typeface="Sakkal Majalla" pitchFamily="2" charset="-78"/>
              </a:rPr>
              <a:t>احتياجات المستفيدين.</a:t>
            </a:r>
            <a:endParaRPr lang="fr-FR" dirty="0">
              <a:solidFill>
                <a:srgbClr val="00B050"/>
              </a:solidFill>
              <a:latin typeface="Sakkal Majalla" pitchFamily="2" charset="-78"/>
              <a:cs typeface="Sakkal Majalla" pitchFamily="2" charset="-78"/>
            </a:endParaRPr>
          </a:p>
          <a:p>
            <a:pPr algn="r" rtl="1">
              <a:buNone/>
            </a:pPr>
            <a:endParaRPr lang="fr-FR"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85728"/>
            <a:ext cx="8229600" cy="928694"/>
          </a:xfrm>
        </p:spPr>
        <p:style>
          <a:lnRef idx="1">
            <a:schemeClr val="accent6"/>
          </a:lnRef>
          <a:fillRef idx="3">
            <a:schemeClr val="accent6"/>
          </a:fillRef>
          <a:effectRef idx="2">
            <a:schemeClr val="accent6"/>
          </a:effectRef>
          <a:fontRef idx="minor">
            <a:schemeClr val="lt1"/>
          </a:fontRef>
        </p:style>
        <p:txBody>
          <a:bodyPr vert="horz" lIns="0" rIns="0" bIns="0" anchor="b">
            <a:normAutofit/>
          </a:bodyPr>
          <a:lstStyle/>
          <a:p>
            <a:pPr algn="ctr" rtl="1"/>
            <a:r>
              <a:rPr lang="ar-DZ" sz="5400" dirty="0" smtClean="0">
                <a:solidFill>
                  <a:schemeClr val="lt1"/>
                </a:solidFill>
                <a:latin typeface="+mn-lt"/>
                <a:ea typeface="+mn-ea"/>
                <a:cs typeface="+mn-cs"/>
              </a:rPr>
              <a:t>نظرة تاريخية حول معيار الفهرسة</a:t>
            </a:r>
            <a:endParaRPr lang="fr-FR" sz="5400" dirty="0" smtClean="0">
              <a:solidFill>
                <a:schemeClr val="lt1"/>
              </a:solidFill>
              <a:latin typeface="+mn-lt"/>
              <a:ea typeface="+mn-ea"/>
              <a:cs typeface="+mn-cs"/>
            </a:endParaRPr>
          </a:p>
        </p:txBody>
      </p:sp>
      <p:pic>
        <p:nvPicPr>
          <p:cNvPr id="6" name="Espace réservé du contenu 5"/>
          <p:cNvPicPr>
            <a:picLocks noGrp="1"/>
          </p:cNvPicPr>
          <p:nvPr>
            <p:ph idx="1"/>
          </p:nvPr>
        </p:nvPicPr>
        <p:blipFill>
          <a:blip r:embed="rId2"/>
          <a:srcRect l="3352" t="19865" r="4012" b="13733"/>
          <a:stretch>
            <a:fillRect/>
          </a:stretch>
        </p:blipFill>
        <p:spPr bwMode="auto">
          <a:xfrm>
            <a:off x="457200" y="1285860"/>
            <a:ext cx="8229600"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04"/>
            <a:ext cx="8229600" cy="867524"/>
          </a:xfrm>
        </p:spPr>
        <p:style>
          <a:lnRef idx="1">
            <a:schemeClr val="accent6"/>
          </a:lnRef>
          <a:fillRef idx="3">
            <a:schemeClr val="accent6"/>
          </a:fillRef>
          <a:effectRef idx="2">
            <a:schemeClr val="accent6"/>
          </a:effectRef>
          <a:fontRef idx="minor">
            <a:schemeClr val="lt1"/>
          </a:fontRef>
        </p:style>
        <p:txBody>
          <a:bodyPr vert="horz" lIns="0" rIns="0" bIns="0" anchor="b">
            <a:normAutofit fontScale="90000"/>
          </a:bodyPr>
          <a:lstStyle/>
          <a:p>
            <a:pPr algn="ctr" rtl="1"/>
            <a:r>
              <a:rPr lang="ar-DZ" sz="5400" dirty="0" smtClean="0"/>
              <a:t>الهيئات المسؤولة</a:t>
            </a:r>
            <a:r>
              <a:rPr lang="ar-DZ" sz="5400" dirty="0" smtClean="0">
                <a:solidFill>
                  <a:schemeClr val="lt1"/>
                </a:solidFill>
                <a:latin typeface="+mn-lt"/>
                <a:ea typeface="+mn-ea"/>
                <a:cs typeface="+mn-cs"/>
              </a:rPr>
              <a:t> عن تطوير </a:t>
            </a:r>
            <a:r>
              <a:rPr lang="fr-FR" sz="5400" dirty="0" smtClean="0">
                <a:solidFill>
                  <a:schemeClr val="lt1"/>
                </a:solidFill>
                <a:latin typeface="+mn-lt"/>
                <a:ea typeface="+mn-ea"/>
                <a:cs typeface="+mn-cs"/>
              </a:rPr>
              <a:t>RDA</a:t>
            </a:r>
          </a:p>
        </p:txBody>
      </p:sp>
      <p:sp>
        <p:nvSpPr>
          <p:cNvPr id="3" name="Espace réservé du contenu 2"/>
          <p:cNvSpPr>
            <a:spLocks noGrp="1"/>
          </p:cNvSpPr>
          <p:nvPr>
            <p:ph idx="1"/>
          </p:nvPr>
        </p:nvSpPr>
        <p:spPr>
          <a:xfrm>
            <a:off x="457200" y="1643050"/>
            <a:ext cx="8229600" cy="3643338"/>
          </a:xfrm>
        </p:spPr>
        <p:txBody>
          <a:bodyPr>
            <a:normAutofit/>
          </a:bodyPr>
          <a:lstStyle/>
          <a:p>
            <a:pPr algn="r" rtl="1">
              <a:lnSpc>
                <a:spcPct val="150000"/>
              </a:lnSpc>
              <a:buFont typeface="Wingdings" pitchFamily="2" charset="2"/>
              <a:buChar char="q"/>
            </a:pPr>
            <a:r>
              <a:rPr lang="ar-DZ" sz="2800" dirty="0" smtClean="0">
                <a:solidFill>
                  <a:schemeClr val="dk1"/>
                </a:solidFill>
                <a:latin typeface="Sakkal Majalla" pitchFamily="2" charset="-78"/>
                <a:cs typeface="Sakkal Majalla" pitchFamily="2" charset="-78"/>
              </a:rPr>
              <a:t>مكتبة الكونجرس.   </a:t>
            </a:r>
          </a:p>
          <a:p>
            <a:pPr algn="r" rtl="1">
              <a:lnSpc>
                <a:spcPct val="150000"/>
              </a:lnSpc>
              <a:buFont typeface="Wingdings" pitchFamily="2" charset="2"/>
              <a:buChar char="q"/>
            </a:pPr>
            <a:r>
              <a:rPr lang="ar-DZ" sz="2800" dirty="0" smtClean="0">
                <a:solidFill>
                  <a:schemeClr val="dk1"/>
                </a:solidFill>
                <a:latin typeface="Sakkal Majalla" pitchFamily="2" charset="-78"/>
                <a:cs typeface="Sakkal Majalla" pitchFamily="2" charset="-78"/>
              </a:rPr>
              <a:t>جمعية المكتبات الأمريكية.</a:t>
            </a:r>
          </a:p>
          <a:p>
            <a:pPr algn="r" rtl="1">
              <a:lnSpc>
                <a:spcPct val="150000"/>
              </a:lnSpc>
              <a:buFont typeface="Wingdings" pitchFamily="2" charset="2"/>
              <a:buChar char="q"/>
            </a:pPr>
            <a:r>
              <a:rPr lang="ar-DZ" sz="2800" dirty="0" smtClean="0">
                <a:solidFill>
                  <a:schemeClr val="dk1"/>
                </a:solidFill>
                <a:latin typeface="Sakkal Majalla" pitchFamily="2" charset="-78"/>
                <a:cs typeface="Sakkal Majalla" pitchFamily="2" charset="-78"/>
              </a:rPr>
              <a:t>المكتبة البريطانية .</a:t>
            </a:r>
          </a:p>
          <a:p>
            <a:pPr algn="r" rtl="1">
              <a:lnSpc>
                <a:spcPct val="150000"/>
              </a:lnSpc>
              <a:buFont typeface="Wingdings" pitchFamily="2" charset="2"/>
              <a:buChar char="q"/>
            </a:pPr>
            <a:r>
              <a:rPr lang="ar-DZ" sz="2800" dirty="0" smtClean="0">
                <a:solidFill>
                  <a:schemeClr val="dk1"/>
                </a:solidFill>
                <a:latin typeface="Sakkal Majalla" pitchFamily="2" charset="-78"/>
                <a:cs typeface="Sakkal Majalla" pitchFamily="2" charset="-78"/>
              </a:rPr>
              <a:t>اللجنة الكندية للفهرسة.</a:t>
            </a:r>
            <a:endParaRPr lang="fr-FR" sz="2800" dirty="0" smtClean="0">
              <a:solidFill>
                <a:schemeClr val="dk1"/>
              </a:solidFill>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1143008"/>
          </a:xfrm>
        </p:spPr>
        <p:style>
          <a:lnRef idx="1">
            <a:schemeClr val="accent6"/>
          </a:lnRef>
          <a:fillRef idx="3">
            <a:schemeClr val="accent6"/>
          </a:fillRef>
          <a:effectRef idx="2">
            <a:schemeClr val="accent6"/>
          </a:effectRef>
          <a:fontRef idx="minor">
            <a:schemeClr val="lt1"/>
          </a:fontRef>
        </p:style>
        <p:txBody>
          <a:bodyPr vert="horz" lIns="0" rIns="0" bIns="0" anchor="b">
            <a:normAutofit/>
          </a:bodyPr>
          <a:lstStyle/>
          <a:p>
            <a:pPr algn="ctr" rtl="1"/>
            <a:r>
              <a:rPr lang="ar-DZ" sz="4900" dirty="0" smtClean="0">
                <a:solidFill>
                  <a:schemeClr val="lt1"/>
                </a:solidFill>
                <a:latin typeface="+mn-lt"/>
                <a:ea typeface="+mn-ea"/>
                <a:cs typeface="+mn-cs"/>
              </a:rPr>
              <a:t>أسباب تصميم معيار  </a:t>
            </a:r>
            <a:r>
              <a:rPr lang="fr-FR" sz="4900" dirty="0" smtClean="0">
                <a:solidFill>
                  <a:schemeClr val="lt1"/>
                </a:solidFill>
                <a:latin typeface="+mn-lt"/>
                <a:ea typeface="+mn-ea"/>
                <a:cs typeface="+mn-cs"/>
              </a:rPr>
              <a:t>RDA</a:t>
            </a:r>
            <a:endParaRPr lang="fr-FR" sz="4900" dirty="0">
              <a:solidFill>
                <a:schemeClr val="lt1"/>
              </a:solidFill>
              <a:latin typeface="+mn-lt"/>
              <a:ea typeface="+mn-ea"/>
              <a:cs typeface="+mn-cs"/>
            </a:endParaRPr>
          </a:p>
        </p:txBody>
      </p:sp>
      <p:sp>
        <p:nvSpPr>
          <p:cNvPr id="3" name="Espace réservé du contenu 2"/>
          <p:cNvSpPr>
            <a:spLocks noGrp="1"/>
          </p:cNvSpPr>
          <p:nvPr>
            <p:ph idx="1"/>
          </p:nvPr>
        </p:nvSpPr>
        <p:spPr>
          <a:xfrm>
            <a:off x="457200" y="1968838"/>
            <a:ext cx="8229600" cy="4389120"/>
          </a:xfrm>
          <a:blipFill>
            <a:blip r:embed="rId2"/>
            <a:tile tx="0" ty="0" sx="100000" sy="100000" flip="none" algn="tl"/>
          </a:blipFill>
          <a:ln>
            <a:noFill/>
          </a:ln>
        </p:spPr>
        <p:txBody>
          <a:bodyPr/>
          <a:lstStyle/>
          <a:p>
            <a:pPr marL="742950" indent="-742950" algn="r" rtl="1">
              <a:buFont typeface="+mj-lt"/>
              <a:buAutoNum type="arabicParenR"/>
            </a:pPr>
            <a:r>
              <a:rPr lang="ar-DZ" sz="4000" u="sng" dirty="0" smtClean="0">
                <a:solidFill>
                  <a:srgbClr val="FF0000"/>
                </a:solidFill>
                <a:latin typeface="Sakkal Majalla" pitchFamily="2" charset="-78"/>
                <a:cs typeface="Sakkal Majalla" pitchFamily="2" charset="-78"/>
              </a:rPr>
              <a:t>التغييرات البيئة المتعلقة بـ :</a:t>
            </a:r>
          </a:p>
          <a:p>
            <a:pPr algn="r" rtl="1">
              <a:buFont typeface="Wingdings" pitchFamily="2" charset="2"/>
              <a:buChar char="q"/>
            </a:pPr>
            <a:r>
              <a:rPr lang="ar-DZ" dirty="0" smtClean="0">
                <a:latin typeface="Sakkal Majalla" pitchFamily="2" charset="-78"/>
                <a:cs typeface="Sakkal Majalla" pitchFamily="2" charset="-78"/>
              </a:rPr>
              <a:t>مصادر المعلومات الإلكترونية</a:t>
            </a:r>
          </a:p>
          <a:p>
            <a:pPr algn="r" rtl="1">
              <a:buFont typeface="Wingdings" pitchFamily="2" charset="2"/>
              <a:buChar char="q"/>
            </a:pPr>
            <a:r>
              <a:rPr lang="ar-DZ" dirty="0" smtClean="0">
                <a:latin typeface="Sakkal Majalla" pitchFamily="2" charset="-78"/>
                <a:cs typeface="Sakkal Majalla" pitchFamily="2" charset="-78"/>
              </a:rPr>
              <a:t>تضاعف في أنواع أوعية المعلومات.</a:t>
            </a:r>
          </a:p>
          <a:p>
            <a:pPr algn="r" rtl="1">
              <a:buFont typeface="Wingdings" pitchFamily="2" charset="2"/>
              <a:buChar char="q"/>
            </a:pPr>
            <a:r>
              <a:rPr lang="ar-DZ" dirty="0" smtClean="0">
                <a:latin typeface="Sakkal Majalla" pitchFamily="2" charset="-78"/>
                <a:cs typeface="Sakkal Majalla" pitchFamily="2" charset="-78"/>
              </a:rPr>
              <a:t> تضاعف أنواع  وأشكال </a:t>
            </a:r>
            <a:r>
              <a:rPr lang="ar-DZ" sz="2800" dirty="0" smtClean="0">
                <a:solidFill>
                  <a:schemeClr val="dk1"/>
                </a:solidFill>
                <a:latin typeface="Sakkal Majalla" pitchFamily="2" charset="-78"/>
                <a:cs typeface="Sakkal Majalla" pitchFamily="2" charset="-78"/>
              </a:rPr>
              <a:t>البيانات</a:t>
            </a:r>
            <a:r>
              <a:rPr lang="ar-DZ" dirty="0" smtClean="0">
                <a:latin typeface="Sakkal Majalla" pitchFamily="2" charset="-78"/>
                <a:cs typeface="Sakkal Majalla" pitchFamily="2" charset="-78"/>
              </a:rPr>
              <a:t> والاتصالات والامتدادات.</a:t>
            </a:r>
          </a:p>
          <a:p>
            <a:pPr algn="r" rtl="1">
              <a:buFont typeface="Wingdings" pitchFamily="2" charset="2"/>
              <a:buChar char="q"/>
            </a:pPr>
            <a:r>
              <a:rPr lang="ar-DZ" dirty="0" smtClean="0">
                <a:latin typeface="Sakkal Majalla" pitchFamily="2" charset="-78"/>
                <a:cs typeface="Sakkal Majalla" pitchFamily="2" charset="-78"/>
              </a:rPr>
              <a:t>الحاجة إلى </a:t>
            </a:r>
            <a:r>
              <a:rPr lang="ar-DZ" b="1" dirty="0" smtClean="0">
                <a:latin typeface="Sakkal Majalla" pitchFamily="2" charset="-78"/>
                <a:cs typeface="Sakkal Majalla" pitchFamily="2" charset="-78"/>
              </a:rPr>
              <a:t>ا</a:t>
            </a:r>
            <a:r>
              <a:rPr lang="ar-DZ" dirty="0" smtClean="0">
                <a:latin typeface="Sakkal Majalla" pitchFamily="2" charset="-78"/>
                <a:cs typeface="Sakkal Majalla" pitchFamily="2" charset="-78"/>
              </a:rPr>
              <a:t>لبيانات الوصفية الببليوغرافية.</a:t>
            </a:r>
          </a:p>
        </p:txBody>
      </p:sp>
      <p:pic>
        <p:nvPicPr>
          <p:cNvPr id="1028" name="Picture 4" descr="C:\Users\client\Desktop\عرض المداخلة تلمسان\images.jpg"/>
          <p:cNvPicPr>
            <a:picLocks noChangeAspect="1" noChangeArrowheads="1"/>
          </p:cNvPicPr>
          <p:nvPr/>
        </p:nvPicPr>
        <p:blipFill>
          <a:blip r:embed="rId3"/>
          <a:srcRect/>
          <a:stretch>
            <a:fillRect/>
          </a:stretch>
        </p:blipFill>
        <p:spPr bwMode="auto">
          <a:xfrm>
            <a:off x="571472" y="1714488"/>
            <a:ext cx="2619375" cy="17430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010400"/>
          </a:xfrm>
        </p:spPr>
        <p:style>
          <a:lnRef idx="1">
            <a:schemeClr val="accent6"/>
          </a:lnRef>
          <a:fillRef idx="3">
            <a:schemeClr val="accent6"/>
          </a:fillRef>
          <a:effectRef idx="2">
            <a:schemeClr val="accent6"/>
          </a:effectRef>
          <a:fontRef idx="minor">
            <a:schemeClr val="lt1"/>
          </a:fontRef>
        </p:style>
        <p:txBody>
          <a:bodyPr vert="horz" lIns="0" rIns="0" bIns="0" anchor="b">
            <a:normAutofit/>
          </a:bodyPr>
          <a:lstStyle/>
          <a:p>
            <a:pPr algn="ctr" rtl="1"/>
            <a:r>
              <a:rPr lang="ar-DZ" sz="4900" dirty="0" smtClean="0">
                <a:solidFill>
                  <a:schemeClr val="lt1"/>
                </a:solidFill>
                <a:latin typeface="+mn-lt"/>
                <a:ea typeface="+mn-ea"/>
                <a:cs typeface="+mn-cs"/>
              </a:rPr>
              <a:t>أسباب تصميم معيار  </a:t>
            </a:r>
            <a:r>
              <a:rPr lang="fr-FR" sz="4900" dirty="0" smtClean="0">
                <a:solidFill>
                  <a:schemeClr val="lt1"/>
                </a:solidFill>
                <a:latin typeface="+mn-lt"/>
                <a:ea typeface="+mn-ea"/>
                <a:cs typeface="+mn-cs"/>
              </a:rPr>
              <a:t>RDA</a:t>
            </a:r>
            <a:r>
              <a:rPr lang="ar-DZ" sz="4900" dirty="0" smtClean="0">
                <a:solidFill>
                  <a:schemeClr val="lt1"/>
                </a:solidFill>
                <a:latin typeface="+mn-lt"/>
                <a:ea typeface="+mn-ea"/>
                <a:cs typeface="+mn-cs"/>
              </a:rPr>
              <a:t>  ( تابع)</a:t>
            </a:r>
            <a:endParaRPr lang="fr-FR" sz="4900" dirty="0">
              <a:solidFill>
                <a:schemeClr val="lt1"/>
              </a:solidFill>
              <a:latin typeface="+mn-lt"/>
              <a:ea typeface="+mn-ea"/>
              <a:cs typeface="+mn-cs"/>
            </a:endParaRPr>
          </a:p>
        </p:txBody>
      </p:sp>
      <p:sp>
        <p:nvSpPr>
          <p:cNvPr id="3" name="Espace réservé du contenu 2"/>
          <p:cNvSpPr>
            <a:spLocks noGrp="1"/>
          </p:cNvSpPr>
          <p:nvPr>
            <p:ph idx="1"/>
          </p:nvPr>
        </p:nvSpPr>
        <p:spPr>
          <a:xfrm>
            <a:off x="457200" y="1935480"/>
            <a:ext cx="8229600" cy="4636792"/>
          </a:xfrm>
          <a:blipFill>
            <a:blip r:embed="rId2"/>
            <a:tile tx="0" ty="0" sx="100000" sy="100000" flip="none" algn="tl"/>
          </a:blip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vert="horz">
            <a:normAutofit/>
          </a:bodyPr>
          <a:lstStyle/>
          <a:p>
            <a:pPr marL="514350" indent="-514350" algn="r" rtl="1">
              <a:buFont typeface="+mj-lt"/>
              <a:buAutoNum type="arabicParenR" startAt="2"/>
            </a:pPr>
            <a:r>
              <a:rPr lang="ar-DZ" sz="4000" u="sng" dirty="0" smtClean="0">
                <a:solidFill>
                  <a:srgbClr val="FF0000"/>
                </a:solidFill>
                <a:latin typeface="Sakkal Majalla" pitchFamily="2" charset="-78"/>
                <a:cs typeface="Sakkal Majalla" pitchFamily="2" charset="-78"/>
              </a:rPr>
              <a:t> مشاكل مع  </a:t>
            </a:r>
            <a:r>
              <a:rPr lang="fr-FR" sz="4000" u="sng" dirty="0" smtClean="0">
                <a:solidFill>
                  <a:srgbClr val="FF0000"/>
                </a:solidFill>
                <a:latin typeface="Sakkal Majalla" pitchFamily="2" charset="-78"/>
                <a:cs typeface="Sakkal Majalla" pitchFamily="2" charset="-78"/>
              </a:rPr>
              <a:t>AACR</a:t>
            </a:r>
            <a:r>
              <a:rPr lang="ar-DZ" sz="4000" u="sng" dirty="0" smtClean="0">
                <a:solidFill>
                  <a:srgbClr val="FF0000"/>
                </a:solidFill>
                <a:latin typeface="Sakkal Majalla" pitchFamily="2" charset="-78"/>
                <a:cs typeface="Sakkal Majalla" pitchFamily="2" charset="-78"/>
              </a:rPr>
              <a:t>  </a:t>
            </a:r>
            <a:endParaRPr lang="fr-FR" sz="4000" u="sng" dirty="0" smtClean="0">
              <a:solidFill>
                <a:srgbClr val="FF0000"/>
              </a:solidFill>
              <a:latin typeface="Sakkal Majalla" pitchFamily="2" charset="-78"/>
              <a:cs typeface="Sakkal Majalla" pitchFamily="2" charset="-78"/>
            </a:endParaRPr>
          </a:p>
          <a:p>
            <a:pPr algn="r" rtl="1">
              <a:lnSpc>
                <a:spcPct val="150000"/>
              </a:lnSpc>
              <a:buFont typeface="Wingdings" pitchFamily="2" charset="2"/>
              <a:buChar char="q"/>
            </a:pPr>
            <a:r>
              <a:rPr lang="ar-DZ" dirty="0" smtClean="0">
                <a:latin typeface="Sakkal Majalla" pitchFamily="2" charset="-78"/>
                <a:cs typeface="Sakkal Majalla" pitchFamily="2" charset="-78"/>
              </a:rPr>
              <a:t> تم إعدادها في الأصل للفهرس البطاقي.</a:t>
            </a:r>
          </a:p>
          <a:p>
            <a:pPr algn="r" rtl="1">
              <a:lnSpc>
                <a:spcPct val="150000"/>
              </a:lnSpc>
              <a:buFont typeface="Wingdings" pitchFamily="2" charset="2"/>
              <a:buChar char="q"/>
            </a:pPr>
            <a:r>
              <a:rPr lang="ar-DZ" dirty="0" smtClean="0">
                <a:latin typeface="Sakkal Majalla" pitchFamily="2" charset="-78"/>
                <a:cs typeface="Sakkal Majalla" pitchFamily="2" charset="-78"/>
              </a:rPr>
              <a:t> ظهرت قبل  </a:t>
            </a:r>
            <a:r>
              <a:rPr lang="fr-FR" dirty="0" smtClean="0">
                <a:latin typeface="Times New Roman" pitchFamily="18" charset="0"/>
                <a:cs typeface="Times New Roman" pitchFamily="18" charset="0"/>
              </a:rPr>
              <a:t>FRBR</a:t>
            </a:r>
            <a:r>
              <a:rPr lang="ar-DZ" dirty="0" smtClean="0">
                <a:latin typeface="Times New Roman" pitchFamily="18" charset="0"/>
                <a:cs typeface="Times New Roman" pitchFamily="18" charset="0"/>
              </a:rPr>
              <a:t>، </a:t>
            </a:r>
            <a:r>
              <a:rPr lang="ar-DZ" dirty="0" smtClean="0">
                <a:latin typeface="Sakkal Majalla" pitchFamily="2" charset="-78"/>
                <a:cs typeface="Sakkal Majalla" pitchFamily="2" charset="-78"/>
              </a:rPr>
              <a:t>والانترنت والميتاداتا.</a:t>
            </a:r>
          </a:p>
          <a:p>
            <a:pPr algn="r" rtl="1">
              <a:lnSpc>
                <a:spcPct val="150000"/>
              </a:lnSpc>
              <a:buFont typeface="Wingdings" pitchFamily="2" charset="2"/>
              <a:buChar char="q"/>
            </a:pPr>
            <a:r>
              <a:rPr lang="ar-DZ" dirty="0" smtClean="0">
                <a:latin typeface="Sakkal Majalla" pitchFamily="2" charset="-78"/>
                <a:cs typeface="Sakkal Majalla" pitchFamily="2" charset="-78"/>
              </a:rPr>
              <a:t> غير كافية لدعم مختلف مصادر المعلومات.</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1143000"/>
          </a:xfrm>
        </p:spPr>
        <p:style>
          <a:lnRef idx="1">
            <a:schemeClr val="accent6"/>
          </a:lnRef>
          <a:fillRef idx="3">
            <a:schemeClr val="accent6"/>
          </a:fillRef>
          <a:effectRef idx="2">
            <a:schemeClr val="accent6"/>
          </a:effectRef>
          <a:fontRef idx="minor">
            <a:schemeClr val="lt1"/>
          </a:fontRef>
        </p:style>
        <p:txBody>
          <a:bodyPr vert="horz" lIns="0" rIns="0" bIns="0" anchor="b">
            <a:normAutofit/>
          </a:bodyPr>
          <a:lstStyle/>
          <a:p>
            <a:pPr algn="ctr" rtl="1"/>
            <a:r>
              <a:rPr lang="ar-DZ" sz="4900" dirty="0" smtClean="0">
                <a:solidFill>
                  <a:schemeClr val="lt1"/>
                </a:solidFill>
                <a:latin typeface="+mn-lt"/>
                <a:ea typeface="+mn-ea"/>
                <a:cs typeface="+mn-cs"/>
              </a:rPr>
              <a:t>هيكلة </a:t>
            </a:r>
            <a:r>
              <a:rPr lang="fr-FR" sz="4900" dirty="0" smtClean="0">
                <a:solidFill>
                  <a:schemeClr val="lt1"/>
                </a:solidFill>
                <a:latin typeface="+mn-lt"/>
                <a:ea typeface="+mn-ea"/>
                <a:cs typeface="+mn-cs"/>
              </a:rPr>
              <a:t>RDA</a:t>
            </a:r>
            <a:endParaRPr lang="fr-FR" sz="4900" dirty="0">
              <a:solidFill>
                <a:schemeClr val="lt1"/>
              </a:solidFill>
              <a:latin typeface="+mn-lt"/>
              <a:ea typeface="+mn-ea"/>
              <a:cs typeface="+mn-cs"/>
            </a:endParaRPr>
          </a:p>
        </p:txBody>
      </p:sp>
      <p:sp>
        <p:nvSpPr>
          <p:cNvPr id="3" name="Espace réservé du contenu 2"/>
          <p:cNvSpPr>
            <a:spLocks noGrp="1"/>
          </p:cNvSpPr>
          <p:nvPr>
            <p:ph idx="1"/>
          </p:nvPr>
        </p:nvSpPr>
        <p:spPr>
          <a:xfrm>
            <a:off x="457200" y="1714488"/>
            <a:ext cx="8229600" cy="4610112"/>
          </a:xfrm>
        </p:spPr>
        <p:txBody>
          <a:bodyPr>
            <a:normAutofit fontScale="85000" lnSpcReduction="20000"/>
          </a:bodyPr>
          <a:lstStyle/>
          <a:p>
            <a:pPr algn="r" rtl="1"/>
            <a:r>
              <a:rPr lang="ar-DZ" sz="2800" b="1" dirty="0" smtClean="0"/>
              <a:t>جدول المحتويات</a:t>
            </a:r>
          </a:p>
          <a:p>
            <a:pPr algn="r" rtl="1"/>
            <a:r>
              <a:rPr lang="ar-DZ" sz="2800" b="1" dirty="0" smtClean="0"/>
              <a:t>مقدمة عامة</a:t>
            </a:r>
          </a:p>
          <a:p>
            <a:pPr algn="r" rtl="1"/>
            <a:r>
              <a:rPr lang="ar-DZ" sz="2800" b="1" dirty="0" smtClean="0"/>
              <a:t>تعليمات محددة مقسمة إلى أقسام ثم فصول</a:t>
            </a:r>
          </a:p>
          <a:p>
            <a:pPr algn="r" rtl="1">
              <a:buFont typeface="Wingdings" pitchFamily="2" charset="2"/>
              <a:buChar char="q"/>
            </a:pPr>
            <a:r>
              <a:rPr lang="ar-DZ" sz="3800" b="1" dirty="0" smtClean="0">
                <a:solidFill>
                  <a:schemeClr val="tx2"/>
                </a:solidFill>
              </a:rPr>
              <a:t>الكيانات وخصائصها:</a:t>
            </a:r>
          </a:p>
          <a:p>
            <a:pPr algn="r" rtl="1"/>
            <a:r>
              <a:rPr lang="ar-DZ" sz="3300" b="1" dirty="0" smtClean="0">
                <a:solidFill>
                  <a:schemeClr val="accent3">
                    <a:lumMod val="50000"/>
                  </a:schemeClr>
                </a:solidFill>
              </a:rPr>
              <a:t>الكيان 1:</a:t>
            </a:r>
            <a:r>
              <a:rPr lang="fr-FR" sz="3300" b="1" dirty="0" smtClean="0">
                <a:solidFill>
                  <a:schemeClr val="accent3">
                    <a:lumMod val="50000"/>
                  </a:schemeClr>
                </a:solidFill>
              </a:rPr>
              <a:t> </a:t>
            </a:r>
            <a:r>
              <a:rPr lang="ar-DZ" sz="3300" b="1" dirty="0" smtClean="0">
                <a:solidFill>
                  <a:schemeClr val="accent3">
                    <a:lumMod val="50000"/>
                  </a:schemeClr>
                </a:solidFill>
              </a:rPr>
              <a:t>منتج نشاط فكري: الفصول من 1 إلى 7</a:t>
            </a:r>
          </a:p>
          <a:p>
            <a:pPr algn="r" rtl="1"/>
            <a:r>
              <a:rPr lang="ar-DZ" sz="3300" b="1" dirty="0" smtClean="0">
                <a:solidFill>
                  <a:schemeClr val="accent3">
                    <a:lumMod val="50000"/>
                  </a:schemeClr>
                </a:solidFill>
              </a:rPr>
              <a:t>الكيان 2 :مسؤول عن نشاط فكري أو فني: الفصول 8 إلى 11</a:t>
            </a:r>
          </a:p>
          <a:p>
            <a:pPr algn="r" rtl="1"/>
            <a:r>
              <a:rPr lang="ar-DZ" sz="3300" b="1" dirty="0" smtClean="0">
                <a:solidFill>
                  <a:schemeClr val="accent3">
                    <a:lumMod val="50000"/>
                  </a:schemeClr>
                </a:solidFill>
              </a:rPr>
              <a:t>الكيان 3: موضوع نشاط فكري أو فني: الفصل 16</a:t>
            </a:r>
            <a:endParaRPr lang="ar-DZ" dirty="0" smtClean="0"/>
          </a:p>
          <a:p>
            <a:pPr algn="r" rtl="1"/>
            <a:r>
              <a:rPr lang="ar-DZ" sz="3800" b="1" dirty="0" smtClean="0">
                <a:solidFill>
                  <a:schemeClr val="tx2"/>
                </a:solidFill>
              </a:rPr>
              <a:t>العلاقات: الفصول </a:t>
            </a:r>
            <a:r>
              <a:rPr lang="fr-FR" sz="3800" b="1" dirty="0" smtClean="0">
                <a:solidFill>
                  <a:schemeClr val="tx2"/>
                </a:solidFill>
              </a:rPr>
              <a:t>  …</a:t>
            </a:r>
            <a:r>
              <a:rPr lang="ar-DZ" sz="3800" b="1" dirty="0" smtClean="0">
                <a:solidFill>
                  <a:schemeClr val="tx2"/>
                </a:solidFill>
              </a:rPr>
              <a:t>-32</a:t>
            </a:r>
            <a:r>
              <a:rPr lang="fr-FR" sz="3800" b="1" dirty="0" smtClean="0">
                <a:solidFill>
                  <a:schemeClr val="tx2"/>
                </a:solidFill>
              </a:rPr>
              <a:t> </a:t>
            </a:r>
            <a:endParaRPr lang="ar-DZ" sz="3800" b="1" dirty="0" smtClean="0">
              <a:solidFill>
                <a:schemeClr val="tx2"/>
              </a:solidFill>
            </a:endParaRPr>
          </a:p>
          <a:p>
            <a:pPr algn="r" rtl="1"/>
            <a:r>
              <a:rPr lang="ar-DZ" sz="2800" b="1" dirty="0" smtClean="0"/>
              <a:t>الملاحق</a:t>
            </a:r>
          </a:p>
          <a:p>
            <a:pPr algn="r" rtl="1"/>
            <a:r>
              <a:rPr lang="ar-DZ" sz="2800" b="1" dirty="0" smtClean="0"/>
              <a:t>قاموس مصطلحات</a:t>
            </a:r>
          </a:p>
          <a:p>
            <a:pPr algn="r" rtl="1"/>
            <a:r>
              <a:rPr lang="ar-DZ" sz="2800" b="1" dirty="0" smtClean="0"/>
              <a:t>كشاف</a:t>
            </a:r>
            <a:endParaRPr lang="fr-FR" sz="2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8986</TotalTime>
  <Words>1759</Words>
  <Application>Microsoft Office PowerPoint</Application>
  <PresentationFormat>Affichage à l'écran (4:3)</PresentationFormat>
  <Paragraphs>280</Paragraphs>
  <Slides>36</Slides>
  <Notes>6</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Débit</vt:lpstr>
      <vt:lpstr>Diapositive 1</vt:lpstr>
      <vt:lpstr>مقدمة</vt:lpstr>
      <vt:lpstr>أسئلة الدراسة</vt:lpstr>
      <vt:lpstr>مفهوم     RDA</vt:lpstr>
      <vt:lpstr>نظرة تاريخية حول معيار الفهرسة</vt:lpstr>
      <vt:lpstr>الهيئات المسؤولة عن تطوير RDA</vt:lpstr>
      <vt:lpstr>أسباب تصميم معيار  RDA</vt:lpstr>
      <vt:lpstr>أسباب تصميم معيار  RDA  ( تابع)</vt:lpstr>
      <vt:lpstr>هيكلة RDA</vt:lpstr>
      <vt:lpstr>RDA Toolkit</vt:lpstr>
      <vt:lpstr>Diapositive 11</vt:lpstr>
      <vt:lpstr>المجموعة الأولى:كيانات المتعلقة بمنتجات الجهد الفكري</vt:lpstr>
      <vt:lpstr>العمل</vt:lpstr>
      <vt:lpstr>التعبير </vt:lpstr>
      <vt:lpstr>التجسيد </vt:lpstr>
      <vt:lpstr>النسخة المفردة</vt:lpstr>
      <vt:lpstr>Diapositive 17</vt:lpstr>
      <vt:lpstr>Diapositive 18</vt:lpstr>
      <vt:lpstr>Diapositive 19</vt:lpstr>
      <vt:lpstr>Diapositive 20</vt:lpstr>
      <vt:lpstr>Diapositive 21</vt:lpstr>
      <vt:lpstr>الكيانات والاستخدام</vt:lpstr>
      <vt:lpstr>Diapositive 23</vt:lpstr>
      <vt:lpstr>Diapositive 24</vt:lpstr>
      <vt:lpstr>Diapositive 25</vt:lpstr>
      <vt:lpstr>Diapositive 26</vt:lpstr>
      <vt:lpstr>Diapositive 27</vt:lpstr>
      <vt:lpstr>Diapositive 28</vt:lpstr>
      <vt:lpstr>Diapositive 29</vt:lpstr>
      <vt:lpstr>Diapositive 30</vt:lpstr>
      <vt:lpstr>Diapositive 31</vt:lpstr>
      <vt:lpstr>نتائج الدراسة</vt:lpstr>
      <vt:lpstr>Diapositive 33</vt:lpstr>
      <vt:lpstr>التوصيات </vt:lpstr>
      <vt:lpstr>Diapositive 35</vt:lpstr>
      <vt:lpstr>خــــــــــــــــــاتمة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client</dc:creator>
  <cp:lastModifiedBy>client</cp:lastModifiedBy>
  <cp:revision>113</cp:revision>
  <dcterms:created xsi:type="dcterms:W3CDTF">2018-11-21T08:51:23Z</dcterms:created>
  <dcterms:modified xsi:type="dcterms:W3CDTF">2020-12-02T20:43:03Z</dcterms:modified>
</cp:coreProperties>
</file>