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8C744A-9FFB-A898-F17A-995E7FBD5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5B91F3-66E0-34A8-0EE2-586FEAE34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7708E-F51F-E060-CE10-153B8577C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AF419A-0313-6410-39F3-07139FF69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C4500A-590B-E09B-F1A8-0D41D8B43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6546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5D211-ABDF-DFBF-D196-73D3D995E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9EA826-48DB-C232-F3C3-36CF41274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A0227D-71BF-1E64-03A0-ADC7BC07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9481E5-C0DD-B606-43F7-E8C70BB0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263956-DEC6-E617-D352-451543C6E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7519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AD9A4B-952E-6458-B406-BAE86F4D7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93D55A4-C180-97E6-D1FB-C53A23D47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1D7CC1-CCCB-DD28-EB93-3431E459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D0B9D-163D-3561-A571-5FA1F1031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AE6F8-BD84-8BA5-A968-2F224B62E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90214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4233CC-8708-E23E-C2F4-281F2F93C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603EA5-6F18-DB85-6774-38E73C056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53A17F-DDE9-50ED-211C-030DE06B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D7EDB0-0AEE-4044-5CB2-26AA16D5A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66AF1E-8E0A-DF05-A934-D01FAE06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6798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6593C1-9706-3491-E766-DE17A34D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0BCEFF-0A4E-718B-3771-17C1C7EB6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E354AD-F909-34FE-9299-85A866B31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47BBFA-D17B-7456-1573-CDFC714B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409DC6-F760-31A0-19C0-6AE6E7380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7162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69DB3F-FF42-411D-65B9-45AEAC625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56324A-09F3-BB36-7A0D-0E303F6C5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4AEF5B-36B5-F9B7-168C-5BC3F90D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17F208-EDEA-B428-6AE9-7A597C1F8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86CB67-6801-43D4-2A8E-1C407019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686417-25DC-8B2E-930F-A8D23331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0532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C78814-8C8B-DC52-A95F-4596EEBC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AB472C-189D-3C20-3976-E4C17ADEE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B19D89-B500-5D9B-CCA7-A56074922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59BB5CC-17E8-06A0-BE89-34A6CE6C9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2EE9440-2407-182C-4504-4D12A6CF6F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B939FC-2207-72D7-7EE9-7AD4D475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2E5715-5D1C-4295-FDE4-5EA1AB03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B8A033-D233-E4F3-2F01-1811E826F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0629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51113-9A49-D6D0-2F96-1D136FE9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414BF4-FFEF-516B-27A8-FA1BEEE8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E89689-5F58-F875-AAB2-FD421D6E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783F84-12A3-1C03-1833-E9D882315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202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CA13E7-769D-185E-08A5-387123F7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1F8FF76-3D24-1EAD-C84C-03A71D9F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0DB7BE-8D0E-AE36-32C5-E3065A513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4965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B786F0-4DCC-202B-9A97-E9AF40422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E4D8AE-858D-5DE3-CD01-BD9A1CD55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02218EE-0365-E66B-4346-5B363B474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6BF0D1-0932-A82F-B201-3C075508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62D5C7-29CE-ECD9-E108-C283EC4C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6DEC57-86A3-FED4-3B93-97EF583A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4531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DF2E39-BD4B-84BC-9ADA-BCB72B3BB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39E852-16C3-117E-3853-0E794BF521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0FC6B0-1801-06D1-3436-999E73AC1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8AC6C6-3E05-F995-7BCE-EA2E8538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BC4EE8-A930-029A-3DB4-DA3F3F63C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A7FA9A-C155-04B6-22CD-7256F3383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6775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7CC82BB-2288-317A-5408-3EA053BD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21F866-EE29-CB90-C92A-892B14F81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F2CD19-4A04-DEEE-1E17-BF9C476ED5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553F3-363B-4675-82B9-8359BDADCEBB}" type="datetimeFigureOut">
              <a:rPr lang="fr-DZ" smtClean="0"/>
              <a:t>07/12/2025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F3E2D2-66D4-2B97-9B5A-40AC242CF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EC4FFC-28C8-DA24-273A-4402FB834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5477E-BE38-4FE9-96FD-3F8D3ECB932D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7869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B021E3-3809-1521-A9C2-A1766E613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3086" y="425678"/>
            <a:ext cx="7097486" cy="74998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DZ" sz="3600" b="1" dirty="0"/>
              <a:t>THE INDUSTRIAL REVOLUTION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2B0D45-F721-441A-3520-334A7A309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7571" y="1796142"/>
            <a:ext cx="11016343" cy="413657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fr-DZ" dirty="0" err="1"/>
              <a:t>Here</a:t>
            </a:r>
            <a:r>
              <a:rPr lang="fr-DZ" dirty="0"/>
              <a:t> </a:t>
            </a:r>
            <a:r>
              <a:rPr lang="fr-DZ" dirty="0" err="1"/>
              <a:t>is</a:t>
            </a:r>
            <a:r>
              <a:rPr lang="fr-DZ" dirty="0"/>
              <a:t> a </a:t>
            </a:r>
            <a:r>
              <a:rPr lang="fr-FR" dirty="0" err="1"/>
              <a:t>presentation</a:t>
            </a:r>
            <a:r>
              <a:rPr lang="fr-DZ" dirty="0"/>
              <a:t> for the </a:t>
            </a:r>
            <a:r>
              <a:rPr lang="fr-DZ" dirty="0" err="1"/>
              <a:t>Industrial</a:t>
            </a:r>
            <a:r>
              <a:rPr lang="fr-DZ" dirty="0"/>
              <a:t> Revolution, </a:t>
            </a:r>
            <a:r>
              <a:rPr lang="fr-DZ" dirty="0" err="1"/>
              <a:t>structured</a:t>
            </a:r>
            <a:r>
              <a:rPr lang="fr-DZ" dirty="0"/>
              <a:t> to </a:t>
            </a:r>
            <a:r>
              <a:rPr lang="fr-DZ" dirty="0" err="1"/>
              <a:t>visually</a:t>
            </a:r>
            <a:r>
              <a:rPr lang="fr-DZ" dirty="0"/>
              <a:t> </a:t>
            </a:r>
            <a:r>
              <a:rPr lang="fr-DZ" dirty="0" err="1"/>
              <a:t>organize</a:t>
            </a:r>
            <a:r>
              <a:rPr lang="fr-DZ" dirty="0"/>
              <a:t> </a:t>
            </a:r>
            <a:r>
              <a:rPr lang="fr-DZ" dirty="0" err="1"/>
              <a:t>its</a:t>
            </a:r>
            <a:r>
              <a:rPr lang="fr-DZ" dirty="0"/>
              <a:t> </a:t>
            </a:r>
            <a:r>
              <a:rPr lang="fr-DZ" dirty="0" err="1"/>
              <a:t>core</a:t>
            </a:r>
            <a:r>
              <a:rPr lang="fr-DZ" dirty="0"/>
              <a:t> </a:t>
            </a:r>
            <a:r>
              <a:rPr lang="fr-DZ" dirty="0" err="1"/>
              <a:t>ideas</a:t>
            </a:r>
            <a:r>
              <a:rPr lang="fr-DZ" dirty="0"/>
              <a:t>, causes, manifestations, and </a:t>
            </a:r>
            <a:r>
              <a:rPr lang="fr-DZ" dirty="0" err="1"/>
              <a:t>consequences</a:t>
            </a:r>
            <a:r>
              <a:rPr lang="fr-DZ" dirty="0"/>
              <a:t>.</a:t>
            </a:r>
            <a:endParaRPr lang="fr-DZ" sz="3600" dirty="0"/>
          </a:p>
          <a:p>
            <a:pPr algn="l"/>
            <a:r>
              <a:rPr lang="fr-DZ" b="1" dirty="0"/>
              <a:t>1. DEFINITION &amp; ORIGIN</a:t>
            </a:r>
            <a:endParaRPr lang="fr-DZ" sz="3600" dirty="0"/>
          </a:p>
          <a:p>
            <a:pPr lvl="0" algn="l"/>
            <a:r>
              <a:rPr lang="fr-DZ" b="1" dirty="0" err="1"/>
              <a:t>What</a:t>
            </a:r>
            <a:r>
              <a:rPr lang="fr-DZ" dirty="0"/>
              <a:t>: Radical shift </a:t>
            </a:r>
            <a:r>
              <a:rPr lang="fr-DZ" dirty="0" err="1"/>
              <a:t>from</a:t>
            </a:r>
            <a:r>
              <a:rPr lang="fr-DZ" dirty="0"/>
              <a:t> </a:t>
            </a:r>
            <a:r>
              <a:rPr lang="fr-DZ" b="1" dirty="0" err="1"/>
              <a:t>manual</a:t>
            </a:r>
            <a:r>
              <a:rPr lang="fr-DZ" b="1" dirty="0"/>
              <a:t> </a:t>
            </a:r>
            <a:r>
              <a:rPr lang="fr-DZ" b="1" dirty="0" err="1"/>
              <a:t>labor</a:t>
            </a:r>
            <a:r>
              <a:rPr lang="fr-DZ" dirty="0"/>
              <a:t> to </a:t>
            </a:r>
            <a:r>
              <a:rPr lang="fr-DZ" b="1" dirty="0"/>
              <a:t>machine-</a:t>
            </a:r>
            <a:r>
              <a:rPr lang="fr-DZ" b="1" dirty="0" err="1"/>
              <a:t>based</a:t>
            </a:r>
            <a:r>
              <a:rPr lang="fr-FR" b="1" dirty="0"/>
              <a:t> </a:t>
            </a:r>
            <a:r>
              <a:rPr lang="fr-DZ" b="1" dirty="0" err="1"/>
              <a:t>manufacturing</a:t>
            </a:r>
            <a:r>
              <a:rPr lang="fr-DZ" dirty="0"/>
              <a:t>.</a:t>
            </a:r>
            <a:endParaRPr lang="fr-DZ" sz="3600" dirty="0"/>
          </a:p>
          <a:p>
            <a:pPr lvl="0" algn="l"/>
            <a:r>
              <a:rPr lang="fr-DZ" b="1" dirty="0" err="1"/>
              <a:t>When</a:t>
            </a:r>
            <a:r>
              <a:rPr lang="fr-DZ" b="1" dirty="0"/>
              <a:t> &amp; </a:t>
            </a:r>
            <a:r>
              <a:rPr lang="fr-DZ" b="1" dirty="0" err="1"/>
              <a:t>Where</a:t>
            </a:r>
            <a:r>
              <a:rPr lang="fr-DZ" dirty="0"/>
              <a:t>:</a:t>
            </a:r>
            <a:endParaRPr lang="fr-DZ" sz="3600" dirty="0"/>
          </a:p>
          <a:p>
            <a:pPr lvl="1" algn="l"/>
            <a:r>
              <a:rPr lang="fr-DZ" dirty="0" err="1"/>
              <a:t>Started</a:t>
            </a:r>
            <a:r>
              <a:rPr lang="fr-DZ" dirty="0"/>
              <a:t> in </a:t>
            </a:r>
            <a:r>
              <a:rPr lang="fr-DZ" b="1" dirty="0" err="1"/>
              <a:t>England</a:t>
            </a:r>
            <a:r>
              <a:rPr lang="fr-DZ" b="1" dirty="0"/>
              <a:t> (</a:t>
            </a:r>
            <a:r>
              <a:rPr lang="fr-DZ" b="1" dirty="0" err="1"/>
              <a:t>late</a:t>
            </a:r>
            <a:r>
              <a:rPr lang="fr-DZ" b="1" dirty="0"/>
              <a:t> 18th century)</a:t>
            </a:r>
            <a:r>
              <a:rPr lang="fr-DZ" dirty="0"/>
              <a:t>.</a:t>
            </a:r>
            <a:endParaRPr lang="fr-DZ" sz="2800" dirty="0"/>
          </a:p>
          <a:p>
            <a:pPr lvl="1" algn="l"/>
            <a:r>
              <a:rPr lang="fr-DZ" dirty="0"/>
              <a:t>Spread to </a:t>
            </a:r>
            <a:r>
              <a:rPr lang="fr-DZ" b="1" dirty="0"/>
              <a:t>France (</a:t>
            </a:r>
            <a:r>
              <a:rPr lang="fr-DZ" b="1" dirty="0" err="1"/>
              <a:t>early</a:t>
            </a:r>
            <a:r>
              <a:rPr lang="fr-DZ" b="1" dirty="0"/>
              <a:t> 19th century)</a:t>
            </a:r>
            <a:r>
              <a:rPr lang="fr-DZ" dirty="0"/>
              <a:t> → </a:t>
            </a:r>
            <a:r>
              <a:rPr lang="fr-DZ" b="1" dirty="0"/>
              <a:t>Germany (mid-19th century)</a:t>
            </a:r>
            <a:r>
              <a:rPr lang="fr-DZ" dirty="0"/>
              <a:t> → </a:t>
            </a:r>
            <a:r>
              <a:rPr lang="fr-DZ" dirty="0" err="1"/>
              <a:t>globally</a:t>
            </a:r>
            <a:r>
              <a:rPr lang="fr-DZ" dirty="0"/>
              <a:t>.</a:t>
            </a:r>
            <a:endParaRPr lang="fr-DZ" sz="2800" dirty="0"/>
          </a:p>
          <a:p>
            <a:pPr algn="l"/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06280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4187C3-C23C-D202-7181-BB35949A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1" y="397783"/>
            <a:ext cx="3646714" cy="73433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fr-FR" sz="3200" b="1" dirty="0"/>
              <a:t>2</a:t>
            </a:r>
            <a:r>
              <a:rPr lang="fr-DZ" sz="3200" b="1" dirty="0"/>
              <a:t>. KEY CAUSES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6E30C0-509C-65CD-CF73-3CC4D5E3C6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8686"/>
            <a:ext cx="5181600" cy="471827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fr-DZ" b="1" dirty="0"/>
              <a:t>A. </a:t>
            </a:r>
            <a:r>
              <a:rPr lang="fr-DZ" b="1" dirty="0" err="1"/>
              <a:t>Demographic</a:t>
            </a:r>
            <a:r>
              <a:rPr lang="fr-DZ" b="1" dirty="0"/>
              <a:t> </a:t>
            </a:r>
            <a:r>
              <a:rPr lang="fr-DZ" b="1" dirty="0" err="1"/>
              <a:t>Factors</a:t>
            </a:r>
            <a:endParaRPr lang="fr-DZ" dirty="0"/>
          </a:p>
          <a:p>
            <a:pPr lvl="0"/>
            <a:r>
              <a:rPr lang="fr-DZ" dirty="0"/>
              <a:t>Population explosion → </a:t>
            </a:r>
            <a:r>
              <a:rPr lang="fr-DZ" dirty="0" err="1"/>
              <a:t>larger</a:t>
            </a:r>
            <a:r>
              <a:rPr lang="fr-DZ" dirty="0"/>
              <a:t> </a:t>
            </a:r>
            <a:r>
              <a:rPr lang="fr-DZ" dirty="0" err="1"/>
              <a:t>labor</a:t>
            </a:r>
            <a:r>
              <a:rPr lang="fr-DZ" dirty="0"/>
              <a:t> force + </a:t>
            </a:r>
            <a:r>
              <a:rPr lang="fr-DZ" dirty="0" err="1"/>
              <a:t>expanded</a:t>
            </a:r>
            <a:r>
              <a:rPr lang="fr-DZ" dirty="0"/>
              <a:t> consumer </a:t>
            </a:r>
            <a:r>
              <a:rPr lang="fr-DZ" dirty="0" err="1"/>
              <a:t>market</a:t>
            </a:r>
            <a:r>
              <a:rPr lang="fr-DZ" dirty="0"/>
              <a:t>.</a:t>
            </a:r>
          </a:p>
          <a:p>
            <a:r>
              <a:rPr lang="fr-DZ" b="1" dirty="0"/>
              <a:t>B. </a:t>
            </a:r>
            <a:r>
              <a:rPr lang="fr-DZ" b="1" dirty="0" err="1"/>
              <a:t>Economic</a:t>
            </a:r>
            <a:r>
              <a:rPr lang="fr-DZ" b="1" dirty="0"/>
              <a:t> &amp; Commercial Expansion</a:t>
            </a:r>
            <a:endParaRPr lang="fr-DZ" dirty="0"/>
          </a:p>
          <a:p>
            <a:pPr lvl="0"/>
            <a:r>
              <a:rPr lang="fr-DZ" dirty="0" err="1"/>
              <a:t>Growth</a:t>
            </a:r>
            <a:r>
              <a:rPr lang="fr-DZ" dirty="0"/>
              <a:t> of </a:t>
            </a:r>
            <a:r>
              <a:rPr lang="fr-DZ" b="1" dirty="0" err="1"/>
              <a:t>internal</a:t>
            </a:r>
            <a:r>
              <a:rPr lang="fr-DZ" b="1" dirty="0"/>
              <a:t>/</a:t>
            </a:r>
            <a:r>
              <a:rPr lang="fr-DZ" b="1" dirty="0" err="1"/>
              <a:t>external</a:t>
            </a:r>
            <a:r>
              <a:rPr lang="fr-DZ" b="1" dirty="0"/>
              <a:t> </a:t>
            </a:r>
            <a:r>
              <a:rPr lang="fr-DZ" b="1" dirty="0" err="1"/>
              <a:t>trade</a:t>
            </a:r>
            <a:r>
              <a:rPr lang="fr-DZ" dirty="0"/>
              <a:t> (New World, Asia).</a:t>
            </a:r>
          </a:p>
          <a:p>
            <a:pPr lvl="0"/>
            <a:r>
              <a:rPr lang="fr-DZ" dirty="0"/>
              <a:t>Transport </a:t>
            </a:r>
            <a:r>
              <a:rPr lang="fr-DZ" dirty="0" err="1"/>
              <a:t>revolution</a:t>
            </a:r>
            <a:r>
              <a:rPr lang="fr-DZ" dirty="0"/>
              <a:t> (railways, </a:t>
            </a:r>
            <a:r>
              <a:rPr lang="fr-DZ" dirty="0" err="1"/>
              <a:t>steamships</a:t>
            </a:r>
            <a:r>
              <a:rPr lang="fr-DZ" dirty="0"/>
              <a:t>) → </a:t>
            </a:r>
            <a:r>
              <a:rPr lang="fr-DZ" dirty="0" err="1"/>
              <a:t>wider</a:t>
            </a:r>
            <a:r>
              <a:rPr lang="fr-DZ" dirty="0"/>
              <a:t> </a:t>
            </a:r>
            <a:r>
              <a:rPr lang="fr-DZ" dirty="0" err="1"/>
              <a:t>markets</a:t>
            </a:r>
            <a:r>
              <a:rPr lang="fr-DZ" dirty="0"/>
              <a:t>.</a:t>
            </a:r>
          </a:p>
          <a:p>
            <a:r>
              <a:rPr lang="fr-DZ" b="1" dirty="0"/>
              <a:t>C. Capital Accumulation</a:t>
            </a:r>
            <a:endParaRPr lang="fr-DZ" dirty="0"/>
          </a:p>
          <a:p>
            <a:pPr lvl="0"/>
            <a:r>
              <a:rPr lang="fr-DZ" dirty="0" err="1"/>
              <a:t>Wealth</a:t>
            </a:r>
            <a:r>
              <a:rPr lang="fr-DZ" dirty="0"/>
              <a:t> </a:t>
            </a:r>
            <a:r>
              <a:rPr lang="fr-DZ" dirty="0" err="1"/>
              <a:t>from</a:t>
            </a:r>
            <a:r>
              <a:rPr lang="fr-DZ" dirty="0"/>
              <a:t> </a:t>
            </a:r>
            <a:r>
              <a:rPr lang="fr-DZ" dirty="0" err="1"/>
              <a:t>trade</a:t>
            </a:r>
            <a:r>
              <a:rPr lang="fr-DZ" dirty="0"/>
              <a:t> (e.g., </a:t>
            </a:r>
            <a:r>
              <a:rPr lang="fr-DZ" dirty="0" err="1"/>
              <a:t>triangular</a:t>
            </a:r>
            <a:r>
              <a:rPr lang="fr-DZ" dirty="0"/>
              <a:t> </a:t>
            </a:r>
            <a:r>
              <a:rPr lang="fr-DZ" dirty="0" err="1"/>
              <a:t>trade</a:t>
            </a:r>
            <a:r>
              <a:rPr lang="fr-DZ" dirty="0"/>
              <a:t>) → </a:t>
            </a:r>
            <a:r>
              <a:rPr lang="fr-DZ" dirty="0" err="1"/>
              <a:t>investment</a:t>
            </a:r>
            <a:r>
              <a:rPr lang="fr-DZ" dirty="0"/>
              <a:t> in </a:t>
            </a:r>
            <a:r>
              <a:rPr lang="fr-DZ" dirty="0" err="1"/>
              <a:t>industry</a:t>
            </a:r>
            <a:r>
              <a:rPr lang="fr-DZ" dirty="0"/>
              <a:t>.</a:t>
            </a:r>
          </a:p>
          <a:p>
            <a:pPr lvl="0"/>
            <a:r>
              <a:rPr lang="fr-DZ" dirty="0"/>
              <a:t>Rise of </a:t>
            </a:r>
            <a:r>
              <a:rPr lang="fr-DZ" b="1" dirty="0"/>
              <a:t>joint-stock </a:t>
            </a:r>
            <a:r>
              <a:rPr lang="fr-DZ" b="1" dirty="0" err="1"/>
              <a:t>companies</a:t>
            </a:r>
            <a:r>
              <a:rPr lang="fr-DZ" b="1" dirty="0"/>
              <a:t> &amp; </a:t>
            </a:r>
            <a:r>
              <a:rPr lang="fr-DZ" b="1" dirty="0" err="1"/>
              <a:t>banking</a:t>
            </a:r>
            <a:r>
              <a:rPr lang="fr-DZ" b="1" dirty="0"/>
              <a:t> </a:t>
            </a:r>
            <a:r>
              <a:rPr lang="fr-DZ" b="1" dirty="0" err="1"/>
              <a:t>systems</a:t>
            </a:r>
            <a:r>
              <a:rPr lang="fr-DZ" dirty="0"/>
              <a:t>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0BAC31-CDA0-3879-0846-897F31C715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fr-DZ" b="1" dirty="0"/>
              <a:t>D. </a:t>
            </a:r>
            <a:r>
              <a:rPr lang="fr-DZ" b="1" dirty="0" err="1"/>
              <a:t>Intellectual</a:t>
            </a:r>
            <a:r>
              <a:rPr lang="fr-DZ" b="1" dirty="0"/>
              <a:t> </a:t>
            </a:r>
            <a:r>
              <a:rPr lang="fr-DZ" b="1" dirty="0" err="1"/>
              <a:t>Climate</a:t>
            </a:r>
            <a:endParaRPr lang="fr-DZ" dirty="0"/>
          </a:p>
          <a:p>
            <a:pPr lvl="0"/>
            <a:r>
              <a:rPr lang="fr-DZ" b="1" dirty="0" err="1"/>
              <a:t>Economic</a:t>
            </a:r>
            <a:r>
              <a:rPr lang="fr-DZ" b="1" dirty="0"/>
              <a:t> </a:t>
            </a:r>
            <a:r>
              <a:rPr lang="fr-DZ" b="1" dirty="0" err="1"/>
              <a:t>liberalism</a:t>
            </a:r>
            <a:r>
              <a:rPr lang="fr-DZ" dirty="0"/>
              <a:t> (Adam Smith) → free </a:t>
            </a:r>
            <a:r>
              <a:rPr lang="fr-DZ" dirty="0" err="1"/>
              <a:t>competition</a:t>
            </a:r>
            <a:r>
              <a:rPr lang="fr-DZ" dirty="0"/>
              <a:t> → innovation.</a:t>
            </a:r>
          </a:p>
          <a:p>
            <a:r>
              <a:rPr lang="fr-DZ" b="1" dirty="0"/>
              <a:t>E. </a:t>
            </a:r>
            <a:r>
              <a:rPr lang="fr-DZ" b="1" dirty="0" err="1"/>
              <a:t>Technological</a:t>
            </a:r>
            <a:r>
              <a:rPr lang="fr-DZ" b="1" dirty="0"/>
              <a:t> Innovations</a:t>
            </a:r>
            <a:endParaRPr lang="fr-DZ" dirty="0"/>
          </a:p>
          <a:p>
            <a:pPr lvl="0"/>
            <a:r>
              <a:rPr lang="fr-DZ" dirty="0"/>
              <a:t>Textiles: </a:t>
            </a:r>
            <a:r>
              <a:rPr lang="fr-DZ" i="1" dirty="0" err="1"/>
              <a:t>Spinning</a:t>
            </a:r>
            <a:r>
              <a:rPr lang="fr-DZ" i="1" dirty="0"/>
              <a:t> jenny</a:t>
            </a:r>
            <a:r>
              <a:rPr lang="fr-DZ" dirty="0"/>
              <a:t>, </a:t>
            </a:r>
            <a:r>
              <a:rPr lang="fr-DZ" i="1" dirty="0"/>
              <a:t>power </a:t>
            </a:r>
            <a:r>
              <a:rPr lang="fr-DZ" i="1" dirty="0" err="1"/>
              <a:t>loom</a:t>
            </a:r>
            <a:r>
              <a:rPr lang="fr-DZ" dirty="0"/>
              <a:t>.</a:t>
            </a:r>
          </a:p>
          <a:p>
            <a:pPr lvl="0"/>
            <a:r>
              <a:rPr lang="fr-DZ" dirty="0" err="1"/>
              <a:t>Iron</a:t>
            </a:r>
            <a:r>
              <a:rPr lang="fr-DZ" dirty="0"/>
              <a:t>/Steel: </a:t>
            </a:r>
            <a:r>
              <a:rPr lang="fr-DZ" i="1" dirty="0" err="1"/>
              <a:t>Refined</a:t>
            </a:r>
            <a:r>
              <a:rPr lang="fr-DZ" i="1" dirty="0"/>
              <a:t> </a:t>
            </a:r>
            <a:r>
              <a:rPr lang="fr-DZ" i="1" dirty="0" err="1"/>
              <a:t>iron</a:t>
            </a:r>
            <a:r>
              <a:rPr lang="fr-DZ" i="1" dirty="0"/>
              <a:t> (Darby)</a:t>
            </a:r>
            <a:r>
              <a:rPr lang="fr-DZ" dirty="0"/>
              <a:t>, </a:t>
            </a:r>
            <a:r>
              <a:rPr lang="fr-DZ" i="1" dirty="0" err="1"/>
              <a:t>steel</a:t>
            </a:r>
            <a:r>
              <a:rPr lang="fr-DZ" i="1" dirty="0"/>
              <a:t> production (</a:t>
            </a:r>
            <a:r>
              <a:rPr lang="fr-DZ" i="1" dirty="0" err="1"/>
              <a:t>Cort</a:t>
            </a:r>
            <a:r>
              <a:rPr lang="fr-DZ" i="1" dirty="0"/>
              <a:t>)</a:t>
            </a:r>
            <a:r>
              <a:rPr lang="fr-DZ" dirty="0"/>
              <a:t>.</a:t>
            </a:r>
          </a:p>
          <a:p>
            <a:r>
              <a:rPr lang="fr-DZ" dirty="0"/>
              <a:t>Energy: </a:t>
            </a:r>
            <a:r>
              <a:rPr lang="fr-DZ" b="1" dirty="0"/>
              <a:t>Steam engine (Watt)</a:t>
            </a:r>
            <a:r>
              <a:rPr lang="fr-DZ" dirty="0"/>
              <a:t> → </a:t>
            </a:r>
            <a:r>
              <a:rPr lang="fr-DZ" dirty="0" err="1"/>
              <a:t>powered</a:t>
            </a:r>
            <a:r>
              <a:rPr lang="fr-DZ" dirty="0"/>
              <a:t> </a:t>
            </a:r>
            <a:r>
              <a:rPr lang="fr-DZ" dirty="0" err="1"/>
              <a:t>factories</a:t>
            </a:r>
            <a:r>
              <a:rPr lang="fr-DZ" dirty="0"/>
              <a:t>, transport.</a:t>
            </a:r>
          </a:p>
        </p:txBody>
      </p:sp>
    </p:spTree>
    <p:extLst>
      <p:ext uri="{BB962C8B-B14F-4D97-AF65-F5344CB8AC3E}">
        <p14:creationId xmlns:p14="http://schemas.microsoft.com/office/powerpoint/2010/main" val="1650052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3556A-1BF9-33C3-327D-CE854FA1F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199571"/>
            <a:ext cx="4844143" cy="9629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600" dirty="0"/>
              <a:t>3</a:t>
            </a:r>
            <a:r>
              <a:rPr lang="fr-DZ" sz="3600" b="1" dirty="0"/>
              <a:t>. MAIN MANIFESTATION</a:t>
            </a:r>
            <a:endParaRPr lang="fr-DZ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3A9193-D8F2-88DE-7C76-3B6B58AA9C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DZ" sz="3200" b="1" dirty="0"/>
              <a:t>A. </a:t>
            </a:r>
            <a:r>
              <a:rPr lang="fr-DZ" sz="3200" b="1" dirty="0" err="1"/>
              <a:t>Factory</a:t>
            </a:r>
            <a:r>
              <a:rPr lang="fr-DZ" sz="3200" b="1" dirty="0"/>
              <a:t> System</a:t>
            </a:r>
            <a:endParaRPr lang="fr-DZ" sz="3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r-DZ" dirty="0"/>
              <a:t>Large-</a:t>
            </a:r>
            <a:r>
              <a:rPr lang="fr-DZ" dirty="0" err="1"/>
              <a:t>scale</a:t>
            </a:r>
            <a:r>
              <a:rPr lang="fr-DZ" dirty="0"/>
              <a:t> production </a:t>
            </a:r>
            <a:r>
              <a:rPr lang="fr-DZ" dirty="0" err="1"/>
              <a:t>units</a:t>
            </a:r>
            <a:r>
              <a:rPr lang="fr-DZ" dirty="0"/>
              <a:t> (e.g., </a:t>
            </a:r>
            <a:r>
              <a:rPr lang="fr-DZ" dirty="0" err="1"/>
              <a:t>cotton</a:t>
            </a:r>
            <a:r>
              <a:rPr lang="fr-DZ" dirty="0"/>
              <a:t> </a:t>
            </a:r>
            <a:r>
              <a:rPr lang="fr-DZ" dirty="0" err="1"/>
              <a:t>factories</a:t>
            </a:r>
            <a:r>
              <a:rPr lang="fr-DZ" dirty="0"/>
              <a:t>: ~175 </a:t>
            </a:r>
            <a:r>
              <a:rPr lang="fr-DZ" dirty="0" err="1"/>
              <a:t>workers</a:t>
            </a:r>
            <a:r>
              <a:rPr lang="fr-DZ" dirty="0"/>
              <a:t>; </a:t>
            </a:r>
            <a:r>
              <a:rPr lang="fr-DZ" dirty="0" err="1"/>
              <a:t>ironworks</a:t>
            </a:r>
            <a:r>
              <a:rPr lang="fr-DZ" dirty="0"/>
              <a:t>: up to 2,000).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DZ" b="1" dirty="0"/>
              <a:t>Division of </a:t>
            </a:r>
            <a:r>
              <a:rPr lang="fr-DZ" b="1" dirty="0" err="1"/>
              <a:t>labor</a:t>
            </a:r>
            <a:r>
              <a:rPr lang="fr-DZ" dirty="0"/>
              <a:t> → </a:t>
            </a:r>
            <a:r>
              <a:rPr lang="fr-DZ" dirty="0" err="1"/>
              <a:t>specialization</a:t>
            </a:r>
            <a:r>
              <a:rPr lang="fr-DZ" dirty="0"/>
              <a:t>, </a:t>
            </a:r>
            <a:r>
              <a:rPr lang="fr-DZ" dirty="0" err="1"/>
              <a:t>efficiency</a:t>
            </a:r>
            <a:r>
              <a:rPr lang="fr-DZ" dirty="0"/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DZ" dirty="0" err="1"/>
              <a:t>Emergence</a:t>
            </a:r>
            <a:r>
              <a:rPr lang="fr-DZ" dirty="0"/>
              <a:t> of </a:t>
            </a:r>
            <a:r>
              <a:rPr lang="fr-DZ" b="1" dirty="0" err="1"/>
              <a:t>professional</a:t>
            </a:r>
            <a:r>
              <a:rPr lang="fr-DZ" b="1" dirty="0"/>
              <a:t> management</a:t>
            </a:r>
            <a:r>
              <a:rPr lang="fr-DZ" dirty="0"/>
              <a:t>.</a:t>
            </a:r>
          </a:p>
          <a:p>
            <a:endParaRPr lang="fr-DZ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18CF36-8A7A-1650-E8C0-5A25293B0F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DZ" sz="3200" b="1" dirty="0"/>
              <a:t>B. Rise of </a:t>
            </a:r>
            <a:r>
              <a:rPr lang="fr-DZ" sz="3200" b="1" dirty="0" err="1"/>
              <a:t>Monopolies</a:t>
            </a:r>
            <a:endParaRPr lang="fr-DZ" sz="3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r-DZ" b="1" dirty="0"/>
              <a:t>Cartels</a:t>
            </a:r>
            <a:r>
              <a:rPr lang="fr-DZ" dirty="0"/>
              <a:t> (Germany): Independent </a:t>
            </a:r>
            <a:r>
              <a:rPr lang="fr-DZ" dirty="0" err="1"/>
              <a:t>firms</a:t>
            </a:r>
            <a:r>
              <a:rPr lang="fr-DZ" dirty="0"/>
              <a:t> </a:t>
            </a:r>
            <a:r>
              <a:rPr lang="fr-DZ" dirty="0" err="1"/>
              <a:t>coordinate</a:t>
            </a:r>
            <a:r>
              <a:rPr lang="fr-DZ" dirty="0"/>
              <a:t> </a:t>
            </a:r>
            <a:r>
              <a:rPr lang="fr-DZ" dirty="0" err="1"/>
              <a:t>prices</a:t>
            </a:r>
            <a:r>
              <a:rPr lang="fr-DZ" dirty="0"/>
              <a:t>/</a:t>
            </a:r>
            <a:r>
              <a:rPr lang="fr-DZ" dirty="0" err="1"/>
              <a:t>markets</a:t>
            </a:r>
            <a:r>
              <a:rPr lang="fr-DZ" dirty="0"/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DZ" b="1" dirty="0"/>
              <a:t>Trusts</a:t>
            </a:r>
            <a:r>
              <a:rPr lang="fr-DZ" dirty="0"/>
              <a:t> (USA): Full mergers → single large </a:t>
            </a:r>
            <a:r>
              <a:rPr lang="fr-DZ" dirty="0" err="1"/>
              <a:t>entity</a:t>
            </a:r>
            <a:r>
              <a:rPr lang="fr-DZ" dirty="0"/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DZ" dirty="0" err="1"/>
              <a:t>Government</a:t>
            </a:r>
            <a:r>
              <a:rPr lang="fr-DZ" dirty="0"/>
              <a:t> </a:t>
            </a:r>
            <a:r>
              <a:rPr lang="fr-DZ" dirty="0" err="1"/>
              <a:t>response</a:t>
            </a:r>
            <a:r>
              <a:rPr lang="fr-DZ" dirty="0"/>
              <a:t>: e.g., </a:t>
            </a:r>
            <a:r>
              <a:rPr lang="fr-DZ" b="1" dirty="0"/>
              <a:t>Sherman Antitrust </a:t>
            </a:r>
            <a:r>
              <a:rPr lang="fr-DZ" b="1" dirty="0" err="1"/>
              <a:t>Act</a:t>
            </a:r>
            <a:r>
              <a:rPr lang="fr-DZ" b="1" dirty="0"/>
              <a:t> (1890)</a:t>
            </a:r>
            <a:r>
              <a:rPr lang="fr-DZ" dirty="0"/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63329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FEE50-B725-82ED-F9A3-F820C5438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0141" y="245383"/>
            <a:ext cx="4615543" cy="9629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DZ" sz="3600" b="1" dirty="0"/>
              <a:t>4. CONSEQUENCES</a:t>
            </a:r>
            <a:endParaRPr lang="fr-DZ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F05C0C-FA0A-68AC-31ED-F087E2B3E9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fr-DZ" sz="3800" b="1" dirty="0"/>
              <a:t>A. </a:t>
            </a:r>
            <a:r>
              <a:rPr lang="fr-DZ" sz="3800" b="1" dirty="0" err="1"/>
              <a:t>Economic</a:t>
            </a:r>
            <a:r>
              <a:rPr lang="fr-DZ" sz="3800" b="1" dirty="0"/>
              <a:t> Impacts</a:t>
            </a:r>
            <a:endParaRPr lang="fr-DZ" sz="4200" dirty="0"/>
          </a:p>
          <a:p>
            <a:pPr lvl="0"/>
            <a:r>
              <a:rPr lang="fr-DZ" dirty="0"/>
              <a:t>Massive </a:t>
            </a:r>
            <a:r>
              <a:rPr lang="fr-DZ" dirty="0" err="1"/>
              <a:t>increase</a:t>
            </a:r>
            <a:r>
              <a:rPr lang="fr-DZ" dirty="0"/>
              <a:t> in </a:t>
            </a:r>
            <a:r>
              <a:rPr lang="fr-DZ" b="1" dirty="0" err="1"/>
              <a:t>productivity</a:t>
            </a:r>
            <a:r>
              <a:rPr lang="fr-DZ" b="1" dirty="0"/>
              <a:t> &amp; national </a:t>
            </a:r>
            <a:r>
              <a:rPr lang="fr-DZ" b="1" dirty="0" err="1"/>
              <a:t>wealth</a:t>
            </a:r>
            <a:r>
              <a:rPr lang="fr-DZ" dirty="0"/>
              <a:t>.</a:t>
            </a:r>
            <a:endParaRPr lang="fr-DZ" sz="3600" dirty="0"/>
          </a:p>
          <a:p>
            <a:pPr lvl="0"/>
            <a:r>
              <a:rPr lang="fr-DZ" b="1" dirty="0"/>
              <a:t>Transport/communication </a:t>
            </a:r>
            <a:r>
              <a:rPr lang="fr-DZ" b="1" dirty="0" err="1"/>
              <a:t>advances</a:t>
            </a:r>
            <a:r>
              <a:rPr lang="fr-DZ" dirty="0"/>
              <a:t> (locomotives, </a:t>
            </a:r>
            <a:r>
              <a:rPr lang="fr-DZ" dirty="0" err="1"/>
              <a:t>telegraphs</a:t>
            </a:r>
            <a:r>
              <a:rPr lang="fr-DZ" dirty="0"/>
              <a:t>).</a:t>
            </a:r>
            <a:endParaRPr lang="fr-DZ" sz="3600" dirty="0"/>
          </a:p>
          <a:p>
            <a:pPr lvl="0"/>
            <a:r>
              <a:rPr lang="fr-DZ" b="1" dirty="0"/>
              <a:t>Global </a:t>
            </a:r>
            <a:r>
              <a:rPr lang="fr-DZ" b="1" dirty="0" err="1"/>
              <a:t>trade</a:t>
            </a:r>
            <a:r>
              <a:rPr lang="fr-DZ" b="1" dirty="0"/>
              <a:t> shift</a:t>
            </a:r>
            <a:r>
              <a:rPr lang="fr-DZ" dirty="0"/>
              <a:t>: Europe exports manufactures, imports </a:t>
            </a:r>
            <a:r>
              <a:rPr lang="fr-DZ" dirty="0" err="1"/>
              <a:t>raw</a:t>
            </a:r>
            <a:r>
              <a:rPr lang="fr-DZ" dirty="0"/>
              <a:t> </a:t>
            </a:r>
            <a:r>
              <a:rPr lang="fr-DZ" dirty="0" err="1"/>
              <a:t>materials</a:t>
            </a:r>
            <a:r>
              <a:rPr lang="fr-DZ" dirty="0"/>
              <a:t>.</a:t>
            </a:r>
            <a:endParaRPr lang="fr-DZ" sz="3600" dirty="0"/>
          </a:p>
          <a:p>
            <a:pPr lvl="0"/>
            <a:r>
              <a:rPr lang="fr-DZ" b="1" dirty="0"/>
              <a:t>Agricultural </a:t>
            </a:r>
            <a:r>
              <a:rPr lang="fr-DZ" b="1" dirty="0" err="1"/>
              <a:t>revolution</a:t>
            </a:r>
            <a:r>
              <a:rPr lang="fr-DZ" dirty="0"/>
              <a:t>: </a:t>
            </a:r>
            <a:r>
              <a:rPr lang="fr-DZ" dirty="0" err="1"/>
              <a:t>Mechanization</a:t>
            </a:r>
            <a:r>
              <a:rPr lang="fr-DZ" dirty="0"/>
              <a:t>, </a:t>
            </a:r>
            <a:r>
              <a:rPr lang="fr-DZ" dirty="0" err="1"/>
              <a:t>fertilizers</a:t>
            </a:r>
            <a:r>
              <a:rPr lang="fr-DZ" dirty="0"/>
              <a:t> → </a:t>
            </a:r>
            <a:r>
              <a:rPr lang="fr-DZ" dirty="0" err="1"/>
              <a:t>higher</a:t>
            </a:r>
            <a:r>
              <a:rPr lang="fr-DZ" dirty="0"/>
              <a:t> </a:t>
            </a:r>
            <a:r>
              <a:rPr lang="fr-DZ" dirty="0" err="1"/>
              <a:t>yields</a:t>
            </a:r>
            <a:r>
              <a:rPr lang="fr-DZ" dirty="0"/>
              <a:t>.</a:t>
            </a:r>
            <a:endParaRPr lang="fr-DZ" sz="3600" dirty="0"/>
          </a:p>
          <a:p>
            <a:pPr lvl="0"/>
            <a:r>
              <a:rPr lang="fr-DZ" b="1" dirty="0" err="1"/>
              <a:t>Imperialism</a:t>
            </a:r>
            <a:r>
              <a:rPr lang="fr-DZ" b="1" dirty="0"/>
              <a:t>/New </a:t>
            </a:r>
            <a:r>
              <a:rPr lang="fr-DZ" b="1" dirty="0" err="1"/>
              <a:t>Colonialism</a:t>
            </a:r>
            <a:r>
              <a:rPr lang="fr-DZ" dirty="0"/>
              <a:t>: Need for </a:t>
            </a:r>
            <a:r>
              <a:rPr lang="fr-DZ" dirty="0" err="1"/>
              <a:t>raw</a:t>
            </a:r>
            <a:r>
              <a:rPr lang="fr-DZ" dirty="0"/>
              <a:t> </a:t>
            </a:r>
            <a:r>
              <a:rPr lang="fr-DZ" dirty="0" err="1"/>
              <a:t>materials</a:t>
            </a:r>
            <a:r>
              <a:rPr lang="fr-DZ" dirty="0"/>
              <a:t> &amp; </a:t>
            </a:r>
            <a:r>
              <a:rPr lang="fr-DZ" dirty="0" err="1"/>
              <a:t>markets</a:t>
            </a:r>
            <a:r>
              <a:rPr lang="fr-DZ" dirty="0"/>
              <a:t> → </a:t>
            </a:r>
            <a:r>
              <a:rPr lang="fr-DZ" dirty="0" err="1"/>
              <a:t>colonization</a:t>
            </a:r>
            <a:r>
              <a:rPr lang="fr-DZ" dirty="0"/>
              <a:t> (e.g., </a:t>
            </a:r>
            <a:r>
              <a:rPr lang="fr-DZ" dirty="0" err="1"/>
              <a:t>India</a:t>
            </a:r>
            <a:r>
              <a:rPr lang="fr-DZ" dirty="0"/>
              <a:t>).</a:t>
            </a:r>
            <a:endParaRPr lang="fr-DZ" sz="3600" dirty="0"/>
          </a:p>
          <a:p>
            <a:endParaRPr lang="fr-DZ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861101-E58E-C73E-F6D7-945D2EA819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fr-DZ" sz="3800" b="1" dirty="0"/>
              <a:t>B. Social Impacts</a:t>
            </a:r>
            <a:endParaRPr lang="fr-DZ" sz="4200" dirty="0"/>
          </a:p>
          <a:p>
            <a:pPr lvl="0"/>
            <a:r>
              <a:rPr lang="fr-DZ" b="1" dirty="0" err="1"/>
              <a:t>Urbanization</a:t>
            </a:r>
            <a:r>
              <a:rPr lang="fr-DZ" dirty="0"/>
              <a:t>: Mass rural-</a:t>
            </a:r>
            <a:r>
              <a:rPr lang="fr-DZ" dirty="0" err="1"/>
              <a:t>urban</a:t>
            </a:r>
            <a:r>
              <a:rPr lang="fr-DZ" dirty="0"/>
              <a:t> migration → </a:t>
            </a:r>
            <a:r>
              <a:rPr lang="fr-DZ" dirty="0" err="1"/>
              <a:t>growth</a:t>
            </a:r>
            <a:r>
              <a:rPr lang="fr-DZ" dirty="0"/>
              <a:t> of </a:t>
            </a:r>
            <a:r>
              <a:rPr lang="fr-DZ" dirty="0" err="1"/>
              <a:t>cities</a:t>
            </a:r>
            <a:r>
              <a:rPr lang="fr-DZ" dirty="0"/>
              <a:t> (e.g., London, Manchester).</a:t>
            </a:r>
            <a:endParaRPr lang="fr-DZ" sz="3600" dirty="0"/>
          </a:p>
          <a:p>
            <a:pPr lvl="0"/>
            <a:r>
              <a:rPr lang="fr-DZ" b="1" dirty="0"/>
              <a:t>New social classes</a:t>
            </a:r>
            <a:r>
              <a:rPr lang="fr-DZ" dirty="0"/>
              <a:t>:</a:t>
            </a:r>
            <a:endParaRPr lang="fr-DZ" sz="3600" dirty="0"/>
          </a:p>
          <a:p>
            <a:pPr lvl="1"/>
            <a:r>
              <a:rPr lang="fr-DZ" b="1" dirty="0" err="1"/>
              <a:t>Proletariat</a:t>
            </a:r>
            <a:r>
              <a:rPr lang="fr-DZ" dirty="0"/>
              <a:t> (</a:t>
            </a:r>
            <a:r>
              <a:rPr lang="fr-DZ" dirty="0" err="1"/>
              <a:t>wage</a:t>
            </a:r>
            <a:r>
              <a:rPr lang="fr-DZ" dirty="0"/>
              <a:t> </a:t>
            </a:r>
            <a:r>
              <a:rPr lang="fr-DZ" dirty="0" err="1"/>
              <a:t>workers</a:t>
            </a:r>
            <a:r>
              <a:rPr lang="fr-DZ" dirty="0"/>
              <a:t>).</a:t>
            </a:r>
            <a:endParaRPr lang="fr-DZ" sz="3200" dirty="0"/>
          </a:p>
          <a:p>
            <a:pPr lvl="1"/>
            <a:r>
              <a:rPr lang="fr-DZ" b="1" dirty="0" err="1"/>
              <a:t>Industrial</a:t>
            </a:r>
            <a:r>
              <a:rPr lang="fr-DZ" b="1" dirty="0"/>
              <a:t> bourgeoisie</a:t>
            </a:r>
            <a:r>
              <a:rPr lang="fr-DZ" dirty="0"/>
              <a:t> (capital </a:t>
            </a:r>
            <a:r>
              <a:rPr lang="fr-DZ" dirty="0" err="1"/>
              <a:t>owners</a:t>
            </a:r>
            <a:r>
              <a:rPr lang="fr-DZ" dirty="0"/>
              <a:t>).</a:t>
            </a:r>
            <a:endParaRPr lang="fr-DZ" sz="3200" dirty="0"/>
          </a:p>
          <a:p>
            <a:pPr lvl="0"/>
            <a:r>
              <a:rPr lang="fr-DZ" b="1" dirty="0"/>
              <a:t>Poor </a:t>
            </a:r>
            <a:r>
              <a:rPr lang="fr-DZ" b="1" dirty="0" err="1"/>
              <a:t>working</a:t>
            </a:r>
            <a:r>
              <a:rPr lang="fr-DZ" b="1" dirty="0"/>
              <a:t> conditions</a:t>
            </a:r>
            <a:r>
              <a:rPr lang="fr-DZ" dirty="0"/>
              <a:t>: Long </a:t>
            </a:r>
            <a:r>
              <a:rPr lang="fr-DZ" dirty="0" err="1"/>
              <a:t>hours</a:t>
            </a:r>
            <a:r>
              <a:rPr lang="fr-DZ" dirty="0"/>
              <a:t>, </a:t>
            </a:r>
            <a:r>
              <a:rPr lang="fr-DZ" dirty="0" err="1"/>
              <a:t>low</a:t>
            </a:r>
            <a:r>
              <a:rPr lang="fr-DZ" dirty="0"/>
              <a:t> </a:t>
            </a:r>
            <a:r>
              <a:rPr lang="fr-DZ" dirty="0" err="1"/>
              <a:t>pay</a:t>
            </a:r>
            <a:r>
              <a:rPr lang="fr-DZ" dirty="0"/>
              <a:t>, </a:t>
            </a:r>
            <a:r>
              <a:rPr lang="fr-DZ" dirty="0" err="1"/>
              <a:t>child</a:t>
            </a:r>
            <a:r>
              <a:rPr lang="fr-DZ" dirty="0"/>
              <a:t> </a:t>
            </a:r>
            <a:r>
              <a:rPr lang="fr-DZ" dirty="0" err="1"/>
              <a:t>labor</a:t>
            </a:r>
            <a:r>
              <a:rPr lang="fr-DZ" dirty="0"/>
              <a:t>.</a:t>
            </a:r>
            <a:endParaRPr lang="fr-DZ" sz="3600" dirty="0"/>
          </a:p>
          <a:p>
            <a:pPr lvl="0"/>
            <a:r>
              <a:rPr lang="fr-DZ" b="1" dirty="0"/>
              <a:t>Labor </a:t>
            </a:r>
            <a:r>
              <a:rPr lang="fr-DZ" b="1" dirty="0" err="1"/>
              <a:t>movement</a:t>
            </a:r>
            <a:r>
              <a:rPr lang="fr-DZ" dirty="0"/>
              <a:t>: Rise of </a:t>
            </a:r>
            <a:r>
              <a:rPr lang="fr-DZ" b="1" dirty="0" err="1"/>
              <a:t>trade</a:t>
            </a:r>
            <a:r>
              <a:rPr lang="fr-DZ" b="1" dirty="0"/>
              <a:t> unions</a:t>
            </a:r>
            <a:r>
              <a:rPr lang="fr-DZ" dirty="0"/>
              <a:t> → </a:t>
            </a:r>
            <a:r>
              <a:rPr lang="fr-DZ" dirty="0" err="1"/>
              <a:t>demands</a:t>
            </a:r>
            <a:r>
              <a:rPr lang="fr-DZ" dirty="0"/>
              <a:t> for </a:t>
            </a:r>
            <a:r>
              <a:rPr lang="fr-DZ" dirty="0" err="1"/>
              <a:t>better</a:t>
            </a:r>
            <a:r>
              <a:rPr lang="fr-DZ" dirty="0"/>
              <a:t> </a:t>
            </a:r>
            <a:r>
              <a:rPr lang="fr-DZ" dirty="0" err="1"/>
              <a:t>rights</a:t>
            </a:r>
            <a:r>
              <a:rPr lang="fr-DZ" dirty="0"/>
              <a:t>.</a:t>
            </a:r>
            <a:endParaRPr lang="fr-DZ" sz="3600" dirty="0"/>
          </a:p>
          <a:p>
            <a:pPr lvl="0"/>
            <a:r>
              <a:rPr lang="fr-DZ" b="1" dirty="0" err="1"/>
              <a:t>Gradual</a:t>
            </a:r>
            <a:r>
              <a:rPr lang="fr-DZ" b="1" dirty="0"/>
              <a:t> </a:t>
            </a:r>
            <a:r>
              <a:rPr lang="fr-DZ" b="1" dirty="0" err="1"/>
              <a:t>rise</a:t>
            </a:r>
            <a:r>
              <a:rPr lang="fr-DZ" b="1" dirty="0"/>
              <a:t> in living standards</a:t>
            </a:r>
            <a:r>
              <a:rPr lang="fr-DZ" dirty="0"/>
              <a:t> (due to </a:t>
            </a:r>
            <a:r>
              <a:rPr lang="fr-DZ" dirty="0" err="1"/>
              <a:t>cheaper</a:t>
            </a:r>
            <a:r>
              <a:rPr lang="fr-DZ" dirty="0"/>
              <a:t> </a:t>
            </a:r>
            <a:r>
              <a:rPr lang="fr-DZ" dirty="0" err="1"/>
              <a:t>goods</a:t>
            </a:r>
            <a:r>
              <a:rPr lang="fr-DZ" dirty="0"/>
              <a:t>).</a:t>
            </a:r>
            <a:endParaRPr lang="fr-DZ" sz="3600" dirty="0"/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50531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66A92-21D7-0D1B-38AE-94E8A184A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562600" cy="1050018"/>
          </a:xfr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fr-DZ" b="1" dirty="0"/>
              <a:t>5. LEGACY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58BA06-AB77-E290-EDBF-CC7A7AE2E99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0">
              <a:lnSpc>
                <a:spcPct val="150000"/>
              </a:lnSpc>
            </a:pPr>
            <a:r>
              <a:rPr lang="fr-DZ" dirty="0" err="1"/>
              <a:t>Transformed</a:t>
            </a:r>
            <a:r>
              <a:rPr lang="fr-DZ" dirty="0"/>
              <a:t> </a:t>
            </a:r>
            <a:r>
              <a:rPr lang="fr-DZ" dirty="0" err="1"/>
              <a:t>agrarian</a:t>
            </a:r>
            <a:r>
              <a:rPr lang="fr-DZ" dirty="0"/>
              <a:t> → </a:t>
            </a:r>
            <a:r>
              <a:rPr lang="fr-DZ" dirty="0" err="1"/>
              <a:t>industrial</a:t>
            </a:r>
            <a:r>
              <a:rPr lang="fr-DZ" dirty="0"/>
              <a:t>/</a:t>
            </a:r>
            <a:r>
              <a:rPr lang="fr-DZ" dirty="0" err="1"/>
              <a:t>urban</a:t>
            </a:r>
            <a:r>
              <a:rPr lang="fr-DZ" dirty="0"/>
              <a:t> </a:t>
            </a:r>
            <a:r>
              <a:rPr lang="fr-DZ" dirty="0" err="1"/>
              <a:t>societies</a:t>
            </a:r>
            <a:r>
              <a:rPr lang="fr-DZ" dirty="0"/>
              <a:t>.</a:t>
            </a:r>
          </a:p>
          <a:p>
            <a:pPr lvl="0">
              <a:lnSpc>
                <a:spcPct val="150000"/>
              </a:lnSpc>
            </a:pPr>
            <a:r>
              <a:rPr lang="fr-DZ" dirty="0" err="1"/>
              <a:t>Created</a:t>
            </a:r>
            <a:r>
              <a:rPr lang="fr-DZ" dirty="0"/>
              <a:t> </a:t>
            </a:r>
            <a:r>
              <a:rPr lang="fr-DZ" b="1" dirty="0" err="1"/>
              <a:t>capitalist</a:t>
            </a:r>
            <a:r>
              <a:rPr lang="fr-DZ" b="1" dirty="0"/>
              <a:t> world </a:t>
            </a:r>
            <a:r>
              <a:rPr lang="fr-DZ" b="1" dirty="0" err="1"/>
              <a:t>economy</a:t>
            </a:r>
            <a:r>
              <a:rPr lang="fr-DZ" dirty="0"/>
              <a:t>.</a:t>
            </a:r>
          </a:p>
          <a:p>
            <a:pPr lvl="0">
              <a:lnSpc>
                <a:spcPct val="150000"/>
              </a:lnSpc>
            </a:pPr>
            <a:r>
              <a:rPr lang="fr-DZ" dirty="0" err="1"/>
              <a:t>Launched</a:t>
            </a:r>
            <a:r>
              <a:rPr lang="fr-DZ" dirty="0"/>
              <a:t> </a:t>
            </a:r>
            <a:r>
              <a:rPr lang="fr-DZ" dirty="0" err="1"/>
              <a:t>ongoing</a:t>
            </a:r>
            <a:r>
              <a:rPr lang="fr-DZ" dirty="0"/>
              <a:t> </a:t>
            </a:r>
            <a:r>
              <a:rPr lang="fr-DZ" b="1" dirty="0" err="1"/>
              <a:t>technological</a:t>
            </a:r>
            <a:r>
              <a:rPr lang="fr-DZ" b="1" dirty="0"/>
              <a:t> </a:t>
            </a:r>
            <a:r>
              <a:rPr lang="fr-DZ" b="1" dirty="0" err="1"/>
              <a:t>dynamism</a:t>
            </a:r>
            <a:r>
              <a:rPr lang="fr-DZ" dirty="0"/>
              <a:t>.</a:t>
            </a:r>
          </a:p>
          <a:p>
            <a:pPr lvl="0">
              <a:lnSpc>
                <a:spcPct val="150000"/>
              </a:lnSpc>
            </a:pPr>
            <a:r>
              <a:rPr lang="fr-DZ" dirty="0" err="1"/>
              <a:t>Planted</a:t>
            </a:r>
            <a:r>
              <a:rPr lang="fr-DZ" dirty="0"/>
              <a:t> </a:t>
            </a:r>
            <a:r>
              <a:rPr lang="fr-DZ" dirty="0" err="1"/>
              <a:t>seeds</a:t>
            </a:r>
            <a:r>
              <a:rPr lang="fr-DZ" dirty="0"/>
              <a:t> for </a:t>
            </a:r>
            <a:r>
              <a:rPr lang="fr-DZ" b="1" dirty="0"/>
              <a:t>future </a:t>
            </a:r>
            <a:r>
              <a:rPr lang="fr-DZ" b="1" dirty="0" err="1"/>
              <a:t>conflicts</a:t>
            </a:r>
            <a:r>
              <a:rPr lang="fr-DZ" dirty="0"/>
              <a:t> (class struggle, </a:t>
            </a:r>
            <a:r>
              <a:rPr lang="fr-DZ" dirty="0" err="1"/>
              <a:t>imperialism</a:t>
            </a:r>
            <a:r>
              <a:rPr lang="fr-DZ" dirty="0"/>
              <a:t>).</a:t>
            </a:r>
          </a:p>
          <a:p>
            <a:pPr lvl="0">
              <a:lnSpc>
                <a:spcPct val="150000"/>
              </a:lnSpc>
            </a:pPr>
            <a:r>
              <a:rPr lang="fr-DZ" b="1" dirty="0" err="1"/>
              <a:t>Shapes</a:t>
            </a:r>
            <a:r>
              <a:rPr lang="fr-DZ" b="1" dirty="0"/>
              <a:t> the modern world</a:t>
            </a:r>
            <a:r>
              <a:rPr lang="fr-DZ" dirty="0"/>
              <a:t>.</a:t>
            </a:r>
          </a:p>
          <a:p>
            <a:pPr>
              <a:lnSpc>
                <a:spcPct val="150000"/>
              </a:lnSpc>
            </a:pP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6600505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462</Words>
  <Application>Microsoft Office PowerPoint</Application>
  <PresentationFormat>Grand écran</PresentationFormat>
  <Paragraphs>52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THE INDUSTRIAL REVOLUTION</vt:lpstr>
      <vt:lpstr>2. KEY CAUSES</vt:lpstr>
      <vt:lpstr>3. MAIN MANIFESTATION</vt:lpstr>
      <vt:lpstr>4. CONSEQUENCES</vt:lpstr>
      <vt:lpstr>5. LEGACY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manal Boulefa</dc:creator>
  <cp:lastModifiedBy>manal Boulefa</cp:lastModifiedBy>
  <cp:revision>6</cp:revision>
  <dcterms:created xsi:type="dcterms:W3CDTF">2025-12-07T22:58:37Z</dcterms:created>
  <dcterms:modified xsi:type="dcterms:W3CDTF">2025-12-07T23:12:38Z</dcterms:modified>
</cp:coreProperties>
</file>