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38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ia smaili" userId="e7cbf710d23f2009" providerId="LiveId" clId="{FE2F2250-4F5C-4159-A506-40CB0030B445}"/>
    <pc:docChg chg="undo custSel addSld modSld">
      <pc:chgData name="nadia smaili" userId="e7cbf710d23f2009" providerId="LiveId" clId="{FE2F2250-4F5C-4159-A506-40CB0030B445}" dt="2025-10-29T18:28:10.624" v="239" actId="20577"/>
      <pc:docMkLst>
        <pc:docMk/>
      </pc:docMkLst>
      <pc:sldChg chg="modSp mod">
        <pc:chgData name="nadia smaili" userId="e7cbf710d23f2009" providerId="LiveId" clId="{FE2F2250-4F5C-4159-A506-40CB0030B445}" dt="2025-10-29T16:53:47.573" v="178" actId="20577"/>
        <pc:sldMkLst>
          <pc:docMk/>
          <pc:sldMk cId="3267203359" sldId="256"/>
        </pc:sldMkLst>
        <pc:spChg chg="mod">
          <ac:chgData name="nadia smaili" userId="e7cbf710d23f2009" providerId="LiveId" clId="{FE2F2250-4F5C-4159-A506-40CB0030B445}" dt="2025-10-29T16:53:34.874" v="162"/>
          <ac:spMkLst>
            <pc:docMk/>
            <pc:sldMk cId="3267203359" sldId="256"/>
            <ac:spMk id="2" creationId="{D658DD95-01A6-433F-A654-5632DB27E24C}"/>
          </ac:spMkLst>
        </pc:spChg>
        <pc:spChg chg="mod">
          <ac:chgData name="nadia smaili" userId="e7cbf710d23f2009" providerId="LiveId" clId="{FE2F2250-4F5C-4159-A506-40CB0030B445}" dt="2025-10-29T16:53:47.573" v="178" actId="20577"/>
          <ac:spMkLst>
            <pc:docMk/>
            <pc:sldMk cId="3267203359" sldId="256"/>
            <ac:spMk id="3" creationId="{8739437C-8953-2AED-C75F-46B6A5C8532E}"/>
          </ac:spMkLst>
        </pc:spChg>
      </pc:sldChg>
      <pc:sldChg chg="modSp new mod">
        <pc:chgData name="nadia smaili" userId="e7cbf710d23f2009" providerId="LiveId" clId="{FE2F2250-4F5C-4159-A506-40CB0030B445}" dt="2025-10-29T16:53:34.874" v="162"/>
        <pc:sldMkLst>
          <pc:docMk/>
          <pc:sldMk cId="1878992192" sldId="257"/>
        </pc:sldMkLst>
        <pc:spChg chg="mod">
          <ac:chgData name="nadia smaili" userId="e7cbf710d23f2009" providerId="LiveId" clId="{FE2F2250-4F5C-4159-A506-40CB0030B445}" dt="2025-10-29T16:53:34.874" v="162"/>
          <ac:spMkLst>
            <pc:docMk/>
            <pc:sldMk cId="1878992192" sldId="257"/>
            <ac:spMk id="2" creationId="{1B558C76-47B5-E651-332C-3830A13DAD02}"/>
          </ac:spMkLst>
        </pc:spChg>
        <pc:spChg chg="mod">
          <ac:chgData name="nadia smaili" userId="e7cbf710d23f2009" providerId="LiveId" clId="{FE2F2250-4F5C-4159-A506-40CB0030B445}" dt="2025-10-29T16:53:34.874" v="162"/>
          <ac:spMkLst>
            <pc:docMk/>
            <pc:sldMk cId="1878992192" sldId="257"/>
            <ac:spMk id="3" creationId="{8D85FDC1-502A-4394-D66D-D6606F48E0B2}"/>
          </ac:spMkLst>
        </pc:spChg>
      </pc:sldChg>
      <pc:sldChg chg="modSp new mod">
        <pc:chgData name="nadia smaili" userId="e7cbf710d23f2009" providerId="LiveId" clId="{FE2F2250-4F5C-4159-A506-40CB0030B445}" dt="2025-10-29T16:53:34.874" v="162"/>
        <pc:sldMkLst>
          <pc:docMk/>
          <pc:sldMk cId="1983192013" sldId="258"/>
        </pc:sldMkLst>
        <pc:spChg chg="mod">
          <ac:chgData name="nadia smaili" userId="e7cbf710d23f2009" providerId="LiveId" clId="{FE2F2250-4F5C-4159-A506-40CB0030B445}" dt="2025-10-29T16:53:34.874" v="162"/>
          <ac:spMkLst>
            <pc:docMk/>
            <pc:sldMk cId="1983192013" sldId="258"/>
            <ac:spMk id="2" creationId="{96B2D2DB-D952-B76B-F63E-65FED5A47AA6}"/>
          </ac:spMkLst>
        </pc:spChg>
        <pc:spChg chg="mod">
          <ac:chgData name="nadia smaili" userId="e7cbf710d23f2009" providerId="LiveId" clId="{FE2F2250-4F5C-4159-A506-40CB0030B445}" dt="2025-10-29T16:53:34.874" v="162"/>
          <ac:spMkLst>
            <pc:docMk/>
            <pc:sldMk cId="1983192013" sldId="258"/>
            <ac:spMk id="3" creationId="{4DB70DD8-D723-210A-09A8-3659AE5009D8}"/>
          </ac:spMkLst>
        </pc:spChg>
      </pc:sldChg>
      <pc:sldChg chg="modSp new mod">
        <pc:chgData name="nadia smaili" userId="e7cbf710d23f2009" providerId="LiveId" clId="{FE2F2250-4F5C-4159-A506-40CB0030B445}" dt="2025-10-29T16:54:01.959" v="180" actId="27636"/>
        <pc:sldMkLst>
          <pc:docMk/>
          <pc:sldMk cId="724652602" sldId="259"/>
        </pc:sldMkLst>
        <pc:spChg chg="mod">
          <ac:chgData name="nadia smaili" userId="e7cbf710d23f2009" providerId="LiveId" clId="{FE2F2250-4F5C-4159-A506-40CB0030B445}" dt="2025-10-29T16:53:34.874" v="162"/>
          <ac:spMkLst>
            <pc:docMk/>
            <pc:sldMk cId="724652602" sldId="259"/>
            <ac:spMk id="2" creationId="{CA2BDE10-34EF-F52C-7302-100352787135}"/>
          </ac:spMkLst>
        </pc:spChg>
        <pc:spChg chg="mod">
          <ac:chgData name="nadia smaili" userId="e7cbf710d23f2009" providerId="LiveId" clId="{FE2F2250-4F5C-4159-A506-40CB0030B445}" dt="2025-10-29T16:54:01.959" v="180" actId="27636"/>
          <ac:spMkLst>
            <pc:docMk/>
            <pc:sldMk cId="724652602" sldId="259"/>
            <ac:spMk id="3" creationId="{84AD1C69-707E-F387-8771-FDD64C50E09D}"/>
          </ac:spMkLst>
        </pc:spChg>
      </pc:sldChg>
      <pc:sldChg chg="modSp new mod">
        <pc:chgData name="nadia smaili" userId="e7cbf710d23f2009" providerId="LiveId" clId="{FE2F2250-4F5C-4159-A506-40CB0030B445}" dt="2025-10-29T16:53:35.138" v="165" actId="27636"/>
        <pc:sldMkLst>
          <pc:docMk/>
          <pc:sldMk cId="3900639525" sldId="260"/>
        </pc:sldMkLst>
        <pc:spChg chg="mod">
          <ac:chgData name="nadia smaili" userId="e7cbf710d23f2009" providerId="LiveId" clId="{FE2F2250-4F5C-4159-A506-40CB0030B445}" dt="2025-10-29T16:53:34.874" v="162"/>
          <ac:spMkLst>
            <pc:docMk/>
            <pc:sldMk cId="3900639525" sldId="260"/>
            <ac:spMk id="2" creationId="{8E31B73A-A3D6-9B18-89D6-8DF665D1216A}"/>
          </ac:spMkLst>
        </pc:spChg>
        <pc:spChg chg="mod">
          <ac:chgData name="nadia smaili" userId="e7cbf710d23f2009" providerId="LiveId" clId="{FE2F2250-4F5C-4159-A506-40CB0030B445}" dt="2025-10-29T16:53:35.138" v="165" actId="27636"/>
          <ac:spMkLst>
            <pc:docMk/>
            <pc:sldMk cId="3900639525" sldId="260"/>
            <ac:spMk id="3" creationId="{DF600FBD-709E-C1AA-CE3C-78E9806CE894}"/>
          </ac:spMkLst>
        </pc:spChg>
      </pc:sldChg>
      <pc:sldChg chg="modSp new mod">
        <pc:chgData name="nadia smaili" userId="e7cbf710d23f2009" providerId="LiveId" clId="{FE2F2250-4F5C-4159-A506-40CB0030B445}" dt="2025-10-29T16:53:34.997" v="163" actId="27636"/>
        <pc:sldMkLst>
          <pc:docMk/>
          <pc:sldMk cId="3077088730" sldId="261"/>
        </pc:sldMkLst>
        <pc:spChg chg="mod">
          <ac:chgData name="nadia smaili" userId="e7cbf710d23f2009" providerId="LiveId" clId="{FE2F2250-4F5C-4159-A506-40CB0030B445}" dt="2025-10-29T16:53:34.874" v="162"/>
          <ac:spMkLst>
            <pc:docMk/>
            <pc:sldMk cId="3077088730" sldId="261"/>
            <ac:spMk id="2" creationId="{31781128-E0E7-66C1-A76E-4EBAAF92F3FE}"/>
          </ac:spMkLst>
        </pc:spChg>
        <pc:spChg chg="mod">
          <ac:chgData name="nadia smaili" userId="e7cbf710d23f2009" providerId="LiveId" clId="{FE2F2250-4F5C-4159-A506-40CB0030B445}" dt="2025-10-29T16:53:34.997" v="163" actId="27636"/>
          <ac:spMkLst>
            <pc:docMk/>
            <pc:sldMk cId="3077088730" sldId="261"/>
            <ac:spMk id="3" creationId="{541736E5-A0AB-A135-7344-D5A443E280AB}"/>
          </ac:spMkLst>
        </pc:spChg>
      </pc:sldChg>
      <pc:sldChg chg="modSp new mod">
        <pc:chgData name="nadia smaili" userId="e7cbf710d23f2009" providerId="LiveId" clId="{FE2F2250-4F5C-4159-A506-40CB0030B445}" dt="2025-10-29T16:53:34.874" v="162"/>
        <pc:sldMkLst>
          <pc:docMk/>
          <pc:sldMk cId="4209903096" sldId="262"/>
        </pc:sldMkLst>
        <pc:spChg chg="mod">
          <ac:chgData name="nadia smaili" userId="e7cbf710d23f2009" providerId="LiveId" clId="{FE2F2250-4F5C-4159-A506-40CB0030B445}" dt="2025-10-29T16:53:34.874" v="162"/>
          <ac:spMkLst>
            <pc:docMk/>
            <pc:sldMk cId="4209903096" sldId="262"/>
            <ac:spMk id="2" creationId="{922D0F69-A803-9BC9-2E79-E478D44136B2}"/>
          </ac:spMkLst>
        </pc:spChg>
        <pc:spChg chg="mod">
          <ac:chgData name="nadia smaili" userId="e7cbf710d23f2009" providerId="LiveId" clId="{FE2F2250-4F5C-4159-A506-40CB0030B445}" dt="2025-10-29T16:53:34.874" v="162"/>
          <ac:spMkLst>
            <pc:docMk/>
            <pc:sldMk cId="4209903096" sldId="262"/>
            <ac:spMk id="3" creationId="{CB462693-70E4-C227-4473-DAE1AA0F22DE}"/>
          </ac:spMkLst>
        </pc:spChg>
      </pc:sldChg>
      <pc:sldChg chg="modSp new mod">
        <pc:chgData name="nadia smaili" userId="e7cbf710d23f2009" providerId="LiveId" clId="{FE2F2250-4F5C-4159-A506-40CB0030B445}" dt="2025-10-29T17:01:48.644" v="215" actId="20577"/>
        <pc:sldMkLst>
          <pc:docMk/>
          <pc:sldMk cId="940518639" sldId="263"/>
        </pc:sldMkLst>
        <pc:spChg chg="mod">
          <ac:chgData name="nadia smaili" userId="e7cbf710d23f2009" providerId="LiveId" clId="{FE2F2250-4F5C-4159-A506-40CB0030B445}" dt="2025-10-29T16:56:10.544" v="184" actId="20578"/>
          <ac:spMkLst>
            <pc:docMk/>
            <pc:sldMk cId="940518639" sldId="263"/>
            <ac:spMk id="2" creationId="{1605EC00-B59E-7EF0-B523-7DCE57FCA529}"/>
          </ac:spMkLst>
        </pc:spChg>
        <pc:spChg chg="mod">
          <ac:chgData name="nadia smaili" userId="e7cbf710d23f2009" providerId="LiveId" clId="{FE2F2250-4F5C-4159-A506-40CB0030B445}" dt="2025-10-29T17:01:48.644" v="215" actId="20577"/>
          <ac:spMkLst>
            <pc:docMk/>
            <pc:sldMk cId="940518639" sldId="263"/>
            <ac:spMk id="3" creationId="{E8CA28A5-9E06-8BEE-DF2B-39621846CDD8}"/>
          </ac:spMkLst>
        </pc:spChg>
      </pc:sldChg>
      <pc:sldChg chg="modSp new mod">
        <pc:chgData name="nadia smaili" userId="e7cbf710d23f2009" providerId="LiveId" clId="{FE2F2250-4F5C-4159-A506-40CB0030B445}" dt="2025-10-29T17:03:11.851" v="231" actId="20577"/>
        <pc:sldMkLst>
          <pc:docMk/>
          <pc:sldMk cId="2272934605" sldId="264"/>
        </pc:sldMkLst>
        <pc:spChg chg="mod">
          <ac:chgData name="nadia smaili" userId="e7cbf710d23f2009" providerId="LiveId" clId="{FE2F2250-4F5C-4159-A506-40CB0030B445}" dt="2025-10-29T17:02:31.212" v="221" actId="2711"/>
          <ac:spMkLst>
            <pc:docMk/>
            <pc:sldMk cId="2272934605" sldId="264"/>
            <ac:spMk id="2" creationId="{1702851B-72E5-74B3-2467-3B496286F140}"/>
          </ac:spMkLst>
        </pc:spChg>
        <pc:spChg chg="mod">
          <ac:chgData name="nadia smaili" userId="e7cbf710d23f2009" providerId="LiveId" clId="{FE2F2250-4F5C-4159-A506-40CB0030B445}" dt="2025-10-29T17:03:11.851" v="231" actId="20577"/>
          <ac:spMkLst>
            <pc:docMk/>
            <pc:sldMk cId="2272934605" sldId="264"/>
            <ac:spMk id="3" creationId="{ABB903D0-0E92-6331-5EAC-17B440F5B7D2}"/>
          </ac:spMkLst>
        </pc:spChg>
      </pc:sldChg>
      <pc:sldChg chg="modSp new mod">
        <pc:chgData name="nadia smaili" userId="e7cbf710d23f2009" providerId="LiveId" clId="{FE2F2250-4F5C-4159-A506-40CB0030B445}" dt="2025-10-29T18:28:10.624" v="239" actId="20577"/>
        <pc:sldMkLst>
          <pc:docMk/>
          <pc:sldMk cId="1571763720" sldId="265"/>
        </pc:sldMkLst>
        <pc:spChg chg="mod">
          <ac:chgData name="nadia smaili" userId="e7cbf710d23f2009" providerId="LiveId" clId="{FE2F2250-4F5C-4159-A506-40CB0030B445}" dt="2025-10-29T18:28:10.624" v="239" actId="20577"/>
          <ac:spMkLst>
            <pc:docMk/>
            <pc:sldMk cId="1571763720" sldId="265"/>
            <ac:spMk id="2" creationId="{FA62157D-584A-B5E1-054A-89020D0C838F}"/>
          </ac:spMkLst>
        </pc:spChg>
        <pc:spChg chg="mod">
          <ac:chgData name="nadia smaili" userId="e7cbf710d23f2009" providerId="LiveId" clId="{FE2F2250-4F5C-4159-A506-40CB0030B445}" dt="2025-10-29T17:04:36.110" v="238" actId="2711"/>
          <ac:spMkLst>
            <pc:docMk/>
            <pc:sldMk cId="1571763720" sldId="265"/>
            <ac:spMk id="3" creationId="{AA1AAC98-78E7-D814-8194-C0179650FC4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3CF2B-46E6-4278-A379-1CFE3293902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BE9B4-84A2-4E2A-BE2F-61DA8E92CE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896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8BE9B4-84A2-4E2A-BE2F-61DA8E92CEE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83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91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617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1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20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97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3210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27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99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417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331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802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998FD-9972-4C6A-9986-6B4A4D38EBB4}" type="datetimeFigureOut">
              <a:rPr lang="fr-FR" smtClean="0"/>
              <a:t>30/10/2025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1303EC5-2F8E-45B0-B0BB-46C8E242385F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85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58DD95-01A6-433F-A654-5632DB27E2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/>
              <a:t>القياس والتقييم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739437C-8953-2AED-C75F-46B6A5C853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err="1"/>
              <a:t>سماعيلي</a:t>
            </a:r>
            <a:r>
              <a:rPr lang="ar-DZ" dirty="0"/>
              <a:t> نادية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67203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62157D-584A-B5E1-054A-89020D0C8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أنشطة وأسئلة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للنقاش</a:t>
            </a:r>
            <a:b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1AAC98-78E7-D814-8194-C0179650F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ما الفرق بين القياس والتقييم؟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كيف يمكن قياس جودة نظام معلومات في مكتبة؟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نشاط: صمّم مؤشرات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KPI 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لتقييم نظام معلومات تختاره.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176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58C76-47B5-E651-332C-3830A13DA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dirty="0"/>
              <a:t>تعريفات أساسية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85FDC1-502A-4394-D66D-D6606F48E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نظام المعلومات 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Information System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مجموعة من العناصر (برمجيات، عتاد، قواعد بيانات، إجراءات، أفراد) التي تعمل معاً لجمع، معالجة، تخزين، وتوزيع المعلومات لدعم مهام المنظمة واتخاذ القرار.</a:t>
            </a:r>
          </a:p>
          <a:p>
            <a:pPr marL="0" indent="0" algn="r" rtl="1">
              <a:buNone/>
            </a:pP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القياس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Measurement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عملية جمع بيانات كمية أو وصفية عن خصائص محددة في النظام باستخدام مؤشرات قابلة للقياس (مثلاً: زمن الاستجابة، معدل الأخطاء، مستوى رضا المستخدم). الهدف: الحصول على أرقام أو مؤشرات قابلة للمعالجة إحصائياً.</a:t>
            </a:r>
          </a:p>
          <a:p>
            <a:pPr marL="0" indent="0" algn="r" rtl="1">
              <a:buNone/>
            </a:pP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التقييم 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Evaluation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عملية إصدار حكم قيمّي ومنهجي على نظام المعلومات بناءً على معايير وأهداف محددة (فعالية، كفاءة، جودة، فاعلية التكلفة). يعتمد التقييم على نتائج القياس وأحياناً على مقارنات معيارية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benchmarking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أو معايير نظرية.</a:t>
            </a:r>
          </a:p>
          <a:p>
            <a:pPr marL="0" indent="0" algn="r" rtl="1">
              <a:buNone/>
            </a:pPr>
            <a:r>
              <a:rPr lang="ar-DZ" b="1" dirty="0">
                <a:highlight>
                  <a:srgbClr val="FFFF00"/>
                </a:highligh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الفرق الأساسي:</a:t>
            </a:r>
            <a:r>
              <a:rPr lang="ar-DZ" dirty="0">
                <a:highlight>
                  <a:srgbClr val="FFFF00"/>
                </a:highlight>
                <a:latin typeface="Traditional Arabic" panose="02020603050405020304" pitchFamily="18" charset="-78"/>
                <a:cs typeface="Traditional Arabic" panose="02020603050405020304" pitchFamily="18" charset="-78"/>
              </a:rPr>
              <a:t> القياس يزوّدك بالبيانات والأرقام؛ التقييم يحول هذه البيانات إلى حكم (مقبول/غير مقبول، يفي بالأهداف/لا يفي) ويوفر توصيات.</a:t>
            </a:r>
          </a:p>
          <a:p>
            <a:pPr marL="0" indent="0" algn="r" rtl="1">
              <a:buNone/>
            </a:pPr>
            <a:r>
              <a:rPr lang="ar-DZ" b="1" dirty="0">
                <a:highlight>
                  <a:srgbClr val="FFFF00"/>
                </a:highligh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العلاقة بين المصطلحين:</a:t>
            </a:r>
            <a:br>
              <a:rPr lang="ar-DZ" dirty="0">
                <a:highlight>
                  <a:srgbClr val="FFFF00"/>
                </a:highlight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dirty="0">
                <a:highlight>
                  <a:srgbClr val="FFFF00"/>
                </a:highlight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القياس → يوفر مؤشرات ومقاييس موضوعية → التقييم → يستخدم هذه المؤشرات ضمن إطار معياري أو مفاهيمي لإصدار حكم وتقديم توصيات.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8992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B2D2DB-D952-B76B-F63E-65FED5A47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أغراض القياس والتقييم لأنظمة المعلومات</a:t>
            </a:r>
            <a:b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B70DD8-D723-210A-09A8-3659AE500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تحديد مدى تحقيق النظام لأهداف.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تحسين الأداء التقني (زمن استجابة، توافر).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قياس رضا المستخدمين وتبنّي النظام.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التحقق من جودة البيانات والمخرجات.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تسهيل صنع القرار بشأن استثمار/ترقية/إيقاف النظام.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الامتثال للمعايير التنظيمية/القياسية.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3192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2BDE10-34EF-F52C-7302-100352787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أطر ونماذج نظرية مهمة (التطبيق الأكاديمي</a:t>
            </a: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AD1C69-707E-F387-8771-FDD64C50E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ar-DZ" b="1" dirty="0"/>
              <a:t>نموذج ديلون </a:t>
            </a:r>
            <a:r>
              <a:rPr lang="ar-DZ" b="1" dirty="0" err="1"/>
              <a:t>ومكلين</a:t>
            </a:r>
            <a:r>
              <a:rPr lang="ar-DZ" b="1" dirty="0"/>
              <a:t> </a:t>
            </a:r>
            <a:r>
              <a:rPr lang="fr-FR" b="1" dirty="0" err="1"/>
              <a:t>DeLone</a:t>
            </a:r>
            <a:r>
              <a:rPr lang="fr-FR" b="1" dirty="0"/>
              <a:t> &amp; 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McLean IS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Success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Model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أصلاً 1992 ومراجعة 2003: عناصر رئيسية: </a:t>
            </a:r>
            <a:r>
              <a:rPr lang="ar-DZ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جودة النظام، جودة المعلومات، جودة الخدمة → الاستخدام ورضا المستخدم → المنافع الصافية </a:t>
            </a:r>
            <a:r>
              <a:rPr lang="fr-FR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Net </a:t>
            </a:r>
            <a:r>
              <a:rPr lang="fr-FR" i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Benefits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يُستخدم لإطار التقييم الشامل لنجاح نظم المعلومات.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نموذج قبول التكنولوجيا (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TAM) — Davis (1989)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المتغيران الرئيسيان: </a:t>
            </a:r>
            <a:r>
              <a:rPr lang="ar-DZ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الإدراك للفائدة (</a:t>
            </a:r>
            <a:r>
              <a:rPr lang="fr-FR" i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Perceived</a:t>
            </a:r>
            <a:r>
              <a:rPr lang="fr-FR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i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Usefulness</a:t>
            </a:r>
            <a:r>
              <a:rPr lang="fr-FR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lang="ar-DZ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الإدراك لسهولة الاستخدام </a:t>
            </a:r>
            <a:r>
              <a:rPr lang="fr-FR" i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Perceived</a:t>
            </a:r>
            <a:r>
              <a:rPr lang="fr-FR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i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Ease</a:t>
            </a:r>
            <a:r>
              <a:rPr lang="fr-FR" i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of Use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يؤثران على النية لاستخدام النظام والسلوك الفعلي.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إطارات جودة البرمجيات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ISO/IEC 25010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معايير جودة المنتج البرمجي: وظائف، موثوقية، قابلية الاستخدام، أداء، أمان</a:t>
            </a:r>
            <a:endParaRPr lang="en-GB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نماذج تقييم تجربة المستخدم 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UX) 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 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/</a:t>
            </a: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قابلية الاستخدام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معايير يرجع لها مثل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Nielsen’s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Usability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Heuristics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وبروتوكولات اختبار قابلية الاستخدام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usability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testing</a:t>
            </a: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مقاييس مالية واقتصادية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ROI، NPV، TCO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لتقييم الأثر المالي للاستثمارات في نظم المعلومات.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4652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02851B-72E5-74B3-2467-3B496286F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أنواع المؤشرات</a:t>
            </a: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B903D0-0E92-6331-5EAC-17B440F5B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r" rtl="1">
              <a:buFont typeface="+mj-lt"/>
              <a:buAutoNum type="arabicPeriod"/>
            </a:pP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تقنية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Technical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زمن الاستجابة، معدل الأخطاء، التوافر.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2. معلوماتية 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Information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Quality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الدقة، الاكتمال، الحداثة.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3. سلوكية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Behavioral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معدل الاستخدام، رضا المستخدم.</a:t>
            </a:r>
            <a:b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4. مالية 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Financial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العائد على الاستثمار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ROI،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التكلفة الكلية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TCO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2934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31B73A-A3D6-9B18-89D6-8DF665D12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b="1" dirty="0"/>
              <a:t>مؤشرات ومقاييس شائعة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600FBD-709E-C1AA-CE3C-78E9806CE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أ‌- مؤشرات تقنية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وقت الاستجابة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Response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time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متوسط/الوسيط/نسب المئوية </a:t>
            </a:r>
          </a:p>
          <a:p>
            <a:pPr marL="0" indent="0" algn="r" rtl="1">
              <a:buNone/>
            </a:pP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التوافر/الاستمرارية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Availability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, uptime %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معدل الأخطاء/الاستثناءات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Error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rate</a:t>
            </a:r>
          </a:p>
          <a:p>
            <a:pPr marL="0" indent="0" algn="r" rtl="1">
              <a:buNone/>
            </a:pP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زمن التعافي من العطل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MTTR</a:t>
            </a:r>
          </a:p>
          <a:p>
            <a:pPr marL="0" indent="0" algn="r" rtl="1">
              <a:buNone/>
            </a:pPr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ب‌- مؤشرات سلوكية/استخدام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معدل التبنّي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Adoption rate</a:t>
            </a:r>
          </a:p>
          <a:p>
            <a:pPr marL="0" indent="0" algn="r" rtl="1">
              <a:buNone/>
            </a:pP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تكرار الاستخدام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Frequency</a:t>
            </a:r>
          </a:p>
          <a:p>
            <a:pPr marL="0" indent="0" algn="r" rtl="1">
              <a:buNone/>
            </a:pP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مدة الجلسة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Session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length</a:t>
            </a: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0639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1736E5-A0AB-A135-7344-D5A443E28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مؤشرات جودة المعلومات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دقة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Accuracy</a:t>
            </a: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اكتمال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Completeness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حداثة/توقيت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Timeliness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اتساق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Consistency</a:t>
            </a:r>
            <a:endParaRPr lang="fr-FR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قابلية الفهم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Understandability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ث‌- مؤشرات رضا ومستفيدين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درجات رضا المستخدم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Likert </a:t>
            </a:r>
            <a:r>
              <a:rPr lang="fr-FR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scale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معدل الشكاوى/الدعم الفني.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7088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462693-70E4-C227-4473-DAE1AA0F2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مؤشرات مالية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العائد على الاستثمار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ROI.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صافي القيمة الحالية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NPV.</a:t>
            </a: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إجمالي تكلفة الملكية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TCO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9903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05EC00-B59E-7EF0-B523-7DCE57FCA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DZ" b="1" dirty="0"/>
              <a:t>طرائق القياس وجمع البيانات</a:t>
            </a:r>
            <a:br>
              <a:rPr lang="ar-DZ" b="1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CA28A5-9E06-8BEE-DF2B-39621846C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كمّي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سجلات النظام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logs،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اختبارات أداء، قواعد بيانات، استبيانات </a:t>
            </a:r>
            <a:r>
              <a:rPr lang="ar-DZ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مُقيَّسة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Likert</a:t>
            </a:r>
            <a:endParaRPr lang="ar-DZ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/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التحليل الإحصائي: وصفية، فروق، علاقات، تحليل عامل، نمذجة الانحدار أو المعادلات البنائية 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SEM.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نوعي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مقابلات مع مستخدمين، مجموعات تركيز، ملاحظات ميدانية، دراسة حالة. تُستخدم لاستخراج معاني وتجارب المستخدمين ومعرفة أسباب السلوك.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مختلط :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الجمع بين الكمي والنوعي لقياس الظاهرة من زوايا متعددة — مفيد لإعطاء عمق وشرح للأرقام.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اختبارات قابلية الاستخدام (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Usability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testing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مهام محددة، زمن إنجاز، أخطاء المستخدم، ملاحظات لفظية.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تحليل السلاسل الزمنية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: لمتابعة الأداء عبر الزمن بعد تحديث/تغيير.</a:t>
            </a:r>
          </a:p>
          <a:p>
            <a:pPr algn="r" rtl="1"/>
            <a:r>
              <a:rPr lang="ar-DZ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المقارنة المرجعية </a:t>
            </a:r>
            <a:r>
              <a:rPr lang="fr-FR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Benchmarking</a:t>
            </a:r>
            <a:r>
              <a:rPr lang="fr-FR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مقارنة مع نظم مشابهة أو معايير صناعية.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051863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147</TotalTime>
  <Words>680</Words>
  <Application>Microsoft Office PowerPoint</Application>
  <PresentationFormat>Grand écran</PresentationFormat>
  <Paragraphs>59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Gill Sans MT</vt:lpstr>
      <vt:lpstr>Traditional Arabic</vt:lpstr>
      <vt:lpstr>Galerie</vt:lpstr>
      <vt:lpstr>القياس والتقييم</vt:lpstr>
      <vt:lpstr>تعريفات أساسية</vt:lpstr>
      <vt:lpstr>أغراض القياس والتقييم لأنظمة المعلومات </vt:lpstr>
      <vt:lpstr>أطر ونماذج نظرية مهمة (التطبيق الأكاديمي</vt:lpstr>
      <vt:lpstr>أنواع المؤشرات</vt:lpstr>
      <vt:lpstr>مؤشرات ومقاييس شائعة</vt:lpstr>
      <vt:lpstr>Présentation PowerPoint</vt:lpstr>
      <vt:lpstr>Présentation PowerPoint</vt:lpstr>
      <vt:lpstr>طرائق القياس وجمع البيانات </vt:lpstr>
      <vt:lpstr>أنشطة وأسئلة للنقاش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nadia smaili</dc:creator>
  <cp:lastModifiedBy>nadia smaili</cp:lastModifiedBy>
  <cp:revision>9</cp:revision>
  <dcterms:created xsi:type="dcterms:W3CDTF">2025-10-29T16:40:02Z</dcterms:created>
  <dcterms:modified xsi:type="dcterms:W3CDTF">2025-10-30T10:39:04Z</dcterms:modified>
</cp:coreProperties>
</file>