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4" r:id="rId5"/>
    <p:sldId id="261" r:id="rId6"/>
    <p:sldId id="262" r:id="rId7"/>
    <p:sldId id="263" r:id="rId8"/>
    <p:sldId id="265" r:id="rId9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9" d="100"/>
          <a:sy n="89" d="100"/>
        </p:scale>
        <p:origin x="43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41C80D-F52A-40C7-9856-7D1871B18F38}" type="datetimeFigureOut">
              <a:rPr lang="fr-FR" smtClean="0"/>
              <a:t>27/04/2024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C6EB7B-0AD0-4A88-AD8C-2EF3EE4F046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602855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41C80D-F52A-40C7-9856-7D1871B18F38}" type="datetimeFigureOut">
              <a:rPr lang="fr-FR" smtClean="0"/>
              <a:t>27/04/2024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C6EB7B-0AD0-4A88-AD8C-2EF3EE4F046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790001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41C80D-F52A-40C7-9856-7D1871B18F38}" type="datetimeFigureOut">
              <a:rPr lang="fr-FR" smtClean="0"/>
              <a:t>27/04/2024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C6EB7B-0AD0-4A88-AD8C-2EF3EE4F046D}" type="slidenum">
              <a:rPr lang="fr-FR" smtClean="0"/>
              <a:t>‹N°›</a:t>
            </a:fld>
            <a:endParaRPr lang="fr-FR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5497845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41C80D-F52A-40C7-9856-7D1871B18F38}" type="datetimeFigureOut">
              <a:rPr lang="fr-FR" smtClean="0"/>
              <a:t>27/04/2024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C6EB7B-0AD0-4A88-AD8C-2EF3EE4F046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6026593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 cit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41C80D-F52A-40C7-9856-7D1871B18F38}" type="datetimeFigureOut">
              <a:rPr lang="fr-FR" smtClean="0"/>
              <a:t>27/04/2024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C6EB7B-0AD0-4A88-AD8C-2EF3EE4F046D}" type="slidenum">
              <a:rPr lang="fr-FR" smtClean="0"/>
              <a:t>‹N°›</a:t>
            </a:fld>
            <a:endParaRPr lang="fr-FR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22490447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rai ou fau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41C80D-F52A-40C7-9856-7D1871B18F38}" type="datetimeFigureOut">
              <a:rPr lang="fr-FR" smtClean="0"/>
              <a:t>27/04/2024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C6EB7B-0AD0-4A88-AD8C-2EF3EE4F046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3208973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41C80D-F52A-40C7-9856-7D1871B18F38}" type="datetimeFigureOut">
              <a:rPr lang="fr-FR" smtClean="0"/>
              <a:t>27/04/2024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C6EB7B-0AD0-4A88-AD8C-2EF3EE4F046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3755405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41C80D-F52A-40C7-9856-7D1871B18F38}" type="datetimeFigureOut">
              <a:rPr lang="fr-FR" smtClean="0"/>
              <a:t>27/04/2024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C6EB7B-0AD0-4A88-AD8C-2EF3EE4F046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20653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41C80D-F52A-40C7-9856-7D1871B18F38}" type="datetimeFigureOut">
              <a:rPr lang="fr-FR" smtClean="0"/>
              <a:t>27/04/2024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C6EB7B-0AD0-4A88-AD8C-2EF3EE4F046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335733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41C80D-F52A-40C7-9856-7D1871B18F38}" type="datetimeFigureOut">
              <a:rPr lang="fr-FR" smtClean="0"/>
              <a:t>27/04/2024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C6EB7B-0AD0-4A88-AD8C-2EF3EE4F046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455030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41C80D-F52A-40C7-9856-7D1871B18F38}" type="datetimeFigureOut">
              <a:rPr lang="fr-FR" smtClean="0"/>
              <a:t>27/04/2024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C6EB7B-0AD0-4A88-AD8C-2EF3EE4F046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960804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41C80D-F52A-40C7-9856-7D1871B18F38}" type="datetimeFigureOut">
              <a:rPr lang="fr-FR" smtClean="0"/>
              <a:t>27/04/2024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C6EB7B-0AD0-4A88-AD8C-2EF3EE4F046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143863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41C80D-F52A-40C7-9856-7D1871B18F38}" type="datetimeFigureOut">
              <a:rPr lang="fr-FR" smtClean="0"/>
              <a:t>27/04/2024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C6EB7B-0AD0-4A88-AD8C-2EF3EE4F046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994164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41C80D-F52A-40C7-9856-7D1871B18F38}" type="datetimeFigureOut">
              <a:rPr lang="fr-FR" smtClean="0"/>
              <a:t>27/04/2024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C6EB7B-0AD0-4A88-AD8C-2EF3EE4F046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948693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41C80D-F52A-40C7-9856-7D1871B18F38}" type="datetimeFigureOut">
              <a:rPr lang="fr-FR" smtClean="0"/>
              <a:t>27/04/2024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C6EB7B-0AD0-4A88-AD8C-2EF3EE4F046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385778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41C80D-F52A-40C7-9856-7D1871B18F38}" type="datetimeFigureOut">
              <a:rPr lang="fr-FR" smtClean="0"/>
              <a:t>27/04/2024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C6EB7B-0AD0-4A88-AD8C-2EF3EE4F046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901543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41C80D-F52A-40C7-9856-7D1871B18F38}" type="datetimeFigureOut">
              <a:rPr lang="fr-FR" smtClean="0"/>
              <a:t>27/04/2024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5CC6EB7B-0AD0-4A88-AD8C-2EF3EE4F046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608056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DZ" dirty="0" smtClean="0">
                <a:solidFill>
                  <a:srgbClr val="FF0000"/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المحاضرة رقم :10</a:t>
            </a:r>
            <a:endParaRPr lang="fr-FR" dirty="0">
              <a:solidFill>
                <a:srgbClr val="FF0000"/>
              </a:solidFill>
              <a:latin typeface="Andalus" panose="02020603050405020304" pitchFamily="18" charset="-78"/>
              <a:cs typeface="Andalus" panose="02020603050405020304" pitchFamily="18" charset="-78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677334" y="1444239"/>
            <a:ext cx="8596668" cy="4597123"/>
          </a:xfrm>
        </p:spPr>
        <p:txBody>
          <a:bodyPr/>
          <a:lstStyle/>
          <a:p>
            <a:pPr marL="0" indent="0" algn="ctr" rtl="1">
              <a:buNone/>
            </a:pPr>
            <a:r>
              <a:rPr lang="ar-DZ" sz="6000" b="1" dirty="0" smtClean="0">
                <a:solidFill>
                  <a:srgbClr val="FF0000"/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جــرعة التدريـب</a:t>
            </a:r>
            <a:endParaRPr lang="fr-FR" sz="6000" dirty="0" smtClean="0">
              <a:solidFill>
                <a:srgbClr val="FF0000"/>
              </a:solidFill>
              <a:latin typeface="Andalus" panose="02020603050405020304" pitchFamily="18" charset="-78"/>
              <a:cs typeface="Andalus" panose="02020603050405020304" pitchFamily="18" charset="-78"/>
            </a:endParaRPr>
          </a:p>
          <a:p>
            <a:pPr marL="0" indent="0" algn="r" rtl="1">
              <a:buNone/>
            </a:pPr>
            <a:endParaRPr lang="fr-FR" dirty="0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2030" y="2375731"/>
            <a:ext cx="9306370" cy="39361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076294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 rtl="1"/>
            <a:r>
              <a:rPr lang="ar-DZ" sz="5400" b="1" dirty="0">
                <a:solidFill>
                  <a:srgbClr val="FF0000"/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مفهوم جرعة التدريب : </a:t>
            </a:r>
            <a:endParaRPr lang="fr-FR" sz="5400" dirty="0">
              <a:solidFill>
                <a:srgbClr val="FF0000"/>
              </a:solidFill>
              <a:latin typeface="Andalus" panose="02020603050405020304" pitchFamily="18" charset="-78"/>
              <a:cs typeface="Andalus" panose="02020603050405020304" pitchFamily="18" charset="-78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1358781"/>
            <a:ext cx="11297540" cy="5272755"/>
          </a:xfrm>
        </p:spPr>
        <p:txBody>
          <a:bodyPr>
            <a:noAutofit/>
          </a:bodyPr>
          <a:lstStyle/>
          <a:p>
            <a:pPr marL="0" indent="0" algn="r" rtl="1">
              <a:buNone/>
            </a:pPr>
            <a:r>
              <a:rPr lang="ar-DZ" sz="3600" b="1" dirty="0">
                <a:latin typeface="Andalus" panose="02020603050405020304" pitchFamily="18" charset="-78"/>
                <a:cs typeface="Andalus" panose="02020603050405020304" pitchFamily="18" charset="-78"/>
              </a:rPr>
              <a:t>هي الوحدة الأساسية  لتشكيل البرنامج التدريبي و هي عبارة عن مجموعة من التمرينات  المختلفة التي تشكل حمل تدريبي يقوم الرياضي بتنفيذه في وقت معين في المرة </a:t>
            </a:r>
            <a:r>
              <a:rPr lang="ar-DZ" sz="3600" b="1" dirty="0" smtClean="0">
                <a:latin typeface="Andalus" panose="02020603050405020304" pitchFamily="18" charset="-78"/>
                <a:cs typeface="Andalus" panose="02020603050405020304" pitchFamily="18" charset="-78"/>
              </a:rPr>
              <a:t>الواحدة  </a:t>
            </a:r>
            <a:r>
              <a:rPr lang="ar-DZ" sz="3600" b="1" dirty="0">
                <a:latin typeface="Andalus" panose="02020603050405020304" pitchFamily="18" charset="-78"/>
                <a:cs typeface="Andalus" panose="02020603050405020304" pitchFamily="18" charset="-78"/>
              </a:rPr>
              <a:t>هذه الجرعات عند تكررها  في الأسبوع تشكل دورة صغرى و </a:t>
            </a:r>
            <a:r>
              <a:rPr lang="ar-DZ" sz="3600" b="1" dirty="0" smtClean="0">
                <a:latin typeface="Andalus" panose="02020603050405020304" pitchFamily="18" charset="-78"/>
                <a:cs typeface="Andalus" panose="02020603050405020304" pitchFamily="18" charset="-78"/>
              </a:rPr>
              <a:t>من خلال </a:t>
            </a:r>
            <a:r>
              <a:rPr lang="ar-DZ" sz="3600" b="1" dirty="0">
                <a:latin typeface="Andalus" panose="02020603050405020304" pitchFamily="18" charset="-78"/>
                <a:cs typeface="Andalus" panose="02020603050405020304" pitchFamily="18" charset="-78"/>
              </a:rPr>
              <a:t>عدة دورات صغرى تشكل دورة متوسطة </a:t>
            </a:r>
            <a:r>
              <a:rPr lang="ar-DZ" sz="3600" b="1" dirty="0" smtClean="0">
                <a:latin typeface="Andalus" panose="02020603050405020304" pitchFamily="18" charset="-78"/>
                <a:cs typeface="Andalus" panose="02020603050405020304" pitchFamily="18" charset="-78"/>
              </a:rPr>
              <a:t>،و </a:t>
            </a:r>
            <a:r>
              <a:rPr lang="ar-DZ" sz="3600" b="1" dirty="0">
                <a:latin typeface="Andalus" panose="02020603050405020304" pitchFamily="18" charset="-78"/>
                <a:cs typeface="Andalus" panose="02020603050405020304" pitchFamily="18" charset="-78"/>
              </a:rPr>
              <a:t>تشكل من خلال عدة دورات متوسطة الدورة الكبرى, و التي بفضلها ينتهي  بالمشاركة في البطولة و تحقيق  أعلى مستوى  رياضي, و </a:t>
            </a:r>
            <a:r>
              <a:rPr lang="ar-DZ" sz="3600" b="1" dirty="0" smtClean="0">
                <a:latin typeface="Andalus" panose="02020603050405020304" pitchFamily="18" charset="-78"/>
                <a:cs typeface="Andalus" panose="02020603050405020304" pitchFamily="18" charset="-78"/>
              </a:rPr>
              <a:t>بناء </a:t>
            </a:r>
            <a:r>
              <a:rPr lang="ar-DZ" sz="3600" b="1" dirty="0">
                <a:latin typeface="Andalus" panose="02020603050405020304" pitchFamily="18" charset="-78"/>
                <a:cs typeface="Andalus" panose="02020603050405020304" pitchFamily="18" charset="-78"/>
              </a:rPr>
              <a:t>على ذلك تعتبر  جرعة التدريب هي الحجرة الأساس لكل أنواع الدورات التدريبية </a:t>
            </a:r>
            <a:r>
              <a:rPr lang="ar-DZ" sz="3600" b="1" dirty="0" smtClean="0">
                <a:latin typeface="Andalus" panose="02020603050405020304" pitchFamily="18" charset="-78"/>
                <a:cs typeface="Andalus" panose="02020603050405020304" pitchFamily="18" charset="-78"/>
              </a:rPr>
              <a:t>،و </a:t>
            </a:r>
            <a:r>
              <a:rPr lang="ar-DZ" sz="3600" b="1" dirty="0">
                <a:latin typeface="Andalus" panose="02020603050405020304" pitchFamily="18" charset="-78"/>
                <a:cs typeface="Andalus" panose="02020603050405020304" pitchFamily="18" charset="-78"/>
              </a:rPr>
              <a:t>حتى الموسم التدريبي، و منه نقول أن نجاح تشكيل جرعة التدريب يعتبر الأساس في نجاح التخطيط الرياضي للموسم الكامل من خلال تقنين الأحمال و التنسيق فيما بينها بطريقة عملية و صحيحة.</a:t>
            </a:r>
            <a:endParaRPr lang="fr-FR" sz="3600" b="1" dirty="0">
              <a:latin typeface="Andalus" panose="02020603050405020304" pitchFamily="18" charset="-78"/>
              <a:cs typeface="Andalus" panose="02020603050405020304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9536237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ar-DZ" b="1" dirty="0">
                <a:solidFill>
                  <a:srgbClr val="FF0000"/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المكونات الأساسية لتشكيل  جرعة التدريب :</a:t>
            </a:r>
            <a:r>
              <a:rPr lang="fr-FR" dirty="0"/>
              <a:t/>
            </a:r>
            <a:br>
              <a:rPr lang="fr-FR" dirty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r" rtl="1"/>
            <a:r>
              <a:rPr lang="ar-DZ" sz="4000" b="1" dirty="0">
                <a:latin typeface="Andalus" panose="02020603050405020304" pitchFamily="18" charset="-78"/>
                <a:cs typeface="Andalus" panose="02020603050405020304" pitchFamily="18" charset="-78"/>
              </a:rPr>
              <a:t>1-الأهداف و الواجبات( ماذا ؟ وكيف ؟ )</a:t>
            </a:r>
            <a:endParaRPr lang="fr-FR" sz="4000" b="1" dirty="0">
              <a:latin typeface="Andalus" panose="02020603050405020304" pitchFamily="18" charset="-78"/>
              <a:cs typeface="Andalus" panose="02020603050405020304" pitchFamily="18" charset="-78"/>
            </a:endParaRPr>
          </a:p>
          <a:p>
            <a:pPr algn="r" rtl="1"/>
            <a:r>
              <a:rPr lang="ar-DZ" sz="4000" b="1" dirty="0">
                <a:latin typeface="Andalus" panose="02020603050405020304" pitchFamily="18" charset="-78"/>
                <a:cs typeface="Andalus" panose="02020603050405020304" pitchFamily="18" charset="-78"/>
              </a:rPr>
              <a:t>2-نوعية التغيرات الفسيولوجية المرتبطة بتأثير جرعة التدريب.</a:t>
            </a:r>
            <a:endParaRPr lang="fr-FR" sz="4000" b="1" dirty="0">
              <a:latin typeface="Andalus" panose="02020603050405020304" pitchFamily="18" charset="-78"/>
              <a:cs typeface="Andalus" panose="02020603050405020304" pitchFamily="18" charset="-78"/>
            </a:endParaRPr>
          </a:p>
          <a:p>
            <a:pPr algn="r" rtl="1"/>
            <a:r>
              <a:rPr lang="ar-DZ" sz="4000" b="1" dirty="0">
                <a:latin typeface="Andalus" panose="02020603050405020304" pitchFamily="18" charset="-78"/>
                <a:cs typeface="Andalus" panose="02020603050405020304" pitchFamily="18" charset="-78"/>
              </a:rPr>
              <a:t>3-حجم الأحمال التدريبية المشكلة للجرعة.</a:t>
            </a:r>
            <a:endParaRPr lang="fr-FR" sz="4000" b="1" dirty="0">
              <a:latin typeface="Andalus" panose="02020603050405020304" pitchFamily="18" charset="-78"/>
              <a:cs typeface="Andalus" panose="02020603050405020304" pitchFamily="18" charset="-78"/>
            </a:endParaRPr>
          </a:p>
          <a:p>
            <a:pPr algn="r" rtl="1"/>
            <a:r>
              <a:rPr lang="ar-DZ" sz="4000" b="1" dirty="0">
                <a:latin typeface="Andalus" panose="02020603050405020304" pitchFamily="18" charset="-78"/>
                <a:cs typeface="Andalus" panose="02020603050405020304" pitchFamily="18" charset="-78"/>
              </a:rPr>
              <a:t>4-تحديد التمرينات المستخدمة.</a:t>
            </a:r>
            <a:endParaRPr lang="fr-FR" sz="4000" b="1" dirty="0">
              <a:latin typeface="Andalus" panose="02020603050405020304" pitchFamily="18" charset="-78"/>
              <a:cs typeface="Andalus" panose="02020603050405020304" pitchFamily="18" charset="-78"/>
            </a:endParaRPr>
          </a:p>
          <a:p>
            <a:pPr algn="r" rtl="1"/>
            <a:r>
              <a:rPr lang="ar-DZ" sz="4000" b="1" dirty="0">
                <a:latin typeface="Andalus" panose="02020603050405020304" pitchFamily="18" charset="-78"/>
                <a:cs typeface="Andalus" panose="02020603050405020304" pitchFamily="18" charset="-78"/>
              </a:rPr>
              <a:t>5-نظام العمل و الراحة بين التمرينات.</a:t>
            </a:r>
            <a:endParaRPr lang="fr-FR" sz="4000" b="1" dirty="0">
              <a:latin typeface="Andalus" panose="02020603050405020304" pitchFamily="18" charset="-78"/>
              <a:cs typeface="Andalus" panose="02020603050405020304" pitchFamily="18" charset="-78"/>
            </a:endParaRPr>
          </a:p>
          <a:p>
            <a:pPr algn="r" rtl="1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5593225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65469"/>
          </a:xfrm>
        </p:spPr>
        <p:txBody>
          <a:bodyPr>
            <a:normAutofit fontScale="90000"/>
          </a:bodyPr>
          <a:lstStyle/>
          <a:p>
            <a:pPr algn="r"/>
            <a:r>
              <a:rPr lang="ar-DZ" dirty="0">
                <a:solidFill>
                  <a:srgbClr val="FF0000"/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و في ضوء ما تم ذكره يمكن تقسيم جرعة التدريب إلى ما يلي :</a:t>
            </a:r>
            <a:r>
              <a:rPr lang="fr-FR" dirty="0"/>
              <a:t/>
            </a:r>
            <a:br>
              <a:rPr lang="fr-FR" dirty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38200" y="1341690"/>
            <a:ext cx="10515600" cy="5516310"/>
          </a:xfrm>
        </p:spPr>
        <p:txBody>
          <a:bodyPr>
            <a:noAutofit/>
          </a:bodyPr>
          <a:lstStyle/>
          <a:p>
            <a:pPr algn="r" rtl="1"/>
            <a:r>
              <a:rPr lang="ar-DZ" b="1" dirty="0">
                <a:solidFill>
                  <a:srgbClr val="FF0000"/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1-الجزء التمهيدي (التحضيري) :</a:t>
            </a:r>
            <a:r>
              <a:rPr lang="ar-DZ" dirty="0">
                <a:solidFill>
                  <a:srgbClr val="FF0000"/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 </a:t>
            </a:r>
            <a:r>
              <a:rPr lang="ar-DZ" sz="2400" b="1" dirty="0">
                <a:latin typeface="Andalus" panose="02020603050405020304" pitchFamily="18" charset="-78"/>
                <a:cs typeface="Andalus" panose="02020603050405020304" pitchFamily="18" charset="-78"/>
              </a:rPr>
              <a:t>يتمثل في تهيئة و إعداد الرياضي لتطبيق الجزء الأساسي من جرعة التدريب, ومن خلاله تتم عملية الإحماء و تتلخص فوائد الإحماء الفسيولوجي وعلاقته باستعادة الاستشفاء في ما يلي:</a:t>
            </a:r>
            <a:endParaRPr lang="fr-FR" sz="2400" b="1" dirty="0">
              <a:latin typeface="Andalus" panose="02020603050405020304" pitchFamily="18" charset="-78"/>
              <a:cs typeface="Andalus" panose="02020603050405020304" pitchFamily="18" charset="-78"/>
            </a:endParaRPr>
          </a:p>
          <a:p>
            <a:pPr lvl="0" algn="r" rtl="1"/>
            <a:r>
              <a:rPr lang="ar-DZ" sz="2400" b="1" dirty="0" smtClean="0">
                <a:latin typeface="Andalus" panose="02020603050405020304" pitchFamily="18" charset="-78"/>
                <a:cs typeface="Andalus" panose="02020603050405020304" pitchFamily="18" charset="-78"/>
              </a:rPr>
              <a:t>الرفع من </a:t>
            </a:r>
            <a:r>
              <a:rPr lang="ar-DZ" sz="2400" b="1" dirty="0">
                <a:latin typeface="Andalus" panose="02020603050405020304" pitchFamily="18" charset="-78"/>
                <a:cs typeface="Andalus" panose="02020603050405020304" pitchFamily="18" charset="-78"/>
              </a:rPr>
              <a:t>حرارة </a:t>
            </a:r>
            <a:r>
              <a:rPr lang="ar-DZ" sz="2400" b="1" dirty="0" smtClean="0">
                <a:latin typeface="Andalus" panose="02020603050405020304" pitchFamily="18" charset="-78"/>
                <a:cs typeface="Andalus" panose="02020603050405020304" pitchFamily="18" charset="-78"/>
              </a:rPr>
              <a:t>الجسم وماله </a:t>
            </a:r>
            <a:r>
              <a:rPr lang="ar-DZ" sz="2400" b="1" dirty="0">
                <a:latin typeface="Andalus" panose="02020603050405020304" pitchFamily="18" charset="-78"/>
                <a:cs typeface="Andalus" panose="02020603050405020304" pitchFamily="18" charset="-78"/>
              </a:rPr>
              <a:t>من تأثير في تقليل الدين </a:t>
            </a:r>
            <a:r>
              <a:rPr lang="ar-DZ" sz="2400" b="1" dirty="0" err="1">
                <a:latin typeface="Andalus" panose="02020603050405020304" pitchFamily="18" charset="-78"/>
                <a:cs typeface="Andalus" panose="02020603050405020304" pitchFamily="18" charset="-78"/>
              </a:rPr>
              <a:t>الاوكسيجيني</a:t>
            </a:r>
            <a:r>
              <a:rPr lang="ar-DZ" sz="2400" b="1" dirty="0">
                <a:latin typeface="Andalus" panose="02020603050405020304" pitchFamily="18" charset="-78"/>
                <a:cs typeface="Andalus" panose="02020603050405020304" pitchFamily="18" charset="-78"/>
              </a:rPr>
              <a:t> (</a:t>
            </a:r>
            <a:r>
              <a:rPr lang="fr-FR" sz="2400" b="1" dirty="0">
                <a:latin typeface="Andalus" panose="02020603050405020304" pitchFamily="18" charset="-78"/>
                <a:cs typeface="Andalus" panose="02020603050405020304" pitchFamily="18" charset="-78"/>
              </a:rPr>
              <a:t>dette 02</a:t>
            </a:r>
            <a:r>
              <a:rPr lang="ar-DZ" sz="2400" b="1" dirty="0">
                <a:latin typeface="Andalus" panose="02020603050405020304" pitchFamily="18" charset="-78"/>
                <a:cs typeface="Andalus" panose="02020603050405020304" pitchFamily="18" charset="-78"/>
              </a:rPr>
              <a:t>) في بداية النشاط  </a:t>
            </a:r>
            <a:endParaRPr lang="fr-FR" sz="2400" b="1" dirty="0">
              <a:latin typeface="Andalus" panose="02020603050405020304" pitchFamily="18" charset="-78"/>
              <a:cs typeface="Andalus" panose="02020603050405020304" pitchFamily="18" charset="-78"/>
            </a:endParaRPr>
          </a:p>
          <a:p>
            <a:pPr algn="r" rtl="1"/>
            <a:r>
              <a:rPr lang="ar-DZ" sz="2400" b="1" dirty="0">
                <a:latin typeface="Andalus" panose="02020603050405020304" pitchFamily="18" charset="-78"/>
                <a:cs typeface="Andalus" panose="02020603050405020304" pitchFamily="18" charset="-78"/>
              </a:rPr>
              <a:t>مباشرة (</a:t>
            </a:r>
            <a:r>
              <a:rPr lang="fr-FR" sz="2400" b="1" dirty="0">
                <a:latin typeface="Andalus" panose="02020603050405020304" pitchFamily="18" charset="-78"/>
                <a:cs typeface="Andalus" panose="02020603050405020304" pitchFamily="18" charset="-78"/>
              </a:rPr>
              <a:t>anaérobie alactique</a:t>
            </a:r>
            <a:r>
              <a:rPr lang="ar-DZ" sz="2400" b="1" dirty="0">
                <a:latin typeface="Andalus" panose="02020603050405020304" pitchFamily="18" charset="-78"/>
                <a:cs typeface="Andalus" panose="02020603050405020304" pitchFamily="18" charset="-78"/>
              </a:rPr>
              <a:t>) مع زيادة تمثيل الغذاء, وكل هذا يساعد على الاختصار في الوقت للوصول إلى مرحلة المواءمة  بين العمليات الفسيولوجية و متطلبات الأداء, و هذا له دور كبير في تقليل التعب و تأخير ظهوره و يعطي فرصة افضل لعمليات الاستشفاء.</a:t>
            </a:r>
            <a:endParaRPr lang="fr-FR" sz="2400" b="1" dirty="0">
              <a:latin typeface="Andalus" panose="02020603050405020304" pitchFamily="18" charset="-78"/>
              <a:cs typeface="Andalus" panose="02020603050405020304" pitchFamily="18" charset="-78"/>
            </a:endParaRPr>
          </a:p>
          <a:p>
            <a:pPr algn="r" rtl="1"/>
            <a:r>
              <a:rPr lang="ar-DZ" sz="2400" b="1" dirty="0">
                <a:latin typeface="Andalus" panose="02020603050405020304" pitchFamily="18" charset="-78"/>
                <a:cs typeface="Andalus" panose="02020603050405020304" pitchFamily="18" charset="-78"/>
              </a:rPr>
              <a:t>ب -زيادة سرعة توصيل</a:t>
            </a:r>
            <a:r>
              <a:rPr lang="fr-FR" sz="2400" b="1" dirty="0">
                <a:latin typeface="Andalus" panose="02020603050405020304" pitchFamily="18" charset="-78"/>
                <a:cs typeface="Andalus" panose="02020603050405020304" pitchFamily="18" charset="-78"/>
              </a:rPr>
              <a:t>O</a:t>
            </a:r>
            <a:r>
              <a:rPr lang="fr-FR" sz="2400" b="1" baseline="-25000" dirty="0">
                <a:latin typeface="Andalus" panose="02020603050405020304" pitchFamily="18" charset="-78"/>
                <a:cs typeface="Andalus" panose="02020603050405020304" pitchFamily="18" charset="-78"/>
              </a:rPr>
              <a:t>2</a:t>
            </a:r>
            <a:r>
              <a:rPr lang="ar-DZ" sz="2400" b="1" dirty="0">
                <a:latin typeface="Andalus" panose="02020603050405020304" pitchFamily="18" charset="-78"/>
                <a:cs typeface="Andalus" panose="02020603050405020304" pitchFamily="18" charset="-78"/>
              </a:rPr>
              <a:t> و الغذاء </a:t>
            </a:r>
            <a:r>
              <a:rPr lang="ar-DZ" sz="2400" b="1" dirty="0" smtClean="0">
                <a:latin typeface="Andalus" panose="02020603050405020304" pitchFamily="18" charset="-78"/>
                <a:cs typeface="Andalus" panose="02020603050405020304" pitchFamily="18" charset="-78"/>
              </a:rPr>
              <a:t>إلى الأنسجة </a:t>
            </a:r>
            <a:r>
              <a:rPr lang="ar-DZ" sz="2400" b="1" dirty="0">
                <a:latin typeface="Andalus" panose="02020603050405020304" pitchFamily="18" charset="-78"/>
                <a:cs typeface="Andalus" panose="02020603050405020304" pitchFamily="18" charset="-78"/>
              </a:rPr>
              <a:t>مما يسهل عملية التمثيل الغذائي.</a:t>
            </a:r>
            <a:endParaRPr lang="fr-FR" sz="2400" b="1" dirty="0">
              <a:latin typeface="Andalus" panose="02020603050405020304" pitchFamily="18" charset="-78"/>
              <a:cs typeface="Andalus" panose="02020603050405020304" pitchFamily="18" charset="-78"/>
            </a:endParaRPr>
          </a:p>
          <a:p>
            <a:pPr algn="r" rtl="1"/>
            <a:r>
              <a:rPr lang="ar-DZ" sz="2400" b="1" dirty="0">
                <a:latin typeface="Andalus" panose="02020603050405020304" pitchFamily="18" charset="-78"/>
                <a:cs typeface="Andalus" panose="02020603050405020304" pitchFamily="18" charset="-78"/>
              </a:rPr>
              <a:t>ج-زيادة سرعة الانقباض و الارتخاء العضلي مما يقلل من الإصابات و التمزقات العضلية.</a:t>
            </a:r>
            <a:endParaRPr lang="fr-FR" sz="2400" b="1" dirty="0">
              <a:latin typeface="Andalus" panose="02020603050405020304" pitchFamily="18" charset="-78"/>
              <a:cs typeface="Andalus" panose="02020603050405020304" pitchFamily="18" charset="-78"/>
            </a:endParaRPr>
          </a:p>
          <a:p>
            <a:pPr algn="r" rtl="1"/>
            <a:r>
              <a:rPr lang="ar-DZ" sz="2400" b="1" dirty="0">
                <a:latin typeface="Andalus" panose="02020603050405020304" pitchFamily="18" charset="-78"/>
                <a:cs typeface="Andalus" panose="02020603050405020304" pitchFamily="18" charset="-78"/>
              </a:rPr>
              <a:t>د- تهيئة عضلة القلب إلى الجهد المفاجئ الذي يمكن أن يؤدي إلى حدوث  مضاعفات صحية خطيرة وعادة ما ينقسم الإحماء  إلى عام وخاص</a:t>
            </a:r>
            <a:endParaRPr lang="fr-FR" sz="2400" b="1" dirty="0">
              <a:latin typeface="Andalus" panose="02020603050405020304" pitchFamily="18" charset="-78"/>
              <a:cs typeface="Andalus" panose="02020603050405020304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7941251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38200" y="538385"/>
            <a:ext cx="10515600" cy="5638578"/>
          </a:xfrm>
        </p:spPr>
        <p:txBody>
          <a:bodyPr>
            <a:normAutofit lnSpcReduction="10000"/>
          </a:bodyPr>
          <a:lstStyle/>
          <a:p>
            <a:pPr algn="r" rtl="1"/>
            <a:r>
              <a:rPr lang="ar-DZ" sz="3600" b="1" dirty="0">
                <a:solidFill>
                  <a:srgbClr val="FF0000"/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1-1 الإحماء العام :</a:t>
            </a:r>
            <a:endParaRPr lang="fr-FR" sz="3600" dirty="0">
              <a:solidFill>
                <a:srgbClr val="FF0000"/>
              </a:solidFill>
              <a:latin typeface="Andalus" panose="02020603050405020304" pitchFamily="18" charset="-78"/>
              <a:cs typeface="Andalus" panose="02020603050405020304" pitchFamily="18" charset="-78"/>
            </a:endParaRPr>
          </a:p>
          <a:p>
            <a:pPr algn="r" rtl="1"/>
            <a:r>
              <a:rPr lang="ar-DZ" sz="3200" dirty="0">
                <a:latin typeface="Andalus" panose="02020603050405020304" pitchFamily="18" charset="-78"/>
                <a:cs typeface="Andalus" panose="02020603050405020304" pitchFamily="18" charset="-78"/>
              </a:rPr>
              <a:t>يهدف إلى تهيئة الأجهزة الفسيولوجية الحيوية كالجهاز العصبي المركزي و الجهاز التنفسي و الدوراني و الحركي( العضلي).</a:t>
            </a:r>
            <a:endParaRPr lang="fr-FR" sz="3200" dirty="0">
              <a:latin typeface="Andalus" panose="02020603050405020304" pitchFamily="18" charset="-78"/>
              <a:cs typeface="Andalus" panose="02020603050405020304" pitchFamily="18" charset="-78"/>
            </a:endParaRPr>
          </a:p>
          <a:p>
            <a:pPr algn="r" rtl="1"/>
            <a:r>
              <a:rPr lang="ar-DZ" sz="3600" b="1" dirty="0">
                <a:solidFill>
                  <a:srgbClr val="FF0000"/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2-2 الإحماء الخاص:</a:t>
            </a:r>
            <a:endParaRPr lang="fr-FR" sz="3600" dirty="0">
              <a:solidFill>
                <a:srgbClr val="FF0000"/>
              </a:solidFill>
              <a:latin typeface="Andalus" panose="02020603050405020304" pitchFamily="18" charset="-78"/>
              <a:cs typeface="Andalus" panose="02020603050405020304" pitchFamily="18" charset="-78"/>
            </a:endParaRPr>
          </a:p>
          <a:p>
            <a:pPr algn="r" rtl="1"/>
            <a:r>
              <a:rPr lang="ar-DZ" sz="3200" dirty="0">
                <a:latin typeface="Andalus" panose="02020603050405020304" pitchFamily="18" charset="-78"/>
                <a:cs typeface="Andalus" panose="02020603050405020304" pitchFamily="18" charset="-78"/>
              </a:rPr>
              <a:t> هو تهيئة وإعداد الفرد للواجب الذي سوف يقوم بممارسته أولا في بداية الجزء الرئيسي أو الأساسي من الجرعة التدريبية و يستخدم في هذا القسم التمرينات الخاصة مع مراعاة مبدأ التدرج في الحمل لضمان الانتقال إلى الجزء الأساسي. و يتوقف زمن فترة الإحماء على عدة عوامل ترتبط بالفروق الفردية بين الرياضيين و نوعية الأداء الرياضي و طبيعته و الظروف الخارجية المحيطة كما أن الإحماء في نشاط السرعة مثلا يختلف عنه التحمل, و كما أن الإحماء في الجو البارد يختلف عن الإحماء في الجو الحار, و الإحماء مثلا استعداد للمنافسة يختلف عنه في الإحماء لحصة تدريبية عادية.</a:t>
            </a:r>
            <a:endParaRPr lang="fr-FR" sz="3200" dirty="0">
              <a:latin typeface="Andalus" panose="02020603050405020304" pitchFamily="18" charset="-78"/>
              <a:cs typeface="Andalus" panose="02020603050405020304" pitchFamily="18" charset="-78"/>
            </a:endParaRPr>
          </a:p>
          <a:p>
            <a:pPr algn="r" rtl="1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666621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8200" y="68367"/>
            <a:ext cx="10515600" cy="1622322"/>
          </a:xfrm>
        </p:spPr>
        <p:txBody>
          <a:bodyPr>
            <a:normAutofit fontScale="90000"/>
          </a:bodyPr>
          <a:lstStyle/>
          <a:p>
            <a:pPr algn="r"/>
            <a:r>
              <a:rPr lang="ar-DZ" sz="3600" b="1" dirty="0">
                <a:solidFill>
                  <a:srgbClr val="FF0000"/>
                </a:solidFill>
              </a:rPr>
              <a:t>2- الجزء </a:t>
            </a:r>
            <a:r>
              <a:rPr lang="ar-DZ" sz="3600" b="1" dirty="0" smtClean="0">
                <a:solidFill>
                  <a:srgbClr val="FF0000"/>
                </a:solidFill>
              </a:rPr>
              <a:t>الرئيسي</a:t>
            </a:r>
            <a:r>
              <a:rPr lang="ar-DZ" sz="3600" dirty="0" smtClean="0">
                <a:solidFill>
                  <a:srgbClr val="FF0000"/>
                </a:solidFill>
              </a:rPr>
              <a:t>: </a:t>
            </a:r>
            <a:r>
              <a:rPr lang="ar-DZ" sz="3600" dirty="0" smtClean="0">
                <a:solidFill>
                  <a:schemeClr val="tx1"/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ي</a:t>
            </a:r>
            <a:r>
              <a:rPr lang="ar-DZ" sz="3600" dirty="0" smtClean="0">
                <a:solidFill>
                  <a:schemeClr val="tx1"/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هدف إلى تحقيق الهدف الرئيسي لجرعة </a:t>
            </a:r>
            <a:r>
              <a:rPr lang="ar-DZ" sz="3600" dirty="0" err="1" smtClean="0">
                <a:solidFill>
                  <a:schemeClr val="tx1"/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التدريب,كما</a:t>
            </a:r>
            <a:r>
              <a:rPr lang="ar-DZ" sz="3600" dirty="0" smtClean="0">
                <a:solidFill>
                  <a:schemeClr val="tx1"/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 يكون مرتبط  برفع مستوى الإعداد البدني و النفسي الخاص  و تطوير المستوى المهارى و التخطيط و من أهم عناصر وعوامل هذا الجزء ما يلي</a:t>
            </a:r>
            <a:r>
              <a:rPr lang="ar-DZ" sz="3600" b="1" dirty="0" smtClean="0">
                <a:solidFill>
                  <a:schemeClr val="tx1"/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:</a:t>
            </a:r>
            <a:r>
              <a:rPr lang="fr-FR" sz="3600" dirty="0" smtClean="0">
                <a:solidFill>
                  <a:schemeClr val="tx1"/>
                </a:solidFill>
              </a:rPr>
              <a:t/>
            </a:r>
            <a:br>
              <a:rPr lang="fr-FR" sz="3600" dirty="0" smtClean="0">
                <a:solidFill>
                  <a:schemeClr val="tx1"/>
                </a:solidFill>
              </a:rPr>
            </a:br>
            <a:endParaRPr lang="fr-FR" sz="3600" dirty="0">
              <a:solidFill>
                <a:schemeClr val="tx1"/>
              </a:solidFill>
              <a:latin typeface="Andalus" panose="02020603050405020304" pitchFamily="18" charset="-78"/>
              <a:cs typeface="Andalus" panose="02020603050405020304" pitchFamily="18" charset="-78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38200" y="1572426"/>
            <a:ext cx="10515600" cy="4604537"/>
          </a:xfrm>
        </p:spPr>
        <p:txBody>
          <a:bodyPr>
            <a:normAutofit lnSpcReduction="10000"/>
          </a:bodyPr>
          <a:lstStyle/>
          <a:p>
            <a:pPr algn="r" rtl="1"/>
            <a:r>
              <a:rPr lang="ar-DZ" sz="3200" b="1" dirty="0" smtClean="0">
                <a:latin typeface="Andalus" panose="02020603050405020304" pitchFamily="18" charset="-78"/>
                <a:cs typeface="Andalus" panose="02020603050405020304" pitchFamily="18" charset="-78"/>
              </a:rPr>
              <a:t>ا-ترتيب </a:t>
            </a:r>
            <a:r>
              <a:rPr lang="ar-DZ" sz="3200" b="1" dirty="0">
                <a:latin typeface="Andalus" panose="02020603050405020304" pitchFamily="18" charset="-78"/>
                <a:cs typeface="Andalus" panose="02020603050405020304" pitchFamily="18" charset="-78"/>
              </a:rPr>
              <a:t>و تنظيم التمرينات حسب شدتها مع احترام الشكل </a:t>
            </a:r>
            <a:r>
              <a:rPr lang="ar-DZ" sz="3200" b="1" dirty="0" err="1">
                <a:latin typeface="Andalus" panose="02020603050405020304" pitchFamily="18" charset="-78"/>
                <a:cs typeface="Andalus" panose="02020603050405020304" pitchFamily="18" charset="-78"/>
              </a:rPr>
              <a:t>التموجي</a:t>
            </a:r>
            <a:r>
              <a:rPr lang="ar-DZ" sz="3200" b="1" dirty="0">
                <a:latin typeface="Andalus" panose="02020603050405020304" pitchFamily="18" charset="-78"/>
                <a:cs typeface="Andalus" panose="02020603050405020304" pitchFamily="18" charset="-78"/>
              </a:rPr>
              <a:t> الذي يسمح في الارتفاع و الذي يعقبه الانخفاض الذي يسمح باستعادة الشفاء استعدادا لموجة أخرى من الارتفاع في شدة الحمل .</a:t>
            </a:r>
            <a:endParaRPr lang="fr-FR" sz="3200" b="1" dirty="0">
              <a:latin typeface="Andalus" panose="02020603050405020304" pitchFamily="18" charset="-78"/>
              <a:cs typeface="Andalus" panose="02020603050405020304" pitchFamily="18" charset="-78"/>
            </a:endParaRPr>
          </a:p>
          <a:p>
            <a:pPr algn="r" rtl="1"/>
            <a:r>
              <a:rPr lang="ar-DZ" sz="3200" b="1" dirty="0">
                <a:latin typeface="Andalus" panose="02020603050405020304" pitchFamily="18" charset="-78"/>
                <a:cs typeface="Andalus" panose="02020603050405020304" pitchFamily="18" charset="-78"/>
              </a:rPr>
              <a:t>ب-احترام فترات الراحة البينية من اجل تحقيق الهدف و التأثير المطلوب.</a:t>
            </a:r>
            <a:endParaRPr lang="fr-FR" sz="3200" b="1" dirty="0">
              <a:latin typeface="Andalus" panose="02020603050405020304" pitchFamily="18" charset="-78"/>
              <a:cs typeface="Andalus" panose="02020603050405020304" pitchFamily="18" charset="-78"/>
            </a:endParaRPr>
          </a:p>
          <a:p>
            <a:pPr algn="r" rtl="1"/>
            <a:r>
              <a:rPr lang="ar-DZ" sz="3200" b="1" dirty="0">
                <a:latin typeface="Andalus" panose="02020603050405020304" pitchFamily="18" charset="-78"/>
                <a:cs typeface="Andalus" panose="02020603050405020304" pitchFamily="18" charset="-78"/>
              </a:rPr>
              <a:t>ج-التنويع في  استخدام المجموعات العضلية  مما يسمح  تبادل التركيز على مجموعة معينة.</a:t>
            </a:r>
            <a:endParaRPr lang="fr-FR" sz="3200" b="1" dirty="0">
              <a:latin typeface="Andalus" panose="02020603050405020304" pitchFamily="18" charset="-78"/>
              <a:cs typeface="Andalus" panose="02020603050405020304" pitchFamily="18" charset="-78"/>
            </a:endParaRPr>
          </a:p>
          <a:p>
            <a:pPr algn="r" rtl="1"/>
            <a:r>
              <a:rPr lang="ar-DZ" sz="3200" b="1" dirty="0">
                <a:latin typeface="Andalus" panose="02020603050405020304" pitchFamily="18" charset="-78"/>
                <a:cs typeface="Andalus" panose="02020603050405020304" pitchFamily="18" charset="-78"/>
              </a:rPr>
              <a:t>د- التغيير بين العمل اللاهوائي السريع إلى العمل الهوائي البطيء الذي يحقق  قسطا من الوقت لاستعادة الشفاء و إنتاج الطاقة.</a:t>
            </a:r>
            <a:endParaRPr lang="fr-FR" sz="3200" b="1" dirty="0">
              <a:latin typeface="Andalus" panose="02020603050405020304" pitchFamily="18" charset="-78"/>
              <a:cs typeface="Andalus" panose="02020603050405020304" pitchFamily="18" charset="-78"/>
            </a:endParaRPr>
          </a:p>
          <a:p>
            <a:pPr algn="r" rtl="1"/>
            <a:r>
              <a:rPr lang="ar-DZ" sz="3200" b="1" dirty="0">
                <a:latin typeface="Andalus" panose="02020603050405020304" pitchFamily="18" charset="-78"/>
                <a:cs typeface="Andalus" panose="02020603050405020304" pitchFamily="18" charset="-78"/>
              </a:rPr>
              <a:t>ه-الاستفادة من الراحة النشطة و الراحة السلبية خلال الفترات البينية  بين التمرينات.</a:t>
            </a:r>
            <a:endParaRPr lang="fr-FR" sz="3200" b="1" dirty="0">
              <a:latin typeface="Andalus" panose="02020603050405020304" pitchFamily="18" charset="-78"/>
              <a:cs typeface="Andalus" panose="02020603050405020304" pitchFamily="18" charset="-78"/>
            </a:endParaRP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1048731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r" rtl="1"/>
            <a:r>
              <a:rPr lang="ar-DZ" b="1" dirty="0">
                <a:solidFill>
                  <a:srgbClr val="FF0000"/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3- الجزء </a:t>
            </a:r>
            <a:r>
              <a:rPr lang="ar-DZ" sz="4000" b="1" dirty="0" smtClean="0">
                <a:solidFill>
                  <a:srgbClr val="FF0000"/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الختامي: </a:t>
            </a:r>
            <a:r>
              <a:rPr lang="ar-DZ" sz="4000" dirty="0" smtClean="0">
                <a:solidFill>
                  <a:schemeClr val="tx1"/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يتم </a:t>
            </a:r>
            <a:r>
              <a:rPr lang="ar-DZ" sz="4000" dirty="0">
                <a:solidFill>
                  <a:schemeClr val="tx1"/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فيه التدرج في تخفيض شدة الحمل بهدف الوصول  بالرياضي إلى الحالة التي كان عليها و ما يساعد على استعادة الشفاء مما له تأثير على تحقيق الهدف, ولذلك  لا يجب إهماله نظرا للفوائد </a:t>
            </a:r>
            <a:r>
              <a:rPr lang="ar-DZ" sz="4000" dirty="0" smtClean="0">
                <a:solidFill>
                  <a:schemeClr val="tx1"/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التالية: </a:t>
            </a:r>
            <a:endParaRPr lang="fr-FR" dirty="0">
              <a:solidFill>
                <a:schemeClr val="tx1"/>
              </a:solidFill>
              <a:latin typeface="Andalus" panose="02020603050405020304" pitchFamily="18" charset="-78"/>
              <a:cs typeface="Andalus" panose="02020603050405020304" pitchFamily="18" charset="-78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677334" y="2999574"/>
            <a:ext cx="8596668" cy="3041788"/>
          </a:xfrm>
        </p:spPr>
        <p:txBody>
          <a:bodyPr>
            <a:normAutofit lnSpcReduction="10000"/>
          </a:bodyPr>
          <a:lstStyle/>
          <a:p>
            <a:pPr algn="r" rtl="1"/>
            <a:r>
              <a:rPr lang="ar-DZ" sz="4000" dirty="0">
                <a:latin typeface="Andalus" panose="02020603050405020304" pitchFamily="18" charset="-78"/>
                <a:cs typeface="Andalus" panose="02020603050405020304" pitchFamily="18" charset="-78"/>
              </a:rPr>
              <a:t>-المساعدة على التخلص من حمض  اللبن العضلي المسبب للتعب.</a:t>
            </a:r>
            <a:endParaRPr lang="fr-FR" sz="4000" dirty="0">
              <a:latin typeface="Andalus" panose="02020603050405020304" pitchFamily="18" charset="-78"/>
              <a:cs typeface="Andalus" panose="02020603050405020304" pitchFamily="18" charset="-78"/>
            </a:endParaRPr>
          </a:p>
          <a:p>
            <a:pPr algn="r" rtl="1"/>
            <a:r>
              <a:rPr lang="ar-DZ" sz="4000" dirty="0">
                <a:latin typeface="Andalus" panose="02020603050405020304" pitchFamily="18" charset="-78"/>
                <a:cs typeface="Andalus" panose="02020603050405020304" pitchFamily="18" charset="-78"/>
              </a:rPr>
              <a:t>-تخليص الألياف العضلية من أثار العمل العضلي و التمزقات البسيطة </a:t>
            </a:r>
            <a:r>
              <a:rPr lang="ar-DZ" sz="4000" dirty="0" smtClean="0">
                <a:latin typeface="Andalus" panose="02020603050405020304" pitchFamily="18" charset="-78"/>
                <a:cs typeface="Andalus" panose="02020603050405020304" pitchFamily="18" charset="-78"/>
              </a:rPr>
              <a:t>-</a:t>
            </a:r>
            <a:r>
              <a:rPr lang="ar-DZ" sz="4000" dirty="0">
                <a:latin typeface="Andalus" panose="02020603050405020304" pitchFamily="18" charset="-78"/>
                <a:cs typeface="Andalus" panose="02020603050405020304" pitchFamily="18" charset="-78"/>
              </a:rPr>
              <a:t>تهدئة لجهاز العصبي بعد اثاراته  خلال التدريب.</a:t>
            </a:r>
            <a:endParaRPr lang="fr-FR" sz="4000" dirty="0">
              <a:latin typeface="Andalus" panose="02020603050405020304" pitchFamily="18" charset="-78"/>
              <a:cs typeface="Andalus" panose="02020603050405020304" pitchFamily="18" charset="-78"/>
            </a:endParaRPr>
          </a:p>
          <a:p>
            <a:pPr algn="l" rtl="1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8905458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 rtl="1">
              <a:buNone/>
            </a:pPr>
            <a:r>
              <a:rPr lang="ar-DZ" sz="6000" dirty="0" smtClean="0">
                <a:solidFill>
                  <a:srgbClr val="FF0000"/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نشكركم على حسن الإصغاء والاستماع وبارك الله فيكم</a:t>
            </a:r>
            <a:endParaRPr lang="fr-FR" sz="6000" dirty="0">
              <a:solidFill>
                <a:srgbClr val="FF0000"/>
              </a:solidFill>
              <a:latin typeface="Andalus" panose="02020603050405020304" pitchFamily="18" charset="-78"/>
              <a:cs typeface="Andalus" panose="02020603050405020304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7496667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cette">
  <a:themeElements>
    <a:clrScheme name="Rouge orange">
      <a:dk1>
        <a:sysClr val="windowText" lastClr="000000"/>
      </a:dk1>
      <a:lt1>
        <a:sysClr val="window" lastClr="FFFFFF"/>
      </a:lt1>
      <a:dk2>
        <a:srgbClr val="505046"/>
      </a:dk2>
      <a:lt2>
        <a:srgbClr val="EEECE1"/>
      </a:lt2>
      <a:accent1>
        <a:srgbClr val="E84C22"/>
      </a:accent1>
      <a:accent2>
        <a:srgbClr val="FFBD47"/>
      </a:accent2>
      <a:accent3>
        <a:srgbClr val="B64926"/>
      </a:accent3>
      <a:accent4>
        <a:srgbClr val="FF8427"/>
      </a:accent4>
      <a:accent5>
        <a:srgbClr val="CC9900"/>
      </a:accent5>
      <a:accent6>
        <a:srgbClr val="B22600"/>
      </a:accent6>
      <a:hlink>
        <a:srgbClr val="CC9900"/>
      </a:hlink>
      <a:folHlink>
        <a:srgbClr val="666699"/>
      </a:folHlink>
    </a:clrScheme>
    <a:fontScheme name="Facette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te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32</TotalTime>
  <Words>667</Words>
  <Application>Microsoft Office PowerPoint</Application>
  <PresentationFormat>Grand écran</PresentationFormat>
  <Paragraphs>31</Paragraphs>
  <Slides>8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8</vt:i4>
      </vt:variant>
    </vt:vector>
  </HeadingPairs>
  <TitlesOfParts>
    <vt:vector size="14" baseType="lpstr">
      <vt:lpstr>Andalus</vt:lpstr>
      <vt:lpstr>Arial</vt:lpstr>
      <vt:lpstr>Tahoma</vt:lpstr>
      <vt:lpstr>Trebuchet MS</vt:lpstr>
      <vt:lpstr>Wingdings 3</vt:lpstr>
      <vt:lpstr>Facette</vt:lpstr>
      <vt:lpstr>المحاضرة رقم :10</vt:lpstr>
      <vt:lpstr>مفهوم جرعة التدريب : </vt:lpstr>
      <vt:lpstr>المكونات الأساسية لتشكيل  جرعة التدريب : </vt:lpstr>
      <vt:lpstr>و في ضوء ما تم ذكره يمكن تقسيم جرعة التدريب إلى ما يلي : </vt:lpstr>
      <vt:lpstr>Présentation PowerPoint</vt:lpstr>
      <vt:lpstr>2- الجزء الرئيسي: يهدف إلى تحقيق الهدف الرئيسي لجرعة التدريب,كما يكون مرتبط  برفع مستوى الإعداد البدني و النفسي الخاص  و تطوير المستوى المهارى و التخطيط و من أهم عناصر وعوامل هذا الجزء ما يلي: </vt:lpstr>
      <vt:lpstr>3- الجزء الختامي: يتم فيه التدرج في تخفيض شدة الحمل بهدف الوصول  بالرياضي إلى الحالة التي كان عليها و ما يساعد على استعادة الشفاء مما له تأثير على تحقيق الهدف, ولذلك  لا يجب إهماله نظرا للفوائد التالية: </vt:lpstr>
      <vt:lpstr>Présentation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المحاضرة رقم :10</dc:title>
  <dc:creator>Hp</dc:creator>
  <cp:lastModifiedBy>Hp</cp:lastModifiedBy>
  <cp:revision>7</cp:revision>
  <dcterms:created xsi:type="dcterms:W3CDTF">2024-04-27T17:25:56Z</dcterms:created>
  <dcterms:modified xsi:type="dcterms:W3CDTF">2024-04-27T17:57:58Z</dcterms:modified>
</cp:coreProperties>
</file>