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0"/>
  </p:notesMasterIdLst>
  <p:sldIdLst>
    <p:sldId id="256" r:id="rId2"/>
    <p:sldId id="31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318" r:id="rId11"/>
    <p:sldId id="319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322" r:id="rId22"/>
    <p:sldId id="273" r:id="rId23"/>
    <p:sldId id="274" r:id="rId24"/>
    <p:sldId id="275" r:id="rId25"/>
    <p:sldId id="276" r:id="rId26"/>
    <p:sldId id="277" r:id="rId27"/>
    <p:sldId id="320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7" r:id="rId47"/>
    <p:sldId id="324" r:id="rId48"/>
    <p:sldId id="296" r:id="rId49"/>
    <p:sldId id="298" r:id="rId50"/>
    <p:sldId id="323" r:id="rId51"/>
    <p:sldId id="299" r:id="rId52"/>
    <p:sldId id="316" r:id="rId53"/>
    <p:sldId id="300" r:id="rId54"/>
    <p:sldId id="301" r:id="rId55"/>
    <p:sldId id="302" r:id="rId56"/>
    <p:sldId id="303" r:id="rId57"/>
    <p:sldId id="304" r:id="rId58"/>
    <p:sldId id="321" r:id="rId59"/>
    <p:sldId id="306" r:id="rId60"/>
    <p:sldId id="307" r:id="rId61"/>
    <p:sldId id="308" r:id="rId62"/>
    <p:sldId id="309" r:id="rId63"/>
    <p:sldId id="310" r:id="rId64"/>
    <p:sldId id="311" r:id="rId65"/>
    <p:sldId id="312" r:id="rId66"/>
    <p:sldId id="313" r:id="rId67"/>
    <p:sldId id="314" r:id="rId68"/>
    <p:sldId id="305" r:id="rId6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01B25-4DFB-42AE-B06F-BDE911D28F63}" type="datetimeFigureOut">
              <a:rPr lang="fr-FR" smtClean="0"/>
              <a:pPr/>
              <a:t>13/11/2022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4FDA4-11EE-486E-8DDE-054A802286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4FDA4-11EE-486E-8DDE-054A80228602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4FDA4-11EE-486E-8DDE-054A80228602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A309A6D-C09C-4548-B29A-6CF363A7E532}" type="datetimeFigureOut">
              <a:rPr lang="fr-FR" smtClean="0"/>
              <a:pPr/>
              <a:t>13/11/2022</a:t>
            </a:fld>
            <a:endParaRPr lang="fr-BE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r-BE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13/11/2022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13/11/2022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13/11/2022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13/11/2022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13/11/2022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13/11/2022</a:t>
            </a:fld>
            <a:endParaRPr lang="fr-BE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13/11/2022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13/11/2022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A309A6D-C09C-4548-B29A-6CF363A7E532}" type="datetimeFigureOut">
              <a:rPr lang="fr-FR" smtClean="0"/>
              <a:pPr/>
              <a:t>13/11/2022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A309A6D-C09C-4548-B29A-6CF363A7E532}" type="datetimeFigureOut">
              <a:rPr lang="fr-FR" smtClean="0"/>
              <a:pPr/>
              <a:t>13/11/2022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13/11/2022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3"/>
          <p:cNvGrpSpPr/>
          <p:nvPr/>
        </p:nvGrpSpPr>
        <p:grpSpPr>
          <a:xfrm>
            <a:off x="0" y="142852"/>
            <a:ext cx="9001156" cy="6786610"/>
            <a:chOff x="0" y="142852"/>
            <a:chExt cx="9001156" cy="6786610"/>
          </a:xfrm>
        </p:grpSpPr>
        <p:sp>
          <p:nvSpPr>
            <p:cNvPr id="10" name="Rectangle 9"/>
            <p:cNvSpPr/>
            <p:nvPr/>
          </p:nvSpPr>
          <p:spPr>
            <a:xfrm>
              <a:off x="1214414" y="1142984"/>
              <a:ext cx="6830717" cy="52322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0" cap="none" spc="0" normalizeH="0" baseline="0" noProof="0" dirty="0" smtClean="0">
                  <a:ln w="50800"/>
                  <a:effectLst/>
                  <a:uLnTx/>
                  <a:uFillTx/>
                </a:rPr>
                <a:t>CHAPITRE III . Procédés</a:t>
              </a:r>
              <a:r>
                <a:rPr kumimoji="0" lang="fr-FR" sz="2800" b="1" i="0" u="none" strike="noStrike" kern="0" cap="none" spc="0" normalizeH="0" noProof="0" dirty="0" smtClean="0">
                  <a:ln w="50800"/>
                  <a:effectLst/>
                  <a:uLnTx/>
                  <a:uFillTx/>
                </a:rPr>
                <a:t> de stérilisation </a:t>
              </a:r>
              <a:endParaRPr kumimoji="0" lang="fr-FR" sz="2800" b="1" i="0" u="none" strike="noStrike" kern="0" cap="none" spc="0" normalizeH="0" baseline="0" noProof="0" dirty="0">
                <a:ln w="50800"/>
                <a:effectLst/>
                <a:uLnTx/>
                <a:uFillTx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15074" y="5929330"/>
              <a:ext cx="2786082" cy="1000132"/>
            </a:xfrm>
            <a:prstGeom prst="rect">
              <a:avLst/>
            </a:prstGeom>
            <a:noFill/>
            <a:ln w="381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Réalisé par :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Dr. FIZIR .M</a:t>
              </a:r>
              <a:endParaRPr kumimoji="0" lang="fr-FR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5572140"/>
              <a:ext cx="6143668" cy="1000132"/>
            </a:xfrm>
            <a:prstGeom prst="rect">
              <a:avLst/>
            </a:prstGeom>
            <a:noFill/>
            <a:ln w="381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Département : Science de la matière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Spécialité : Chimie Pharmaceutiques</a:t>
              </a:r>
              <a:endParaRPr kumimoji="0" lang="fr-FR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43042" y="142852"/>
              <a:ext cx="6286544" cy="1000132"/>
            </a:xfrm>
            <a:prstGeom prst="rect">
              <a:avLst/>
            </a:prstGeom>
            <a:noFill/>
            <a:ln w="381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Module : Technologie des médicaments II</a:t>
              </a:r>
            </a:p>
          </p:txBody>
        </p:sp>
      </p:grpSp>
      <p:sp>
        <p:nvSpPr>
          <p:cNvPr id="14338" name="AutoShape 2" descr="Image associÃ©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4340" name="AutoShape 4" descr="Image associÃ©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4342" name="AutoShape 6" descr="Image associÃ©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14343" name="Picture 7" descr="D:\technologie des medicaments\TI_Industries_Pharma_Hea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71678"/>
            <a:ext cx="7748183" cy="2967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28670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b="1" dirty="0" smtClean="0"/>
              <a:t>Chaque microorganisme meurt pour une quantité donnée d'énergie. Sur une population de micro-organismes, la durée de survie est inversement proportionnelle à la durée de temps durant laquelle on maintient une température déterminée. Ainsi, le nombre de micro-organismes viables peut être déterminé par la loi exponentielle suivante :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/>
              <a:t>                                N/N0=</a:t>
            </a:r>
            <a:r>
              <a:rPr lang="fr-FR" sz="2400" b="1" dirty="0" err="1" smtClean="0"/>
              <a:t>exp</a:t>
            </a:r>
            <a:r>
              <a:rPr lang="fr-FR" sz="2400" b="1" dirty="0" smtClean="0"/>
              <a:t>(-k*t)</a:t>
            </a:r>
          </a:p>
          <a:p>
            <a:pPr>
              <a:lnSpc>
                <a:spcPct val="150000"/>
              </a:lnSpc>
            </a:pPr>
            <a:r>
              <a:rPr lang="fr-FR" b="1" dirty="0" smtClean="0"/>
              <a:t>où</a:t>
            </a:r>
          </a:p>
          <a:p>
            <a:pPr>
              <a:lnSpc>
                <a:spcPct val="150000"/>
              </a:lnSpc>
            </a:pPr>
            <a:r>
              <a:rPr lang="fr-FR" b="1" dirty="0" smtClean="0"/>
              <a:t>N=le nombre de germes viables </a:t>
            </a:r>
          </a:p>
          <a:p>
            <a:pPr>
              <a:lnSpc>
                <a:spcPct val="150000"/>
              </a:lnSpc>
            </a:pPr>
            <a:r>
              <a:rPr lang="fr-FR" b="1" dirty="0" smtClean="0"/>
              <a:t>au temps t</a:t>
            </a:r>
          </a:p>
          <a:p>
            <a:pPr>
              <a:lnSpc>
                <a:spcPct val="150000"/>
              </a:lnSpc>
            </a:pPr>
            <a:r>
              <a:rPr lang="fr-FR" b="1" dirty="0" smtClean="0"/>
              <a:t>N0 = nombre de germes initiaux</a:t>
            </a:r>
          </a:p>
          <a:p>
            <a:pPr>
              <a:lnSpc>
                <a:spcPct val="150000"/>
              </a:lnSpc>
            </a:pPr>
            <a:r>
              <a:rPr lang="fr-FR" b="1" dirty="0" smtClean="0"/>
              <a:t>k = constante</a:t>
            </a:r>
            <a:endParaRPr lang="fr-FR" b="1" dirty="0"/>
          </a:p>
        </p:txBody>
      </p:sp>
      <p:sp>
        <p:nvSpPr>
          <p:cNvPr id="5" name="Rectangle 4"/>
          <p:cNvSpPr/>
          <p:nvPr/>
        </p:nvSpPr>
        <p:spPr>
          <a:xfrm>
            <a:off x="214282" y="285728"/>
            <a:ext cx="2973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FF00"/>
                </a:solidFill>
                <a:latin typeface="Comic Sans MS" pitchFamily="66" charset="0"/>
              </a:rPr>
              <a:t>La durée de survie</a:t>
            </a:r>
            <a:endParaRPr lang="fr-FR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79874" name="Picture 2" descr="Loi exponentielle de la destruction des germes viables subissant une stÃ©rilis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663689"/>
            <a:ext cx="4524370" cy="3265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1857364"/>
            <a:ext cx="8572528" cy="34163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dirty="0" smtClean="0">
                <a:solidFill>
                  <a:schemeClr val="bg1"/>
                </a:solidFill>
              </a:rPr>
              <a:t>Il est donc impossible d'atteindre la stérilité absolue en théorie. La stérilité </a:t>
            </a:r>
            <a:r>
              <a:rPr lang="fr-FR" sz="2400" b="1" dirty="0" smtClean="0">
                <a:solidFill>
                  <a:srgbClr val="FF0000"/>
                </a:solidFill>
              </a:rPr>
              <a:t>est une probabilité, non une certitude</a:t>
            </a:r>
            <a:r>
              <a:rPr lang="fr-FR" sz="2400" b="1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fr-FR" sz="2400" b="1" dirty="0" smtClean="0">
                <a:solidFill>
                  <a:schemeClr val="bg1"/>
                </a:solidFill>
              </a:rPr>
              <a:t>On considère qu'un produit est stérile si la probabilité de trouver un produit non stérile soit inférieure à 1 sur 1 million. On dit que le Niveau d'Assurance de Stérilité (NAS) est inférieur à </a:t>
            </a:r>
            <a:r>
              <a:rPr lang="fr-FR" sz="2400" b="1" dirty="0" smtClean="0">
                <a:solidFill>
                  <a:srgbClr val="FF0000"/>
                </a:solidFill>
              </a:rPr>
              <a:t>10-6</a:t>
            </a:r>
            <a:r>
              <a:rPr lang="fr-FR" sz="2400" b="1" dirty="0" smtClean="0">
                <a:solidFill>
                  <a:schemeClr val="bg1"/>
                </a:solidFill>
              </a:rPr>
              <a:t>.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6357950" y="1500174"/>
            <a:ext cx="2500330" cy="50006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latin typeface="Comic Sans MS" pitchFamily="66" charset="0"/>
              </a:rPr>
              <a:t>Fondamental</a:t>
            </a:r>
            <a:endParaRPr lang="fr-FR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7377"/>
            <a:ext cx="9144000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  <a:buFont typeface="Wingdings" pitchFamily="2" charset="2"/>
              <a:buChar char="Ø"/>
            </a:pPr>
            <a:r>
              <a:rPr lang="fr-FR" b="1" dirty="0" smtClean="0"/>
              <a:t> Avant la stérilisation, le nombre de germes doit être le plus petit possible pour augmenter les  chances de stérilité parfaite après la stérilisation.</a:t>
            </a:r>
          </a:p>
          <a:p>
            <a:pPr>
              <a:lnSpc>
                <a:spcPct val="250000"/>
              </a:lnSpc>
            </a:pPr>
            <a:r>
              <a:rPr lang="fr-FR" sz="2400" b="1" u="sng" dirty="0" smtClean="0">
                <a:solidFill>
                  <a:srgbClr val="FFFF00"/>
                </a:solidFill>
              </a:rPr>
              <a:t>Pour éviter les germes initiaux :</a:t>
            </a:r>
          </a:p>
          <a:p>
            <a:pPr>
              <a:lnSpc>
                <a:spcPct val="250000"/>
              </a:lnSpc>
            </a:pPr>
            <a:r>
              <a:rPr lang="fr-FR" b="1" dirty="0" smtClean="0"/>
              <a:t>1- Employer du matériel propre et stérile.</a:t>
            </a:r>
          </a:p>
          <a:p>
            <a:pPr>
              <a:lnSpc>
                <a:spcPct val="250000"/>
              </a:lnSpc>
            </a:pPr>
            <a:r>
              <a:rPr lang="fr-FR" b="1" dirty="0" smtClean="0"/>
              <a:t>2- Utiliser de l'eau fraîchement distillée.</a:t>
            </a:r>
          </a:p>
          <a:p>
            <a:pPr>
              <a:lnSpc>
                <a:spcPct val="250000"/>
              </a:lnSpc>
            </a:pPr>
            <a:r>
              <a:rPr lang="fr-FR" b="1" dirty="0" smtClean="0"/>
              <a:t>3- Utiliser des matières premières les plus pures possibles.</a:t>
            </a:r>
          </a:p>
          <a:p>
            <a:pPr>
              <a:lnSpc>
                <a:spcPct val="250000"/>
              </a:lnSpc>
            </a:pPr>
            <a:r>
              <a:rPr lang="fr-FR" b="1" dirty="0" smtClean="0"/>
              <a:t>4- Travailler le plus proprement possible.</a:t>
            </a:r>
          </a:p>
          <a:p>
            <a:pPr>
              <a:lnSpc>
                <a:spcPct val="250000"/>
              </a:lnSpc>
            </a:pPr>
            <a:r>
              <a:rPr lang="fr-FR" b="1" dirty="0" smtClean="0"/>
              <a:t>5- Travailler dans une atmosphère la plus propre possible.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728"/>
            <a:ext cx="4339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Stérilisation par la chaleur </a:t>
            </a:r>
            <a:endParaRPr lang="fr-FR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65331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b="1" dirty="0" smtClean="0"/>
              <a:t>Il s’agit d’une stérilisation à l’air chaud à pression atmosphérique. Elle se pratique en  étuve. Celle-ci porte le nom de son inventeur, le Dr. POUPINEL.</a:t>
            </a:r>
          </a:p>
          <a:p>
            <a:pPr>
              <a:lnSpc>
                <a:spcPct val="200000"/>
              </a:lnSpc>
            </a:pPr>
            <a:endParaRPr lang="fr-FR" b="1" dirty="0" smtClean="0"/>
          </a:p>
          <a:p>
            <a:pPr>
              <a:lnSpc>
                <a:spcPct val="200000"/>
              </a:lnSpc>
            </a:pPr>
            <a:r>
              <a:rPr lang="fr-FR" b="1" dirty="0" smtClean="0"/>
              <a:t>  </a:t>
            </a:r>
            <a:r>
              <a:rPr lang="fr-FR" b="1" dirty="0" smtClean="0">
                <a:solidFill>
                  <a:srgbClr val="FF0000"/>
                </a:solidFill>
              </a:rPr>
              <a:t>L’oxygène</a:t>
            </a:r>
            <a:r>
              <a:rPr lang="fr-FR" b="1" dirty="0" smtClean="0"/>
              <a:t> de l’air est porté à une température élevée qui provoque la </a:t>
            </a:r>
            <a:r>
              <a:rPr lang="fr-FR" b="1" dirty="0" smtClean="0">
                <a:solidFill>
                  <a:srgbClr val="00B050"/>
                </a:solidFill>
              </a:rPr>
              <a:t>dénaturation des  protéines </a:t>
            </a:r>
            <a:r>
              <a:rPr lang="fr-FR" b="1" dirty="0" smtClean="0"/>
              <a:t>bactériennes </a:t>
            </a:r>
            <a:r>
              <a:rPr lang="fr-FR" b="1" dirty="0" smtClean="0">
                <a:solidFill>
                  <a:srgbClr val="00B0F0"/>
                </a:solidFill>
              </a:rPr>
              <a:t>par oxydation.</a:t>
            </a:r>
          </a:p>
          <a:p>
            <a:pPr>
              <a:lnSpc>
                <a:spcPct val="200000"/>
              </a:lnSpc>
            </a:pPr>
            <a:r>
              <a:rPr lang="fr-FR" b="1" dirty="0" smtClean="0"/>
              <a:t>  La stérilisation par la chaleur sèche est réalisée dans un four muni d’un </a:t>
            </a:r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ventilateur</a:t>
            </a:r>
            <a:r>
              <a:rPr lang="fr-FR" b="1" dirty="0" smtClean="0"/>
              <a:t> afin d’obtenir une </a:t>
            </a:r>
            <a:r>
              <a:rPr lang="fr-FR" b="1" dirty="0" smtClean="0">
                <a:solidFill>
                  <a:srgbClr val="FFFF00"/>
                </a:solidFill>
              </a:rPr>
              <a:t>bonne homogénéité </a:t>
            </a:r>
            <a:r>
              <a:rPr lang="fr-FR" b="1" dirty="0" smtClean="0"/>
              <a:t>de température dans l’enceinte.</a:t>
            </a:r>
          </a:p>
          <a:p>
            <a:pPr>
              <a:lnSpc>
                <a:spcPct val="200000"/>
              </a:lnSpc>
            </a:pPr>
            <a:r>
              <a:rPr lang="fr-FR" b="1" dirty="0" smtClean="0"/>
              <a:t>  Cette méthode est très utilisée pour la stérilisation des contenants en verre dans le cadre des procédés de fabrication aseptique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-32" y="0"/>
            <a:ext cx="91440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3857628"/>
            <a:ext cx="9144000" cy="1285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fr-FR" b="1" dirty="0" smtClean="0"/>
              <a:t> Lorsque l’on élève d’avantage la température, au-delà de 220°C, la chaleur sèche est  utilisée pour la </a:t>
            </a:r>
            <a:r>
              <a:rPr lang="fr-FR" b="1" dirty="0" smtClean="0">
                <a:solidFill>
                  <a:srgbClr val="FFFF00"/>
                </a:solidFill>
              </a:rPr>
              <a:t>dépyrogénisation</a:t>
            </a:r>
            <a:r>
              <a:rPr lang="fr-FR" b="1" dirty="0" smtClean="0"/>
              <a:t> des contenants en verre (</a:t>
            </a:r>
            <a:r>
              <a:rPr lang="fr-FR" b="1" dirty="0" err="1" smtClean="0"/>
              <a:t>Exp</a:t>
            </a:r>
            <a:r>
              <a:rPr lang="fr-FR" b="1" dirty="0" smtClean="0"/>
              <a:t> : ampoules et petits  flacons pour préparations injectables).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14356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fr-FR" sz="2000" b="1" u="sng" dirty="0" smtClean="0">
                <a:solidFill>
                  <a:srgbClr val="92D050"/>
                </a:solidFill>
              </a:rPr>
              <a:t>Exemples des produits sérialisable par chaleur sèche :</a:t>
            </a:r>
          </a:p>
          <a:p>
            <a:pPr algn="just">
              <a:lnSpc>
                <a:spcPct val="250000"/>
              </a:lnSpc>
            </a:pPr>
            <a:r>
              <a:rPr lang="fr-FR" sz="2000" b="1" dirty="0" smtClean="0"/>
              <a:t>  Objets métalliques (car sensibles à la rouille).</a:t>
            </a:r>
          </a:p>
          <a:p>
            <a:pPr algn="just">
              <a:lnSpc>
                <a:spcPct val="250000"/>
              </a:lnSpc>
            </a:pPr>
            <a:r>
              <a:rPr lang="fr-FR" sz="2000" b="1" dirty="0" smtClean="0"/>
              <a:t>  Récipients  de  verre  pour  préparation  injectable (ampoules  et  petits  flacons)  pour lesquels on réalise une stérilisation en même temps une dépyrogénisation.</a:t>
            </a:r>
          </a:p>
          <a:p>
            <a:pPr algn="just">
              <a:lnSpc>
                <a:spcPct val="250000"/>
              </a:lnSpc>
            </a:pPr>
            <a:r>
              <a:rPr lang="fr-FR" sz="2000" b="1" dirty="0" smtClean="0"/>
              <a:t>  Poudres difficile à produire aseptiquement.</a:t>
            </a:r>
          </a:p>
          <a:p>
            <a:pPr algn="just">
              <a:lnSpc>
                <a:spcPct val="250000"/>
              </a:lnSpc>
            </a:pPr>
            <a:r>
              <a:rPr lang="fr-FR" sz="2000" b="1" dirty="0" smtClean="0"/>
              <a:t>  Filtres poreux (filtres à charbon).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57166"/>
            <a:ext cx="27703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Comic Sans MS" pitchFamily="66" charset="0"/>
              </a:rPr>
              <a:t>Appareillage </a:t>
            </a:r>
            <a:endParaRPr lang="fr-FR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158" y="1285860"/>
            <a:ext cx="4453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smtClean="0">
                <a:solidFill>
                  <a:srgbClr val="FFFF00"/>
                </a:solidFill>
                <a:latin typeface="Comic Sans MS" pitchFamily="66" charset="0"/>
              </a:rPr>
              <a:t>a- Operations discontinues :</a:t>
            </a:r>
            <a:endParaRPr lang="fr-FR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812" y="2571744"/>
            <a:ext cx="900118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 smtClean="0">
                <a:latin typeface="Comic Sans MS" pitchFamily="66" charset="0"/>
              </a:rPr>
              <a:t>Consiste à faire passer dans la flamme d’un bec bunsen ou d’une lampe à alcool des objets de petite taille.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latin typeface="Comic Sans MS" pitchFamily="66" charset="0"/>
              </a:rPr>
              <a:t>Moyen utilisé pour :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latin typeface="Comic Sans MS" pitchFamily="66" charset="0"/>
              </a:rPr>
              <a:t>  Le matériel de bactériologie.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latin typeface="Comic Sans MS" pitchFamily="66" charset="0"/>
              </a:rPr>
              <a:t>  La fermeture des ampoules. </a:t>
            </a:r>
            <a:endParaRPr lang="fr-FR" sz="2000" b="1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5786" y="1857364"/>
            <a:ext cx="24096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 smtClean="0">
                <a:solidFill>
                  <a:srgbClr val="FFC000"/>
                </a:solidFill>
                <a:latin typeface="Comic Sans MS" pitchFamily="66" charset="0"/>
              </a:rPr>
              <a:t>1. Flambage : </a:t>
            </a:r>
          </a:p>
        </p:txBody>
      </p:sp>
      <p:pic>
        <p:nvPicPr>
          <p:cNvPr id="32770" name="Picture 2" descr="Image associÃ©e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6143636" y="3294404"/>
            <a:ext cx="2928926" cy="3492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14338"/>
            <a:ext cx="892971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fr-FR" sz="2400" b="1" dirty="0" smtClean="0">
                <a:solidFill>
                  <a:srgbClr val="FFC000"/>
                </a:solidFill>
                <a:latin typeface="Comic Sans MS" pitchFamily="66" charset="0"/>
              </a:rPr>
              <a:t>2. Four pasteur ou (four poupinel) : </a:t>
            </a:r>
          </a:p>
          <a:p>
            <a:pPr algn="just">
              <a:lnSpc>
                <a:spcPct val="250000"/>
              </a:lnSpc>
            </a:pPr>
            <a:r>
              <a:rPr lang="fr-FR" sz="2000" b="1" dirty="0" smtClean="0"/>
              <a:t>Enceinte close, chauffée à l’électricité, convenablement calorifugée (bien isolée) et munie d'une ventilation renforcée. </a:t>
            </a:r>
          </a:p>
          <a:p>
            <a:pPr algn="just">
              <a:lnSpc>
                <a:spcPct val="250000"/>
              </a:lnSpc>
            </a:pPr>
            <a:r>
              <a:rPr lang="fr-FR" sz="2000" b="1" dirty="0" smtClean="0"/>
              <a:t>Elle comporte également soit un indicateur ou un enregistreur de température.</a:t>
            </a:r>
            <a:endParaRPr lang="fr-FR" sz="2000" b="1" dirty="0"/>
          </a:p>
        </p:txBody>
      </p:sp>
      <p:sp>
        <p:nvSpPr>
          <p:cNvPr id="31746" name="AutoShape 2" descr="RÃ©sultat de recherche d'images pour &quot;Four pasteur ou (four poupinel)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1748" name="Picture 4" descr="StÃ©rilisateur Ã  air chaud Gimette 21L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2571736" y="3201626"/>
            <a:ext cx="3976693" cy="3584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age associÃ©e"/>
          <p:cNvPicPr>
            <a:picLocks noChangeAspect="1" noChangeArrowheads="1"/>
          </p:cNvPicPr>
          <p:nvPr/>
        </p:nvPicPr>
        <p:blipFill>
          <a:blip r:embed="rId3">
            <a:lum bright="-10000" contrast="40000"/>
          </a:blip>
          <a:srcRect/>
          <a:stretch>
            <a:fillRect/>
          </a:stretch>
        </p:blipFill>
        <p:spPr bwMode="auto">
          <a:xfrm>
            <a:off x="1500166" y="3214686"/>
            <a:ext cx="6347833" cy="35719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14282" y="1204256"/>
            <a:ext cx="8929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r-FR" sz="2000" b="1" dirty="0" smtClean="0">
                <a:latin typeface="Comic Sans MS" pitchFamily="66" charset="0"/>
              </a:rPr>
              <a:t>Permettent la stérilisation en continu des récipients en verre pour le </a:t>
            </a:r>
          </a:p>
          <a:p>
            <a:pPr algn="just">
              <a:lnSpc>
                <a:spcPct val="200000"/>
              </a:lnSpc>
            </a:pPr>
            <a:r>
              <a:rPr lang="fr-FR" sz="2000" b="1" dirty="0" smtClean="0">
                <a:latin typeface="Comic Sans MS" pitchFamily="66" charset="0"/>
              </a:rPr>
              <a:t>conditionnement aseptique des médicaments. La sortie, après refroidissement, se fait en enceinte stérile. </a:t>
            </a:r>
            <a:endParaRPr lang="fr-FR" sz="2000" b="1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214290"/>
            <a:ext cx="4629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FF00"/>
                </a:solidFill>
                <a:latin typeface="Comic Sans MS" pitchFamily="66" charset="0"/>
              </a:rPr>
              <a:t>b. Opérations continues :</a:t>
            </a:r>
          </a:p>
        </p:txBody>
      </p:sp>
      <p:sp>
        <p:nvSpPr>
          <p:cNvPr id="5" name="Rectangle 4"/>
          <p:cNvSpPr/>
          <p:nvPr/>
        </p:nvSpPr>
        <p:spPr>
          <a:xfrm>
            <a:off x="132479" y="785794"/>
            <a:ext cx="3010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C000"/>
                </a:solidFill>
                <a:latin typeface="Comic Sans MS" pitchFamily="66" charset="0"/>
              </a:rPr>
              <a:t> 1. Fours tunnels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65788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b="1" dirty="0" smtClean="0">
                <a:latin typeface="Comic Sans MS" pitchFamily="66" charset="0"/>
              </a:rPr>
              <a:t>Procédé très simple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b="1" dirty="0" smtClean="0">
                <a:latin typeface="Comic Sans MS" pitchFamily="66" charset="0"/>
              </a:rPr>
              <a:t>Efficace si contrôlé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b="1" dirty="0" smtClean="0">
                <a:solidFill>
                  <a:srgbClr val="92D050"/>
                </a:solidFill>
                <a:latin typeface="Comic Sans MS" pitchFamily="66" charset="0"/>
              </a:rPr>
              <a:t>Seul procédé dépyrogénant (Emballages primaires en verre).</a:t>
            </a:r>
            <a:endParaRPr lang="fr-FR" sz="2000" b="1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23412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b="1" dirty="0" smtClean="0">
                <a:latin typeface="Comic Sans MS" pitchFamily="66" charset="0"/>
              </a:rPr>
              <a:t>Problèmes de sécurité dus à la température élevée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b="1" dirty="0" smtClean="0">
                <a:latin typeface="Comic Sans MS" pitchFamily="66" charset="0"/>
              </a:rPr>
              <a:t>Risque d'altération de nombreux produits.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b="1" dirty="0" smtClean="0">
                <a:latin typeface="Comic Sans MS" pitchFamily="66" charset="0"/>
              </a:rPr>
              <a:t>Aucune efficacité sur les ATNC (Agent Transmissible Non Conventionnel), exemple : le prion (proscrit à l’hôpital).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b="1" dirty="0" smtClean="0">
                <a:latin typeface="Comic Sans MS" pitchFamily="66" charset="0"/>
              </a:rPr>
              <a:t>Problèmes d’homogénéité de la température (l’air possède une faible conductivité thermique).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b="1" dirty="0" smtClean="0">
                <a:latin typeface="Comic Sans MS" pitchFamily="66" charset="0"/>
              </a:rPr>
              <a:t>Cycle long.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b="1" dirty="0" smtClean="0">
                <a:latin typeface="Comic Sans MS" pitchFamily="66" charset="0"/>
              </a:rPr>
              <a:t>Coût énergétique très élevé.</a:t>
            </a:r>
            <a:endParaRPr lang="fr-FR" sz="2000" b="1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7554" y="142852"/>
            <a:ext cx="1943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C000"/>
                </a:solidFill>
                <a:latin typeface="Comic Sans MS" pitchFamily="66" charset="0"/>
              </a:rPr>
              <a:t>Avantages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7554" y="2500306"/>
            <a:ext cx="2350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C000"/>
                </a:solidFill>
                <a:latin typeface="Comic Sans MS" pitchFamily="66" charset="0"/>
              </a:rPr>
              <a:t>Inconvénient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1785926"/>
            <a:ext cx="8929718" cy="1494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fr-FR" sz="2000" b="1" dirty="0" smtClean="0"/>
              <a:t>1) appréhender les notions de stérilité et de stérilisation.</a:t>
            </a:r>
          </a:p>
          <a:p>
            <a:pPr>
              <a:lnSpc>
                <a:spcPct val="250000"/>
              </a:lnSpc>
            </a:pPr>
            <a:r>
              <a:rPr lang="fr-FR" sz="2000" b="1" dirty="0" smtClean="0"/>
              <a:t>2) connaître les grandes techniques de la stérilisation par la chaleur.</a:t>
            </a:r>
            <a:endParaRPr lang="fr-FR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2928926" y="357166"/>
            <a:ext cx="25523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FFC000"/>
                </a:solidFill>
                <a:latin typeface="Comic Sans MS" pitchFamily="66" charset="0"/>
              </a:rPr>
              <a:t>Objectifs</a:t>
            </a:r>
          </a:p>
        </p:txBody>
      </p:sp>
      <p:pic>
        <p:nvPicPr>
          <p:cNvPr id="1026" name="Picture 2" descr="RÃ©sultat de recherche d'images pour &quot;objectif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857628"/>
            <a:ext cx="3357586" cy="251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728"/>
            <a:ext cx="63674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Comic Sans MS" pitchFamily="66" charset="0"/>
              </a:rPr>
              <a:t>Stérilisation par la chaleur humide </a:t>
            </a:r>
            <a:endParaRPr lang="fr-FR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85860"/>
            <a:ext cx="9144000" cy="4572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fr-FR" sz="2000" b="1" dirty="0" smtClean="0"/>
              <a:t>La stérilisation à la chaleur humide au moyen de </a:t>
            </a:r>
            <a:r>
              <a:rPr lang="fr-FR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vapeur saturée </a:t>
            </a:r>
            <a:r>
              <a:rPr lang="fr-FR" sz="2000" b="1" dirty="0" smtClean="0"/>
              <a:t>et </a:t>
            </a:r>
            <a:r>
              <a:rPr lang="fr-FR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sous pression </a:t>
            </a:r>
            <a:r>
              <a:rPr lang="fr-FR" sz="2000" b="1" dirty="0" smtClean="0"/>
              <a:t>constitue le procédé de stérilisation le plus </a:t>
            </a:r>
            <a:r>
              <a:rPr lang="fr-FR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fiable et le plus facile à contrôler</a:t>
            </a:r>
            <a:r>
              <a:rPr lang="fr-FR" sz="2000" b="1" dirty="0" smtClean="0"/>
              <a:t>.</a:t>
            </a:r>
          </a:p>
          <a:p>
            <a:pPr algn="just">
              <a:lnSpc>
                <a:spcPct val="250000"/>
              </a:lnSpc>
            </a:pPr>
            <a:r>
              <a:rPr lang="fr-FR" sz="2000" b="1" dirty="0" smtClean="0"/>
              <a:t>La stérilisation à la vapeur sous pression représente donc le premier choix pour le matériel qui résiste aux températures et pressions élevées, aux brusques changements de pression et à  l'humidité.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57166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r-FR" b="1" dirty="0" smtClean="0">
                <a:solidFill>
                  <a:srgbClr val="FFFF00"/>
                </a:solidFill>
              </a:rPr>
              <a:t>Principe</a:t>
            </a:r>
            <a:r>
              <a:rPr lang="fr-FR" b="1" dirty="0" smtClean="0"/>
              <a:t> : </a:t>
            </a:r>
          </a:p>
          <a:p>
            <a:pPr algn="just">
              <a:lnSpc>
                <a:spcPct val="200000"/>
              </a:lnSpc>
            </a:pPr>
            <a:r>
              <a:rPr lang="fr-FR" b="1" dirty="0" smtClean="0"/>
              <a:t>L’action conjuguée de la vapeur d’eau sous pression et de la température (</a:t>
            </a:r>
            <a:r>
              <a:rPr lang="fr-FR" b="1" dirty="0" smtClean="0">
                <a:solidFill>
                  <a:srgbClr val="0070C0"/>
                </a:solidFill>
              </a:rPr>
              <a:t>supérieure à 120°C</a:t>
            </a:r>
            <a:r>
              <a:rPr lang="fr-FR" b="1" dirty="0" smtClean="0"/>
              <a:t>) provoque la dénaturation des protéines des micro-organismes. </a:t>
            </a:r>
          </a:p>
          <a:p>
            <a:pPr algn="just">
              <a:lnSpc>
                <a:spcPct val="200000"/>
              </a:lnSpc>
            </a:pPr>
            <a:r>
              <a:rPr lang="fr-FR" b="1" dirty="0" smtClean="0"/>
              <a:t>Mode de stérilisation le plus répandu (s’applique à bon nombre de cas et facile à mettre en œuvre).</a:t>
            </a:r>
            <a:endParaRPr lang="fr-FR" b="1" dirty="0"/>
          </a:p>
        </p:txBody>
      </p:sp>
      <p:sp>
        <p:nvSpPr>
          <p:cNvPr id="5" name="Rectangle 4"/>
          <p:cNvSpPr/>
          <p:nvPr/>
        </p:nvSpPr>
        <p:spPr>
          <a:xfrm>
            <a:off x="0" y="402337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Mécanisme d’action :</a:t>
            </a:r>
          </a:p>
          <a:p>
            <a:pPr>
              <a:lnSpc>
                <a:spcPct val="250000"/>
              </a:lnSpc>
            </a:pPr>
            <a:r>
              <a:rPr lang="fr-FR" b="1" dirty="0" smtClean="0"/>
              <a:t>Dénaturation des macromolécules bactériennes (noyau et parois) sous l’action de la chaleur par </a:t>
            </a:r>
            <a:r>
              <a:rPr lang="fr-FR" b="1" dirty="0" smtClean="0">
                <a:solidFill>
                  <a:srgbClr val="00B0F0"/>
                </a:solidFill>
              </a:rPr>
              <a:t>hydrolyse</a:t>
            </a:r>
            <a:r>
              <a:rPr lang="fr-FR" b="1" dirty="0" smtClean="0"/>
              <a:t> partielle des chaînes peptidiques.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51344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b="1" dirty="0" smtClean="0">
                <a:solidFill>
                  <a:srgbClr val="FFFF00"/>
                </a:solidFill>
              </a:rPr>
              <a:t>Température de stérilisation :</a:t>
            </a:r>
          </a:p>
          <a:p>
            <a:pPr>
              <a:lnSpc>
                <a:spcPct val="200000"/>
              </a:lnSpc>
            </a:pPr>
            <a:endParaRPr lang="fr-FR" b="1" dirty="0" smtClean="0"/>
          </a:p>
          <a:p>
            <a:pPr>
              <a:lnSpc>
                <a:spcPct val="200000"/>
              </a:lnSpc>
            </a:pPr>
            <a:r>
              <a:rPr lang="fr-FR" b="1" dirty="0" smtClean="0"/>
              <a:t> Selon la </a:t>
            </a:r>
            <a:r>
              <a:rPr lang="fr-FR" b="1" dirty="0" smtClean="0">
                <a:solidFill>
                  <a:srgbClr val="FF0000"/>
                </a:solidFill>
              </a:rPr>
              <a:t>PH. EUR 8eme édition</a:t>
            </a:r>
            <a:r>
              <a:rPr lang="fr-FR" b="1" dirty="0" smtClean="0"/>
              <a:t>, la stérilisation par l’autoclave se fait à une température  de </a:t>
            </a:r>
            <a:r>
              <a:rPr lang="fr-FR" b="1" dirty="0" smtClean="0">
                <a:solidFill>
                  <a:srgbClr val="FF0000"/>
                </a:solidFill>
              </a:rPr>
              <a:t>121°C</a:t>
            </a:r>
            <a:r>
              <a:rPr lang="fr-FR" b="1" dirty="0" smtClean="0"/>
              <a:t> et sous un excès de pression d’une atmosphère par rapport à la pression  terrestre. Dans ces conditions la destruction des germes est assurée en </a:t>
            </a:r>
            <a:r>
              <a:rPr lang="fr-FR" b="1" dirty="0" smtClean="0">
                <a:solidFill>
                  <a:srgbClr val="FF0000"/>
                </a:solidFill>
              </a:rPr>
              <a:t>15 minutes</a:t>
            </a:r>
            <a:r>
              <a:rPr lang="fr-FR" b="1" dirty="0" smtClean="0"/>
              <a:t>. </a:t>
            </a:r>
          </a:p>
          <a:p>
            <a:pPr>
              <a:lnSpc>
                <a:spcPct val="200000"/>
              </a:lnSpc>
            </a:pPr>
            <a:endParaRPr lang="fr-FR" b="1" dirty="0" smtClean="0"/>
          </a:p>
          <a:p>
            <a:pPr>
              <a:lnSpc>
                <a:spcPct val="200000"/>
              </a:lnSpc>
            </a:pPr>
            <a:r>
              <a:rPr lang="fr-FR" b="1" dirty="0" smtClean="0"/>
              <a:t> En cas de risque de présence d’ATNC, ce qui peut être le cas à l’hôpital, les </a:t>
            </a:r>
          </a:p>
          <a:p>
            <a:pPr>
              <a:lnSpc>
                <a:spcPct val="200000"/>
              </a:lnSpc>
            </a:pPr>
            <a:r>
              <a:rPr lang="fr-FR" b="1" dirty="0" smtClean="0"/>
              <a:t>recommandations en vigueur sont de </a:t>
            </a:r>
            <a:r>
              <a:rPr lang="fr-FR" b="1" dirty="0" smtClean="0">
                <a:solidFill>
                  <a:srgbClr val="FF0000"/>
                </a:solidFill>
              </a:rPr>
              <a:t>18 minutes </a:t>
            </a:r>
            <a:r>
              <a:rPr lang="fr-FR" b="1" dirty="0" smtClean="0"/>
              <a:t>à </a:t>
            </a:r>
            <a:r>
              <a:rPr lang="fr-FR" b="1" dirty="0" smtClean="0">
                <a:solidFill>
                  <a:srgbClr val="FF0000"/>
                </a:solidFill>
              </a:rPr>
              <a:t>135°C</a:t>
            </a:r>
            <a:r>
              <a:rPr lang="fr-FR" b="1" dirty="0" smtClean="0"/>
              <a:t> ; cette méthode est à ce jour la  seule utilisable.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4290"/>
            <a:ext cx="40463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FFFF00"/>
                </a:solidFill>
                <a:latin typeface="Comic Sans MS" pitchFamily="66" charset="0"/>
              </a:rPr>
              <a:t>dispositif technique</a:t>
            </a:r>
            <a:endParaRPr lang="fr-FR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406" y="1028626"/>
            <a:ext cx="5429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92D050"/>
                </a:solidFill>
                <a:latin typeface="Comic Sans MS" pitchFamily="66" charset="0"/>
              </a:rPr>
              <a:t>Autoclave (opération continue)</a:t>
            </a:r>
            <a:endParaRPr lang="fr-FR" sz="2800" b="1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20" y="1610983"/>
            <a:ext cx="8858280" cy="4824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fr-FR" b="1" dirty="0" smtClean="0">
                <a:latin typeface="Comic Sans MS" pitchFamily="66" charset="0"/>
              </a:rPr>
              <a:t>Enceintes en acier inoxydable, hermétiquement fermées et qui permet l’augmentation de la pression ainsi que l’obtention de vapeur d’eau par ébullition. </a:t>
            </a:r>
          </a:p>
          <a:p>
            <a:pPr algn="just">
              <a:lnSpc>
                <a:spcPct val="250000"/>
              </a:lnSpc>
            </a:pPr>
            <a:r>
              <a:rPr lang="fr-FR" b="1" dirty="0" smtClean="0">
                <a:latin typeface="Comic Sans MS" pitchFamily="66" charset="0"/>
              </a:rPr>
              <a:t>Il existe deux types :</a:t>
            </a:r>
          </a:p>
          <a:p>
            <a:pPr algn="just">
              <a:lnSpc>
                <a:spcPct val="250000"/>
              </a:lnSpc>
            </a:pPr>
            <a:r>
              <a:rPr lang="fr-FR" b="1" dirty="0" smtClean="0">
                <a:latin typeface="Comic Sans MS" pitchFamily="66" charset="0"/>
              </a:rPr>
              <a:t>  Autoclave simple (de laboratoire) ;</a:t>
            </a:r>
          </a:p>
          <a:p>
            <a:pPr algn="just">
              <a:lnSpc>
                <a:spcPct val="250000"/>
              </a:lnSpc>
            </a:pPr>
            <a:r>
              <a:rPr lang="fr-FR" b="1" dirty="0" smtClean="0">
                <a:latin typeface="Comic Sans MS" pitchFamily="66" charset="0"/>
              </a:rPr>
              <a:t>  Autoclaves industriels (stérilisation des flacons de soluté pour perfusion, sérum glucosé, eau physiologique).</a:t>
            </a:r>
            <a:endParaRPr lang="fr-FR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21507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800" b="1" dirty="0" smtClean="0">
                <a:solidFill>
                  <a:srgbClr val="FFC000"/>
                </a:solidFill>
                <a:latin typeface="Comic Sans MS" pitchFamily="66" charset="0"/>
              </a:rPr>
              <a:t>a. Autoclave simple</a:t>
            </a:r>
          </a:p>
          <a:p>
            <a:pPr>
              <a:lnSpc>
                <a:spcPct val="200000"/>
              </a:lnSpc>
            </a:pPr>
            <a:endParaRPr lang="fr-FR" b="1" dirty="0" smtClean="0">
              <a:latin typeface="Comic Sans MS" pitchFamily="66" charset="0"/>
            </a:endParaRP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1" y="1000108"/>
            <a:ext cx="600076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5963709" y="1000108"/>
            <a:ext cx="3180291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41368"/>
            <a:ext cx="9144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400" b="1" dirty="0" smtClean="0">
                <a:solidFill>
                  <a:srgbClr val="FFFF00"/>
                </a:solidFill>
                <a:latin typeface="Comic Sans MS" pitchFamily="66" charset="0"/>
              </a:rPr>
              <a:t>Les différentes phases d’un cycle de stérilisation :</a:t>
            </a:r>
          </a:p>
          <a:p>
            <a:pPr>
              <a:lnSpc>
                <a:spcPct val="200000"/>
              </a:lnSpc>
            </a:pPr>
            <a:r>
              <a:rPr lang="fr-FR" b="1" dirty="0" smtClean="0">
                <a:latin typeface="Comic Sans MS" pitchFamily="66" charset="0"/>
              </a:rPr>
              <a:t>1) Purge de l’air : bonne diffusion de la vapeur</a:t>
            </a:r>
          </a:p>
          <a:p>
            <a:pPr>
              <a:lnSpc>
                <a:spcPct val="200000"/>
              </a:lnSpc>
            </a:pPr>
            <a:r>
              <a:rPr lang="fr-FR" b="1" dirty="0" smtClean="0">
                <a:latin typeface="Comic Sans MS" pitchFamily="66" charset="0"/>
              </a:rPr>
              <a:t>2) Chauffage de la charge :</a:t>
            </a:r>
          </a:p>
          <a:p>
            <a:pPr>
              <a:lnSpc>
                <a:spcPct val="200000"/>
              </a:lnSpc>
            </a:pP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  (0 atm) (+100°C); (0.5 atm) (+110°C); </a:t>
            </a:r>
          </a:p>
          <a:p>
            <a:pPr>
              <a:lnSpc>
                <a:spcPct val="200000"/>
              </a:lnSpc>
            </a:pP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  (1 atm) (+121°C); (2 atm) (+134°C);</a:t>
            </a:r>
          </a:p>
          <a:p>
            <a:pPr>
              <a:lnSpc>
                <a:spcPct val="200000"/>
              </a:lnSpc>
            </a:pP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  (3 atm) (+144°C)</a:t>
            </a:r>
          </a:p>
          <a:p>
            <a:pPr>
              <a:lnSpc>
                <a:spcPct val="200000"/>
              </a:lnSpc>
            </a:pPr>
            <a:r>
              <a:rPr lang="fr-FR" b="1" dirty="0" smtClean="0">
                <a:latin typeface="Comic Sans MS" pitchFamily="66" charset="0"/>
              </a:rPr>
              <a:t>3) Stérilisation </a:t>
            </a:r>
          </a:p>
          <a:p>
            <a:pPr>
              <a:lnSpc>
                <a:spcPct val="200000"/>
              </a:lnSpc>
            </a:pPr>
            <a:r>
              <a:rPr lang="fr-FR" b="1" dirty="0" smtClean="0">
                <a:latin typeface="Comic Sans MS" pitchFamily="66" charset="0"/>
              </a:rPr>
              <a:t>4) Refroidissement </a:t>
            </a:r>
          </a:p>
          <a:p>
            <a:pPr>
              <a:lnSpc>
                <a:spcPct val="200000"/>
              </a:lnSpc>
            </a:pPr>
            <a:r>
              <a:rPr lang="fr-FR" b="1" dirty="0" smtClean="0">
                <a:latin typeface="Comic Sans MS" pitchFamily="66" charset="0"/>
              </a:rPr>
              <a:t>5) Séchage : réalisé par abaissement de la pression.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Conditions de référence 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FR" b="1" dirty="0" smtClean="0">
                <a:latin typeface="Comic Sans MS" pitchFamily="66" charset="0"/>
              </a:rPr>
              <a:t>Médicaments stériles : 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15’ à 121°C</a:t>
            </a:r>
            <a:r>
              <a:rPr lang="fr-FR" b="1" dirty="0" smtClean="0">
                <a:latin typeface="Comic Sans MS" pitchFamily="66" charset="0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FR" b="1" dirty="0" smtClean="0">
                <a:latin typeface="Comic Sans MS" pitchFamily="66" charset="0"/>
              </a:rPr>
              <a:t>Matériels : 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10’ à 134°C</a:t>
            </a:r>
            <a:r>
              <a:rPr lang="fr-FR" b="1" dirty="0" smtClean="0">
                <a:latin typeface="Comic Sans MS" pitchFamily="66" charset="0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FR" b="1" dirty="0" smtClean="0">
                <a:latin typeface="Comic Sans MS" pitchFamily="66" charset="0"/>
              </a:rPr>
              <a:t>Risque d’ATNC (hôpital) : 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18’ à 134°C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57818" y="1928802"/>
            <a:ext cx="3286116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dirty="0" smtClean="0"/>
              <a:t>il existe une relation simple entre pression et température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 associÃ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21163"/>
            <a:ext cx="9286908" cy="286542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42844" y="818212"/>
            <a:ext cx="8858280" cy="2227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b="1" dirty="0" smtClean="0">
                <a:latin typeface="Comic Sans MS" pitchFamily="66" charset="0"/>
              </a:rPr>
              <a:t>Il présente de nombreux avantages :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fr-FR" b="1" dirty="0" smtClean="0">
                <a:latin typeface="Comic Sans MS" pitchFamily="66" charset="0"/>
              </a:rPr>
              <a:t> La stérilisation se fait au fur et à mesure du remplissage.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fr-FR" b="1" dirty="0" smtClean="0">
                <a:latin typeface="Comic Sans MS" pitchFamily="66" charset="0"/>
              </a:rPr>
              <a:t> Tous les flacons subissent le même régime de stérilisation.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fr-FR" b="1" dirty="0" smtClean="0">
                <a:latin typeface="Comic Sans MS" pitchFamily="66" charset="0"/>
              </a:rPr>
              <a:t>  Meilleur rendement.</a:t>
            </a:r>
          </a:p>
        </p:txBody>
      </p:sp>
      <p:sp>
        <p:nvSpPr>
          <p:cNvPr id="4" name="Rectangle 3"/>
          <p:cNvSpPr/>
          <p:nvPr/>
        </p:nvSpPr>
        <p:spPr>
          <a:xfrm>
            <a:off x="214282" y="285728"/>
            <a:ext cx="60356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C000"/>
                </a:solidFill>
                <a:latin typeface="Comic Sans MS" pitchFamily="66" charset="0"/>
              </a:rPr>
              <a:t>b. Autoclave industriel en continu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142876" y="785794"/>
            <a:ext cx="8929718" cy="5330041"/>
            <a:chOff x="71406" y="1324261"/>
            <a:chExt cx="8929718" cy="5330041"/>
          </a:xfrm>
        </p:grpSpPr>
        <p:sp>
          <p:nvSpPr>
            <p:cNvPr id="4" name="Rectangle 3"/>
            <p:cNvSpPr/>
            <p:nvPr/>
          </p:nvSpPr>
          <p:spPr>
            <a:xfrm>
              <a:off x="71406" y="1714488"/>
              <a:ext cx="8929718" cy="493981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250000"/>
                </a:lnSpc>
                <a:buFont typeface="+mj-lt"/>
                <a:buAutoNum type="arabicParenR"/>
              </a:pPr>
              <a:r>
                <a:rPr lang="fr-FR" b="1" dirty="0" smtClean="0">
                  <a:solidFill>
                    <a:schemeClr val="accent3">
                      <a:lumMod val="75000"/>
                    </a:schemeClr>
                  </a:solidFill>
                </a:rPr>
                <a:t>Solutions aqueuses </a:t>
              </a:r>
              <a:r>
                <a:rPr lang="fr-FR" b="1" dirty="0" smtClean="0"/>
                <a:t>injectables en ampoule (si principe actif thermostable)</a:t>
              </a:r>
            </a:p>
            <a:p>
              <a:pPr marL="342900" indent="-342900" algn="just">
                <a:lnSpc>
                  <a:spcPct val="250000"/>
                </a:lnSpc>
                <a:buFont typeface="+mj-lt"/>
                <a:buAutoNum type="arabicParenR"/>
              </a:pPr>
              <a:r>
                <a:rPr lang="fr-FR" b="1" dirty="0" smtClean="0">
                  <a:solidFill>
                    <a:schemeClr val="accent3">
                      <a:lumMod val="75000"/>
                    </a:schemeClr>
                  </a:solidFill>
                </a:rPr>
                <a:t>« Solutés massifs »</a:t>
              </a:r>
              <a:r>
                <a:rPr lang="fr-FR" b="1" dirty="0" smtClean="0"/>
                <a:t> en flacons ou poches  ==&gt; stérilisation dans le conditionnement (ampoule, flacon)  </a:t>
              </a:r>
            </a:p>
            <a:p>
              <a:pPr marL="342900" indent="-342900" algn="just">
                <a:lnSpc>
                  <a:spcPct val="250000"/>
                </a:lnSpc>
                <a:buFont typeface="+mj-lt"/>
                <a:buAutoNum type="arabicParenR"/>
              </a:pPr>
              <a:r>
                <a:rPr lang="fr-FR" b="1" dirty="0" smtClean="0">
                  <a:solidFill>
                    <a:schemeClr val="accent3">
                      <a:lumMod val="75000"/>
                    </a:schemeClr>
                  </a:solidFill>
                </a:rPr>
                <a:t>Récipients, </a:t>
              </a:r>
              <a:r>
                <a:rPr lang="fr-FR" b="1" dirty="0" smtClean="0"/>
                <a:t>matériel en verre</a:t>
              </a:r>
            </a:p>
            <a:p>
              <a:pPr marL="342900" indent="-342900" algn="just">
                <a:lnSpc>
                  <a:spcPct val="250000"/>
                </a:lnSpc>
                <a:buFont typeface="+mj-lt"/>
                <a:buAutoNum type="arabicParenR"/>
              </a:pPr>
              <a:r>
                <a:rPr lang="fr-FR" b="1" dirty="0" smtClean="0">
                  <a:solidFill>
                    <a:schemeClr val="accent3">
                      <a:lumMod val="75000"/>
                    </a:schemeClr>
                  </a:solidFill>
                </a:rPr>
                <a:t>Dispositifs médicaux </a:t>
              </a:r>
              <a:r>
                <a:rPr lang="fr-FR" b="1" dirty="0" smtClean="0"/>
                <a:t>en verre, métal, plastique thermostable  </a:t>
              </a:r>
            </a:p>
            <a:p>
              <a:pPr marL="342900" indent="-342900" algn="just">
                <a:lnSpc>
                  <a:spcPct val="250000"/>
                </a:lnSpc>
                <a:buFont typeface="+mj-lt"/>
                <a:buAutoNum type="arabicParenR"/>
              </a:pPr>
              <a:r>
                <a:rPr lang="fr-FR" b="1" dirty="0" smtClean="0">
                  <a:solidFill>
                    <a:schemeClr val="accent3">
                      <a:lumMod val="75000"/>
                    </a:schemeClr>
                  </a:solidFill>
                </a:rPr>
                <a:t>Textiles </a:t>
              </a:r>
              <a:r>
                <a:rPr lang="fr-FR" b="1" dirty="0" smtClean="0"/>
                <a:t>(draps, champs,...)</a:t>
              </a:r>
            </a:p>
            <a:p>
              <a:pPr marL="342900" indent="-342900" algn="just">
                <a:lnSpc>
                  <a:spcPct val="250000"/>
                </a:lnSpc>
                <a:buFont typeface="+mj-lt"/>
                <a:buAutoNum type="arabicParenR"/>
              </a:pPr>
              <a:r>
                <a:rPr lang="fr-FR" b="1" dirty="0" smtClean="0">
                  <a:solidFill>
                    <a:schemeClr val="accent3">
                      <a:lumMod val="75000"/>
                    </a:schemeClr>
                  </a:solidFill>
                </a:rPr>
                <a:t>Articles de pansement (</a:t>
              </a:r>
              <a:r>
                <a:rPr lang="fr-FR" b="1" dirty="0" smtClean="0"/>
                <a:t>coton hydrophile, compresses, bandes, gazes...)</a:t>
              </a:r>
              <a:endParaRPr lang="fr-FR" b="1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72000" y="1324261"/>
              <a:ext cx="4384534" cy="461665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fr-FR" sz="2400" b="1" dirty="0" smtClean="0"/>
                <a:t>Que stériliser à l'autoclave ?</a:t>
              </a:r>
            </a:p>
          </p:txBody>
        </p:sp>
      </p:grpSp>
      <p:pic>
        <p:nvPicPr>
          <p:cNvPr id="81922" name="Picture 2" descr="RÃ©sultat de recherche d'images pour &quot;dispositif mÃ©dicaux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571744"/>
            <a:ext cx="2557001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97085"/>
            <a:ext cx="9572660" cy="5894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fr-FR" sz="2400" b="1" dirty="0" smtClean="0">
                <a:latin typeface="Comic Sans MS" pitchFamily="66" charset="0"/>
              </a:rPr>
              <a:t>Procédé plus fiable ; 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fr-FR" sz="2400" b="1" dirty="0" smtClean="0">
                <a:latin typeface="Comic Sans MS" pitchFamily="66" charset="0"/>
              </a:rPr>
              <a:t>Meilleure efficacité, même vis-à-vis des ATNC ;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fr-FR" sz="2400" b="1" dirty="0" smtClean="0">
                <a:latin typeface="Comic Sans MS" pitchFamily="66" charset="0"/>
              </a:rPr>
              <a:t>Paramètres réduits et maîtrisables : température, pression et temps 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fr-FR" sz="2400" b="1" dirty="0" smtClean="0">
                <a:latin typeface="Comic Sans MS" pitchFamily="66" charset="0"/>
              </a:rPr>
              <a:t>Utilisation d’un produit non toxique : l’eau ;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fr-FR" sz="2400" b="1" dirty="0" smtClean="0">
                <a:latin typeface="Comic Sans MS" pitchFamily="66" charset="0"/>
              </a:rPr>
              <a:t>Procédé le plus rapide : libération possible de la charge en moins d’une heure ;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fr-FR" sz="2400" b="1" dirty="0" smtClean="0">
                <a:latin typeface="Comic Sans MS" pitchFamily="66" charset="0"/>
              </a:rPr>
              <a:t>Procédé peu coûteux par rapport aux autres.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3357554" y="0"/>
            <a:ext cx="1691489" cy="7235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400" b="1" dirty="0" smtClean="0">
                <a:solidFill>
                  <a:srgbClr val="FFC000"/>
                </a:solidFill>
                <a:latin typeface="Comic Sans MS" pitchFamily="66" charset="0"/>
              </a:rPr>
              <a:t>Avantages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06" y="1720840"/>
            <a:ext cx="9215502" cy="4275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fr-FR" sz="2800" b="1" dirty="0" smtClean="0">
                <a:latin typeface="Comic Sans MS" pitchFamily="66" charset="0"/>
              </a:rPr>
              <a:t>Limitée aux objets thermorésistants et hydrorésistants ;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fr-FR" sz="2800" b="1" dirty="0" smtClean="0">
                <a:latin typeface="Comic Sans MS" pitchFamily="66" charset="0"/>
              </a:rPr>
              <a:t>Utilise un appareil sous pression ;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fr-FR" sz="2800" b="1" dirty="0" smtClean="0">
                <a:latin typeface="Comic Sans MS" pitchFamily="66" charset="0"/>
              </a:rPr>
              <a:t>Nécessite une maintenance rigoureuse ;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fr-FR" sz="2800" b="1" dirty="0" smtClean="0">
                <a:latin typeface="Comic Sans MS" pitchFamily="66" charset="0"/>
              </a:rPr>
              <a:t>Consommation d’eau</a:t>
            </a:r>
            <a:endParaRPr lang="fr-FR" sz="2800" b="1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8992" y="214290"/>
            <a:ext cx="2193229" cy="5850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 smtClean="0">
                <a:solidFill>
                  <a:srgbClr val="FFC000"/>
                </a:solidFill>
                <a:latin typeface="Comic Sans MS" pitchFamily="66" charset="0"/>
              </a:rPr>
              <a:t>Inconvénients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14422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fr-FR" b="1" dirty="0" smtClean="0"/>
          </a:p>
          <a:p>
            <a:pPr algn="just">
              <a:lnSpc>
                <a:spcPct val="150000"/>
              </a:lnSpc>
            </a:pPr>
            <a:r>
              <a:rPr lang="fr-FR" b="1" dirty="0" smtClean="0"/>
              <a:t>La stérilisation est une opération très importante en pharmacie puisqu’elle constitue une qualité primordiale pour un bon nombre de produits pharmaceutiques. Permettant d’éviter  l’introduction dans l’organisme des « germes » pathogènes ou non.</a:t>
            </a:r>
          </a:p>
          <a:p>
            <a:pPr algn="just">
              <a:lnSpc>
                <a:spcPct val="150000"/>
              </a:lnSpc>
            </a:pPr>
            <a:endParaRPr lang="fr-FR" b="1" dirty="0" smtClean="0"/>
          </a:p>
          <a:p>
            <a:pPr algn="just">
              <a:lnSpc>
                <a:spcPct val="150000"/>
              </a:lnSpc>
            </a:pPr>
            <a:r>
              <a:rPr lang="fr-FR" b="1" dirty="0" smtClean="0"/>
              <a:t>Elle s’effectue par différentes méthodes utilisant des mécanismes qui permettent de détruire  les micro-organismes ; bactéries, champignons, parasites. </a:t>
            </a:r>
          </a:p>
          <a:p>
            <a:pPr algn="just">
              <a:lnSpc>
                <a:spcPct val="150000"/>
              </a:lnSpc>
            </a:pPr>
            <a:r>
              <a:rPr lang="fr-FR" b="1" dirty="0" smtClean="0"/>
              <a:t>Cependant, avant d’aborder une méthode de stérilisation, il faut prouver qu’elle convient au  produit à stériliser et s’orienter de préférence vers les moyens qui permettent de réaliser la  stérilisation à l’intérieur du conditionnement étanche définitif. </a:t>
            </a:r>
            <a:endParaRPr lang="fr-FR" b="1" dirty="0"/>
          </a:p>
        </p:txBody>
      </p:sp>
      <p:sp>
        <p:nvSpPr>
          <p:cNvPr id="5" name="Rectangle 4"/>
          <p:cNvSpPr/>
          <p:nvPr/>
        </p:nvSpPr>
        <p:spPr>
          <a:xfrm>
            <a:off x="3500430" y="214290"/>
            <a:ext cx="28151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00B0F0"/>
                </a:solidFill>
                <a:latin typeface="Comic Sans MS" pitchFamily="66" charset="0"/>
              </a:rPr>
              <a:t>Introduction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44" y="181253"/>
            <a:ext cx="9858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Stérilisation par les gaz antiseptiques : (gaz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alkylants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fr-FR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71546"/>
            <a:ext cx="9144000" cy="4443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r-FR" b="1" dirty="0" smtClean="0">
                <a:latin typeface="Comic Sans MS" pitchFamily="66" charset="0"/>
              </a:rPr>
              <a:t>Les gaz permettent de stériliser a des températures plus basses qu’avec la stérilisation par la vapeur d’eau ou la chaleur sèche.</a:t>
            </a:r>
          </a:p>
          <a:p>
            <a:pPr algn="just">
              <a:lnSpc>
                <a:spcPct val="200000"/>
              </a:lnSpc>
            </a:pPr>
            <a:endParaRPr lang="fr-FR" b="1" dirty="0" smtClean="0">
              <a:latin typeface="Comic Sans MS" pitchFamily="66" charset="0"/>
            </a:endParaRPr>
          </a:p>
          <a:p>
            <a:pPr algn="just">
              <a:lnSpc>
                <a:spcPct val="200000"/>
              </a:lnSpc>
            </a:pPr>
            <a:r>
              <a:rPr lang="fr-FR" b="1" dirty="0" smtClean="0">
                <a:latin typeface="Comic Sans MS" pitchFamily="66" charset="0"/>
              </a:rPr>
              <a:t>L’oxyde d’éthylène et le formaldéhyde représentent les principaux gaz utilisés pour la stérilisation, d’autres gaz peuvent cependant être utilisés pour des applications particulières : </a:t>
            </a:r>
          </a:p>
          <a:p>
            <a:pPr algn="just">
              <a:lnSpc>
                <a:spcPct val="200000"/>
              </a:lnSpc>
            </a:pPr>
            <a:endParaRPr lang="fr-FR" b="1" dirty="0" smtClean="0">
              <a:latin typeface="Comic Sans MS" pitchFamily="66" charset="0"/>
            </a:endParaRPr>
          </a:p>
          <a:p>
            <a:pPr algn="just">
              <a:lnSpc>
                <a:spcPct val="200000"/>
              </a:lnSpc>
            </a:pPr>
            <a:r>
              <a:rPr lang="fr-FR" b="1" dirty="0" smtClean="0">
                <a:latin typeface="Comic Sans MS" pitchFamily="66" charset="0"/>
              </a:rPr>
              <a:t>acide </a:t>
            </a:r>
            <a:r>
              <a:rPr lang="fr-FR" b="1" dirty="0" err="1" smtClean="0">
                <a:latin typeface="Comic Sans MS" pitchFamily="66" charset="0"/>
              </a:rPr>
              <a:t>péracétique</a:t>
            </a:r>
            <a:r>
              <a:rPr lang="fr-FR" b="1" dirty="0" smtClean="0">
                <a:latin typeface="Comic Sans MS" pitchFamily="66" charset="0"/>
              </a:rPr>
              <a:t>, peroxyde d’hydrogène et ozone.</a:t>
            </a:r>
            <a:endParaRPr lang="fr-FR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85794"/>
            <a:ext cx="9144000" cy="3811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fr-FR" sz="2000" b="1" dirty="0" smtClean="0">
                <a:latin typeface="Comic Sans MS" pitchFamily="66" charset="0"/>
              </a:rPr>
              <a:t>  L’activité bactéricide des gaz stérilisant repose sur une </a:t>
            </a:r>
            <a:r>
              <a:rPr lang="fr-FR" sz="2000" b="1" dirty="0" smtClean="0">
                <a:solidFill>
                  <a:srgbClr val="FF0000"/>
                </a:solidFill>
                <a:latin typeface="Comic Sans MS" pitchFamily="66" charset="0"/>
              </a:rPr>
              <a:t>réaction d’alkylation</a:t>
            </a:r>
            <a:r>
              <a:rPr lang="fr-FR" sz="2000" b="1" dirty="0" smtClean="0">
                <a:latin typeface="Comic Sans MS" pitchFamily="66" charset="0"/>
              </a:rPr>
              <a:t> des Acides nucléiques des cellules.</a:t>
            </a:r>
          </a:p>
          <a:p>
            <a:pPr algn="just">
              <a:lnSpc>
                <a:spcPct val="250000"/>
              </a:lnSpc>
            </a:pPr>
            <a:r>
              <a:rPr lang="fr-FR" sz="2000" b="1" dirty="0" smtClean="0">
                <a:latin typeface="Comic Sans MS" pitchFamily="66" charset="0"/>
              </a:rPr>
              <a:t>  </a:t>
            </a:r>
            <a:r>
              <a:rPr lang="fr-FR" sz="2000" b="1" dirty="0" smtClean="0">
                <a:solidFill>
                  <a:srgbClr val="FF0000"/>
                </a:solidFill>
                <a:latin typeface="Comic Sans MS" pitchFamily="66" charset="0"/>
              </a:rPr>
              <a:t>L’eau</a:t>
            </a:r>
            <a:r>
              <a:rPr lang="fr-FR" sz="2000" b="1" dirty="0" smtClean="0">
                <a:latin typeface="Comic Sans MS" pitchFamily="66" charset="0"/>
              </a:rPr>
              <a:t> est nécessaire à la réaction d’alkylation.</a:t>
            </a:r>
          </a:p>
          <a:p>
            <a:pPr algn="just">
              <a:lnSpc>
                <a:spcPct val="250000"/>
              </a:lnSpc>
            </a:pPr>
            <a:r>
              <a:rPr lang="fr-FR" sz="2000" b="1" dirty="0" smtClean="0">
                <a:latin typeface="Comic Sans MS" pitchFamily="66" charset="0"/>
              </a:rPr>
              <a:t>  La stérilisation se fait dans une enceinte comportant </a:t>
            </a:r>
            <a:r>
              <a:rPr lang="fr-FR" sz="2000" b="1" dirty="0" smtClean="0">
                <a:solidFill>
                  <a:srgbClr val="FF0000"/>
                </a:solidFill>
                <a:latin typeface="Comic Sans MS" pitchFamily="66" charset="0"/>
              </a:rPr>
              <a:t>la source de gaz,</a:t>
            </a:r>
            <a:r>
              <a:rPr lang="fr-FR" sz="2000" b="1" dirty="0" smtClean="0">
                <a:latin typeface="Comic Sans MS" pitchFamily="66" charset="0"/>
              </a:rPr>
              <a:t> </a:t>
            </a:r>
            <a:r>
              <a:rPr lang="fr-FR" sz="2000" b="1" dirty="0" smtClean="0">
                <a:solidFill>
                  <a:srgbClr val="FFFF00"/>
                </a:solidFill>
                <a:latin typeface="Comic Sans MS" pitchFamily="66" charset="0"/>
              </a:rPr>
              <a:t>un humidificateur </a:t>
            </a:r>
            <a:r>
              <a:rPr lang="fr-FR" sz="2000" b="1" dirty="0" smtClean="0">
                <a:latin typeface="Comic Sans MS" pitchFamily="66" charset="0"/>
              </a:rPr>
              <a:t>et </a:t>
            </a:r>
            <a:r>
              <a:rPr lang="fr-FR" sz="2000" b="1" dirty="0" smtClean="0">
                <a:solidFill>
                  <a:srgbClr val="0070C0"/>
                </a:solidFill>
                <a:latin typeface="Comic Sans MS" pitchFamily="66" charset="0"/>
              </a:rPr>
              <a:t>une pompe à vide</a:t>
            </a:r>
            <a:r>
              <a:rPr lang="fr-FR" sz="2000" b="1" dirty="0" smtClean="0">
                <a:latin typeface="Comic Sans MS" pitchFamily="66" charset="0"/>
              </a:rPr>
              <a:t>.</a:t>
            </a:r>
            <a:endParaRPr lang="fr-FR" sz="2000" b="1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42852"/>
            <a:ext cx="16850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FF00"/>
                </a:solidFill>
                <a:latin typeface="Comic Sans MS" pitchFamily="66" charset="0"/>
              </a:rPr>
              <a:t>Principe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691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  <a:latin typeface="Comic Sans MS" pitchFamily="66" charset="0"/>
              </a:rPr>
              <a:t>1. Stérilisation par l’oxyde d’éthylène : OE</a:t>
            </a:r>
            <a:endParaRPr lang="fr-FR" sz="24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71480"/>
            <a:ext cx="9144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FFFF00"/>
                </a:solidFill>
                <a:latin typeface="Comic Sans MS" pitchFamily="66" charset="0"/>
              </a:rPr>
              <a:t>Formule chimique :</a:t>
            </a:r>
          </a:p>
          <a:p>
            <a:pPr>
              <a:lnSpc>
                <a:spcPct val="150000"/>
              </a:lnSpc>
            </a:pPr>
            <a:r>
              <a:rPr lang="fr-FR" b="1" dirty="0" smtClean="0"/>
              <a:t>Appelé aussi </a:t>
            </a:r>
            <a:r>
              <a:rPr lang="fr-FR" b="1" dirty="0" err="1" smtClean="0"/>
              <a:t>époxyéthane</a:t>
            </a:r>
            <a:r>
              <a:rPr lang="fr-FR" b="1" dirty="0" smtClean="0"/>
              <a:t> (</a:t>
            </a:r>
            <a:r>
              <a:rPr lang="fr-FR" b="1" dirty="0" err="1" smtClean="0"/>
              <a:t>Oxirane</a:t>
            </a:r>
            <a:r>
              <a:rPr lang="fr-FR" b="1" dirty="0" smtClean="0"/>
              <a:t>) est le plus simple des</a:t>
            </a:r>
          </a:p>
          <a:p>
            <a:pPr>
              <a:lnSpc>
                <a:spcPct val="150000"/>
              </a:lnSpc>
            </a:pPr>
            <a:r>
              <a:rPr lang="fr-FR" b="1" dirty="0" smtClean="0"/>
              <a:t> époxydes 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FFFF00"/>
                </a:solidFill>
                <a:latin typeface="Comic Sans MS" pitchFamily="66" charset="0"/>
              </a:rPr>
              <a:t>Propriétés : </a:t>
            </a:r>
          </a:p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Propriétés physiques </a:t>
            </a:r>
            <a:r>
              <a:rPr lang="fr-FR" b="1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fr-FR" b="1" dirty="0" smtClean="0"/>
              <a:t>  Gaz incolore, d’odeur éthérée.   d= </a:t>
            </a:r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1.52</a:t>
            </a:r>
            <a:r>
              <a:rPr lang="fr-FR" b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fr-FR" b="1" dirty="0" smtClean="0"/>
              <a:t>  Très diffusible à température ordinaire    </a:t>
            </a:r>
            <a:r>
              <a:rPr lang="fr-FR" b="1" dirty="0" smtClean="0">
                <a:solidFill>
                  <a:srgbClr val="92D050"/>
                </a:solidFill>
              </a:rPr>
              <a:t>Bonne action bactéricide</a:t>
            </a:r>
            <a:r>
              <a:rPr lang="fr-FR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fr-FR" b="1" dirty="0" smtClean="0"/>
              <a:t>                                                                          Problème de désorption.</a:t>
            </a:r>
          </a:p>
          <a:p>
            <a:pPr>
              <a:lnSpc>
                <a:spcPct val="150000"/>
              </a:lnSpc>
            </a:pPr>
            <a:r>
              <a:rPr lang="fr-FR" b="1" dirty="0" smtClean="0"/>
              <a:t>  Instable, inflammable, et explosif dans l’air, il peut exploser lorsque sa concentration est supérieur à </a:t>
            </a:r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3% </a:t>
            </a:r>
            <a:r>
              <a:rPr lang="fr-FR" b="1" dirty="0" smtClean="0"/>
              <a:t>ceci oblige à le stabilisé par des gaz diluants inertes de deux types :</a:t>
            </a:r>
          </a:p>
          <a:p>
            <a:pPr>
              <a:lnSpc>
                <a:spcPct val="150000"/>
              </a:lnSpc>
            </a:pPr>
            <a:r>
              <a:rPr lang="fr-FR" b="1" dirty="0" smtClean="0"/>
              <a:t>  </a:t>
            </a:r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Le </a:t>
            </a:r>
            <a:r>
              <a:rPr lang="fr-FR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carboxyde</a:t>
            </a:r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dirty="0" smtClean="0"/>
              <a:t>: 10% d’OE et 90% </a:t>
            </a:r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CO2</a:t>
            </a:r>
            <a:r>
              <a:rPr lang="fr-FR" b="1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fr-FR" b="1" dirty="0" smtClean="0"/>
              <a:t>  </a:t>
            </a:r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Le </a:t>
            </a:r>
            <a:r>
              <a:rPr lang="fr-FR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cryoxyde</a:t>
            </a:r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dirty="0" smtClean="0"/>
              <a:t>: 12% d’OE et 88% de </a:t>
            </a:r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fréon</a:t>
            </a:r>
            <a:r>
              <a:rPr lang="fr-FR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 Propriétés toxiques : </a:t>
            </a:r>
            <a:r>
              <a:rPr lang="fr-FR" b="1" dirty="0" smtClean="0"/>
              <a:t>« L’OE est un gaz toxique »</a:t>
            </a:r>
            <a:endParaRPr lang="fr-FR" b="1" dirty="0"/>
          </a:p>
        </p:txBody>
      </p:sp>
      <p:pic>
        <p:nvPicPr>
          <p:cNvPr id="4102" name="Picture 6" descr="RÃ©sultat de recherche d'images pour &quot;oxyde ethylen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27331"/>
            <a:ext cx="3643339" cy="2944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429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00B0F0"/>
                </a:solidFill>
              </a:rPr>
              <a:t>Propriétés stérilisantes :</a:t>
            </a:r>
          </a:p>
          <a:p>
            <a:pPr>
              <a:lnSpc>
                <a:spcPct val="150000"/>
              </a:lnSpc>
            </a:pPr>
            <a:r>
              <a:rPr lang="fr-FR" b="1" dirty="0" smtClean="0"/>
              <a:t>•   Alkylation des protéines.</a:t>
            </a:r>
            <a:endParaRPr lang="fr-FR" b="1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793484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42844" y="3643314"/>
            <a:ext cx="7215206" cy="870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b="1" dirty="0" smtClean="0"/>
              <a:t> Alkylation des acides nucléiques.</a:t>
            </a:r>
          </a:p>
          <a:p>
            <a:pPr>
              <a:lnSpc>
                <a:spcPct val="150000"/>
              </a:lnSpc>
            </a:pPr>
            <a:r>
              <a:rPr lang="fr-FR" b="1" dirty="0" smtClean="0"/>
              <a:t>Bon agent bactéricide, fongicide, virucide, </a:t>
            </a:r>
            <a:r>
              <a:rPr lang="fr-FR" b="1" dirty="0" err="1" smtClean="0"/>
              <a:t>sporicide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36" y="324129"/>
            <a:ext cx="5833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FF00"/>
                </a:solidFill>
                <a:latin typeface="Comic Sans MS" pitchFamily="66" charset="0"/>
              </a:rPr>
              <a:t>Paramètres de stérilisation par l’OE :</a:t>
            </a:r>
            <a:endParaRPr lang="fr-FR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406" y="1000108"/>
            <a:ext cx="8929718" cy="534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fr-FR" sz="2000" b="1" dirty="0" smtClean="0">
                <a:solidFill>
                  <a:srgbClr val="92D050"/>
                </a:solidFill>
                <a:latin typeface="+mj-lt"/>
              </a:rPr>
              <a:t>a)- Contamination initiale doit être la plus faible possible :</a:t>
            </a:r>
          </a:p>
          <a:p>
            <a:pPr>
              <a:lnSpc>
                <a:spcPct val="250000"/>
              </a:lnSpc>
            </a:pPr>
            <a:r>
              <a:rPr lang="fr-FR" sz="2000" b="1" dirty="0" smtClean="0">
                <a:latin typeface="+mj-lt"/>
              </a:rPr>
              <a:t>Doit être la plus faible possible, donc on stérilise des objets propres.</a:t>
            </a:r>
          </a:p>
          <a:p>
            <a:pPr>
              <a:lnSpc>
                <a:spcPct val="250000"/>
              </a:lnSpc>
            </a:pPr>
            <a:r>
              <a:rPr lang="fr-FR" sz="2000" b="1" dirty="0" smtClean="0">
                <a:solidFill>
                  <a:srgbClr val="92D050"/>
                </a:solidFill>
                <a:latin typeface="+mj-lt"/>
              </a:rPr>
              <a:t>b)- concentration et durée de stérilisation : </a:t>
            </a:r>
          </a:p>
          <a:p>
            <a:pPr>
              <a:lnSpc>
                <a:spcPct val="250000"/>
              </a:lnSpc>
            </a:pPr>
            <a:r>
              <a:rPr lang="fr-FR" sz="2000" b="1" dirty="0" smtClean="0">
                <a:latin typeface="+mj-lt"/>
              </a:rPr>
              <a:t>  Si la concentration en OE↑, la durée du traitement peut être ↓</a:t>
            </a:r>
          </a:p>
          <a:p>
            <a:pPr>
              <a:lnSpc>
                <a:spcPct val="250000"/>
              </a:lnSpc>
            </a:pPr>
            <a:r>
              <a:rPr lang="fr-FR" sz="2000" b="1" dirty="0" smtClean="0">
                <a:latin typeface="+mj-lt"/>
              </a:rPr>
              <a:t>  Mais les fortes concentration d’OE pose le problème de sécurité et ↑ le coût en mélange gazeux.</a:t>
            </a:r>
          </a:p>
          <a:p>
            <a:pPr>
              <a:lnSpc>
                <a:spcPct val="250000"/>
              </a:lnSpc>
            </a:pPr>
            <a:r>
              <a:rPr lang="fr-FR" sz="2000" b="1" dirty="0" smtClean="0">
                <a:latin typeface="+mj-lt"/>
              </a:rPr>
              <a:t>A basse </a:t>
            </a:r>
            <a:r>
              <a:rPr lang="fr-FR" sz="2000" b="1" dirty="0" smtClean="0">
                <a:solidFill>
                  <a:srgbClr val="FF0000"/>
                </a:solidFill>
                <a:latin typeface="+mj-lt"/>
              </a:rPr>
              <a:t>T°, </a:t>
            </a:r>
            <a:r>
              <a:rPr lang="fr-FR" sz="2000" b="1" dirty="0" smtClean="0">
                <a:latin typeface="+mj-lt"/>
              </a:rPr>
              <a:t>la [OE] optimale est de </a:t>
            </a:r>
            <a:r>
              <a:rPr lang="fr-FR" sz="2000" b="1" dirty="0" smtClean="0">
                <a:solidFill>
                  <a:srgbClr val="FF0000"/>
                </a:solidFill>
                <a:latin typeface="+mj-lt"/>
              </a:rPr>
              <a:t>600 à 800 </a:t>
            </a:r>
            <a:r>
              <a:rPr lang="fr-FR" sz="2000" b="1" dirty="0" smtClean="0">
                <a:latin typeface="+mj-lt"/>
              </a:rPr>
              <a:t>mg/l pendant </a:t>
            </a:r>
            <a:r>
              <a:rPr lang="fr-FR" sz="2000" b="1" dirty="0" smtClean="0">
                <a:solidFill>
                  <a:srgbClr val="FF0000"/>
                </a:solidFill>
                <a:latin typeface="+mj-lt"/>
              </a:rPr>
              <a:t>3 H</a:t>
            </a:r>
            <a:r>
              <a:rPr lang="fr-FR" sz="2000" b="1" dirty="0" smtClean="0">
                <a:latin typeface="+mj-lt"/>
              </a:rPr>
              <a:t>. </a:t>
            </a:r>
            <a:endParaRPr lang="fr-FR" sz="2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75562"/>
            <a:ext cx="8929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92D050"/>
                </a:solidFill>
                <a:latin typeface="Comic Sans MS" pitchFamily="66" charset="0"/>
              </a:rPr>
              <a:t>c)- température :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/>
              <a:t>C’est un paramètre important puisqu’elle détermine la cinétique de la réaction d’alkylation. 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/>
              <a:t>La meilleure efficacité est obtenue à une température </a:t>
            </a:r>
            <a:r>
              <a:rPr lang="fr-FR" sz="2000" b="1" dirty="0" smtClean="0">
                <a:solidFill>
                  <a:srgbClr val="92D050"/>
                </a:solidFill>
              </a:rPr>
              <a:t>T= 50 à 60°C</a:t>
            </a:r>
            <a:endParaRPr lang="fr-FR" sz="2000" b="1" dirty="0">
              <a:solidFill>
                <a:srgbClr val="92D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20" y="2793994"/>
            <a:ext cx="8858280" cy="3778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b="1" dirty="0" smtClean="0">
                <a:solidFill>
                  <a:srgbClr val="92D050"/>
                </a:solidFill>
                <a:latin typeface="Comic Sans MS" pitchFamily="66" charset="0"/>
              </a:rPr>
              <a:t>d)- Humidité relative :</a:t>
            </a:r>
          </a:p>
          <a:p>
            <a:pPr algn="just">
              <a:lnSpc>
                <a:spcPct val="150000"/>
              </a:lnSpc>
            </a:pPr>
            <a:r>
              <a:rPr lang="fr-FR" b="1" dirty="0" smtClean="0"/>
              <a:t>Sa valeur doit être un compromis entre :</a:t>
            </a:r>
          </a:p>
          <a:p>
            <a:pPr algn="just">
              <a:lnSpc>
                <a:spcPct val="150000"/>
              </a:lnSpc>
            </a:pPr>
            <a:r>
              <a:rPr lang="fr-FR" b="1" dirty="0" smtClean="0"/>
              <a:t> </a:t>
            </a:r>
            <a:r>
              <a:rPr lang="fr-FR" b="1" dirty="0" smtClean="0">
                <a:solidFill>
                  <a:srgbClr val="FFC000"/>
                </a:solidFill>
              </a:rPr>
              <a:t>Un minimum : </a:t>
            </a:r>
            <a:r>
              <a:rPr lang="fr-FR" b="1" dirty="0" smtClean="0"/>
              <a:t>la présence de molécules d’eau est un catalyseur </a:t>
            </a:r>
          </a:p>
          <a:p>
            <a:pPr algn="just">
              <a:lnSpc>
                <a:spcPct val="150000"/>
              </a:lnSpc>
            </a:pPr>
            <a:r>
              <a:rPr lang="fr-FR" b="1" dirty="0" smtClean="0"/>
              <a:t>indispensable à la réaction d’alkylation de l’activité bactéricide.</a:t>
            </a:r>
          </a:p>
          <a:p>
            <a:pPr algn="just">
              <a:lnSpc>
                <a:spcPct val="150000"/>
              </a:lnSpc>
            </a:pPr>
            <a:r>
              <a:rPr lang="fr-FR" b="1" dirty="0" smtClean="0"/>
              <a:t> </a:t>
            </a:r>
            <a:r>
              <a:rPr lang="fr-FR" b="1" dirty="0" smtClean="0">
                <a:solidFill>
                  <a:srgbClr val="FFC000"/>
                </a:solidFill>
              </a:rPr>
              <a:t>Un maximum : </a:t>
            </a:r>
            <a:r>
              <a:rPr lang="fr-FR" b="1" dirty="0" smtClean="0"/>
              <a:t>un excès d’eau conduit à la formation d’éthylène glycol – actif et + toxique.</a:t>
            </a:r>
          </a:p>
          <a:p>
            <a:pPr algn="just">
              <a:lnSpc>
                <a:spcPct val="150000"/>
              </a:lnSpc>
            </a:pPr>
            <a:r>
              <a:rPr lang="fr-FR" b="1" dirty="0" smtClean="0"/>
              <a:t> En industrie, on passe par une étape de pré conditionnement ou l’on chauffe et humidifie le produit avant stérilisation.</a:t>
            </a:r>
          </a:p>
          <a:p>
            <a:pPr algn="just">
              <a:lnSpc>
                <a:spcPct val="150000"/>
              </a:lnSpc>
            </a:pPr>
            <a:r>
              <a:rPr lang="fr-FR" b="1" dirty="0" smtClean="0"/>
              <a:t> </a:t>
            </a:r>
            <a:r>
              <a:rPr lang="fr-FR" b="1" dirty="0" smtClean="0">
                <a:solidFill>
                  <a:srgbClr val="00B0F0"/>
                </a:solidFill>
              </a:rPr>
              <a:t>L’humidité optimale </a:t>
            </a:r>
            <a:r>
              <a:rPr lang="fr-FR" b="1" dirty="0" smtClean="0"/>
              <a:t>est fixée entre </a:t>
            </a:r>
            <a:r>
              <a:rPr lang="fr-FR" b="1" dirty="0" smtClean="0">
                <a:solidFill>
                  <a:srgbClr val="00B0F0"/>
                </a:solidFill>
              </a:rPr>
              <a:t>30 et 60 %</a:t>
            </a:r>
            <a:endParaRPr lang="fr-FR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214290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FF00"/>
                </a:solidFill>
                <a:latin typeface="Comic Sans MS" pitchFamily="66" charset="0"/>
              </a:rPr>
              <a:t>Conduite d’une opération de stérilisation par l’OE </a:t>
            </a:r>
            <a:endParaRPr lang="fr-FR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714356"/>
            <a:ext cx="9144064" cy="2774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1- Pré conditionnement :</a:t>
            </a:r>
          </a:p>
          <a:p>
            <a:pPr>
              <a:lnSpc>
                <a:spcPct val="200000"/>
              </a:lnSpc>
            </a:pPr>
            <a:r>
              <a:rPr lang="fr-FR" b="1" dirty="0" smtClean="0"/>
              <a:t>Chauffage et humidification du matériel.</a:t>
            </a:r>
          </a:p>
          <a:p>
            <a:pPr>
              <a:lnSpc>
                <a:spcPct val="200000"/>
              </a:lnSpc>
            </a:pPr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2- Injection de l’agent stérilisant :</a:t>
            </a:r>
          </a:p>
          <a:p>
            <a:pPr>
              <a:lnSpc>
                <a:spcPct val="200000"/>
              </a:lnSpc>
            </a:pPr>
            <a:r>
              <a:rPr lang="fr-FR" b="1" dirty="0" smtClean="0"/>
              <a:t> Les procédés consistent à introduire l’OE (pur ou en mélange) dans une enceinte hermétiquement close où le vide a été fait.</a:t>
            </a:r>
          </a:p>
        </p:txBody>
      </p:sp>
      <p:sp>
        <p:nvSpPr>
          <p:cNvPr id="6" name="Rectangle 5"/>
          <p:cNvSpPr/>
          <p:nvPr/>
        </p:nvSpPr>
        <p:spPr>
          <a:xfrm>
            <a:off x="357158" y="3643314"/>
            <a:ext cx="8786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3- Rinçage :</a:t>
            </a:r>
          </a:p>
          <a:p>
            <a:pPr>
              <a:lnSpc>
                <a:spcPct val="200000"/>
              </a:lnSpc>
            </a:pPr>
            <a:r>
              <a:rPr lang="fr-FR" b="1" dirty="0" smtClean="0"/>
              <a:t>  Une succession de rinçages élimine l’OE dans l’enceinte.</a:t>
            </a:r>
          </a:p>
          <a:p>
            <a:pPr>
              <a:lnSpc>
                <a:spcPct val="200000"/>
              </a:lnSpc>
            </a:pPr>
            <a:r>
              <a:rPr lang="fr-FR" b="1" dirty="0" smtClean="0"/>
              <a:t>  Le rinçage consiste en un premier temps à l’élimination par dépression de l’OE puis dans un deuxième temps à l’introduction d’air stérile dans l’enceinte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285728"/>
            <a:ext cx="87868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4- Désorption :</a:t>
            </a:r>
          </a:p>
          <a:p>
            <a:pPr>
              <a:lnSpc>
                <a:spcPct val="200000"/>
              </a:lnSpc>
            </a:pPr>
            <a:r>
              <a:rPr lang="fr-FR" b="1" dirty="0" smtClean="0"/>
              <a:t>  La désorption à température ordinaire est une opération longue </a:t>
            </a:r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(8 à15j).</a:t>
            </a:r>
          </a:p>
          <a:p>
            <a:pPr>
              <a:lnSpc>
                <a:spcPct val="200000"/>
              </a:lnSpc>
            </a:pPr>
            <a:r>
              <a:rPr lang="fr-FR" b="1" dirty="0" smtClean="0"/>
              <a:t>  Elle dépend de la nature des Dispositifs à stériliser :</a:t>
            </a:r>
          </a:p>
          <a:p>
            <a:pPr>
              <a:lnSpc>
                <a:spcPct val="200000"/>
              </a:lnSpc>
            </a:pPr>
            <a:r>
              <a:rPr lang="fr-FR" b="1" dirty="0" smtClean="0"/>
              <a:t>  Matière plastique à </a:t>
            </a:r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forte absorption                 désorption lente.</a:t>
            </a:r>
          </a:p>
          <a:p>
            <a:pPr>
              <a:lnSpc>
                <a:spcPct val="200000"/>
              </a:lnSpc>
            </a:pPr>
            <a:r>
              <a:rPr lang="fr-FR" b="1" dirty="0" smtClean="0"/>
              <a:t>  Matière plastique à </a:t>
            </a:r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faible absorption               désorption rapide</a:t>
            </a:r>
            <a:r>
              <a:rPr lang="fr-FR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fr-FR" b="1" dirty="0" smtClean="0"/>
              <a:t>  Le temps de désorption est validé :</a:t>
            </a:r>
          </a:p>
          <a:p>
            <a:pPr>
              <a:lnSpc>
                <a:spcPct val="200000"/>
              </a:lnSpc>
            </a:pPr>
            <a:r>
              <a:rPr lang="fr-FR" b="1" dirty="0" smtClean="0"/>
              <a:t>  Par dosage </a:t>
            </a:r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 l’OE résiduel</a:t>
            </a:r>
            <a:endParaRPr lang="fr-FR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5000628" y="2214554"/>
            <a:ext cx="500066" cy="214314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5000628" y="2714620"/>
            <a:ext cx="500066" cy="214314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14282" y="4357694"/>
            <a:ext cx="86439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 smtClean="0">
                <a:solidFill>
                  <a:srgbClr val="FFFF00"/>
                </a:solidFill>
                <a:latin typeface="Comic Sans MS" pitchFamily="66" charset="0"/>
              </a:rPr>
              <a:t>Contrôles </a:t>
            </a:r>
          </a:p>
          <a:p>
            <a:pPr>
              <a:lnSpc>
                <a:spcPct val="150000"/>
              </a:lnSpc>
            </a:pPr>
            <a:r>
              <a:rPr lang="fr-FR" b="1" dirty="0" smtClean="0"/>
              <a:t>La pharmacopée précise les contrôles suivants :</a:t>
            </a:r>
          </a:p>
          <a:p>
            <a:pPr>
              <a:lnSpc>
                <a:spcPct val="150000"/>
              </a:lnSpc>
            </a:pPr>
            <a:r>
              <a:rPr lang="fr-FR" b="1" dirty="0" smtClean="0"/>
              <a:t> Contrôle de stérilité.</a:t>
            </a:r>
          </a:p>
          <a:p>
            <a:pPr>
              <a:lnSpc>
                <a:spcPct val="150000"/>
              </a:lnSpc>
            </a:pPr>
            <a:r>
              <a:rPr lang="fr-FR" b="1" dirty="0" smtClean="0"/>
              <a:t> Contrôle d’efficacité.</a:t>
            </a:r>
          </a:p>
          <a:p>
            <a:pPr>
              <a:lnSpc>
                <a:spcPct val="150000"/>
              </a:lnSpc>
            </a:pPr>
            <a:r>
              <a:rPr lang="fr-FR" b="1" dirty="0" smtClean="0"/>
              <a:t> Dosage de l’OE résiduel : </a:t>
            </a:r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Doit être inférieur à 2ppm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785794"/>
            <a:ext cx="8929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r-FR" b="1" dirty="0" smtClean="0"/>
              <a:t>  C’est l’agent de stérilisation le plus utilisé à l’heure actuelle.</a:t>
            </a:r>
          </a:p>
          <a:p>
            <a:pPr algn="just">
              <a:lnSpc>
                <a:spcPct val="200000"/>
              </a:lnSpc>
            </a:pPr>
            <a:r>
              <a:rPr lang="fr-FR" b="1" dirty="0" smtClean="0"/>
              <a:t>  Préparation industrielle à grande échelle</a:t>
            </a:r>
          </a:p>
          <a:p>
            <a:pPr algn="just">
              <a:lnSpc>
                <a:spcPct val="200000"/>
              </a:lnSpc>
            </a:pPr>
            <a:r>
              <a:rPr lang="fr-FR" b="1" dirty="0" smtClean="0"/>
              <a:t>  Stérilisation non thermique applicable  aux objets thermosensibles (matières plastiques, PVC, polystyrène (à usage unique), matériel fragile (endoscopes,).</a:t>
            </a:r>
            <a:endParaRPr lang="fr-FR" b="1" dirty="0"/>
          </a:p>
        </p:txBody>
      </p:sp>
      <p:sp>
        <p:nvSpPr>
          <p:cNvPr id="5" name="Rectangle 4"/>
          <p:cNvSpPr/>
          <p:nvPr/>
        </p:nvSpPr>
        <p:spPr>
          <a:xfrm>
            <a:off x="3286116" y="0"/>
            <a:ext cx="1691489" cy="5850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 smtClean="0">
                <a:solidFill>
                  <a:srgbClr val="FFC000"/>
                </a:solidFill>
                <a:latin typeface="Comic Sans MS" pitchFamily="66" charset="0"/>
              </a:rPr>
              <a:t>Avantages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57158" y="4071942"/>
            <a:ext cx="8786842" cy="2220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r-FR" b="1" dirty="0" smtClean="0"/>
              <a:t>  Difficultés de manipulation : demande un personnel entraîné et expérimenté.</a:t>
            </a:r>
          </a:p>
          <a:p>
            <a:pPr algn="just">
              <a:lnSpc>
                <a:spcPct val="200000"/>
              </a:lnSpc>
            </a:pPr>
            <a:r>
              <a:rPr lang="fr-FR" b="1" dirty="0" smtClean="0"/>
              <a:t>  Problème de son élimination totale.</a:t>
            </a:r>
          </a:p>
          <a:p>
            <a:pPr algn="just">
              <a:lnSpc>
                <a:spcPct val="200000"/>
              </a:lnSpc>
            </a:pPr>
            <a:r>
              <a:rPr lang="fr-FR" b="1" dirty="0" smtClean="0"/>
              <a:t>  Problème de toxicité.</a:t>
            </a:r>
            <a:endParaRPr lang="fr-FR" b="1" dirty="0"/>
          </a:p>
        </p:txBody>
      </p:sp>
      <p:sp>
        <p:nvSpPr>
          <p:cNvPr id="7" name="Rectangle 6"/>
          <p:cNvSpPr/>
          <p:nvPr/>
        </p:nvSpPr>
        <p:spPr>
          <a:xfrm>
            <a:off x="3214678" y="3643314"/>
            <a:ext cx="21932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C000"/>
                </a:solidFill>
                <a:latin typeface="Comic Sans MS" pitchFamily="66" charset="0"/>
              </a:rPr>
              <a:t>Inconvénients</a:t>
            </a:r>
            <a:endParaRPr lang="fr-FR" sz="24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06" y="202148"/>
            <a:ext cx="5868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  <a:latin typeface="Comic Sans MS" pitchFamily="66" charset="0"/>
              </a:rPr>
              <a:t>2. Stérilisation par le formaldéhyde :</a:t>
            </a:r>
            <a:endParaRPr lang="fr-FR" sz="24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596" y="714356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Le méthanal ou aldéhyde formique ou formol.</a:t>
            </a:r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71406" y="1214422"/>
            <a:ext cx="9001156" cy="56323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fr-FR" b="1" dirty="0" smtClean="0"/>
              <a:t>C’est un gaz incolore, à forte odeur caractéristique et irritante. 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fr-FR" b="1" dirty="0" smtClean="0"/>
              <a:t>Il est inflammable pour des concentrations dans l’air comprise entre </a:t>
            </a:r>
            <a:r>
              <a:rPr lang="fr-FR" b="1" dirty="0" smtClean="0">
                <a:solidFill>
                  <a:srgbClr val="FF0000"/>
                </a:solidFill>
              </a:rPr>
              <a:t>7 et 72%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fr-FR" b="1" dirty="0" smtClean="0"/>
              <a:t>A l’état gazeux le formaldéhyde n’est relativement stable à température ambiante et à pression atmosphérique qu’à basse concentration </a:t>
            </a:r>
            <a:r>
              <a:rPr lang="fr-FR" b="1" dirty="0" smtClean="0">
                <a:solidFill>
                  <a:srgbClr val="FF0000"/>
                </a:solidFill>
              </a:rPr>
              <a:t>(&lt;1,75 mg/L</a:t>
            </a:r>
            <a:r>
              <a:rPr lang="fr-FR" b="1" dirty="0" smtClean="0"/>
              <a:t>).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fr-FR" b="1" dirty="0" smtClean="0">
                <a:solidFill>
                  <a:srgbClr val="FF0000"/>
                </a:solidFill>
              </a:rPr>
              <a:t>Les autoclaves au formol </a:t>
            </a:r>
            <a:r>
              <a:rPr lang="fr-FR" b="1" dirty="0" smtClean="0"/>
              <a:t>fonctionnent à une température comprise entre </a:t>
            </a:r>
            <a:r>
              <a:rPr lang="fr-FR" b="1" dirty="0" smtClean="0">
                <a:solidFill>
                  <a:srgbClr val="FF0000"/>
                </a:solidFill>
              </a:rPr>
              <a:t>55 et 88°C</a:t>
            </a:r>
            <a:r>
              <a:rPr lang="fr-FR" b="1" dirty="0" smtClean="0"/>
              <a:t> et en </a:t>
            </a:r>
            <a:r>
              <a:rPr lang="fr-FR" b="1" dirty="0" smtClean="0">
                <a:solidFill>
                  <a:srgbClr val="FF0000"/>
                </a:solidFill>
              </a:rPr>
              <a:t>dépression. 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fr-FR" b="1" dirty="0" smtClean="0"/>
              <a:t>Nécessite une atmosphère très humide et demande un temps de contact de plusieurs heures pour être efficace ; il doit ensuite être éliminé par ventilation avec de l’air stérile car il est irritant et toxique.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fr-FR" b="1" dirty="0" smtClean="0"/>
              <a:t>Il convient bien pour stériliser </a:t>
            </a:r>
            <a:r>
              <a:rPr lang="fr-FR" b="1" dirty="0" smtClean="0">
                <a:solidFill>
                  <a:srgbClr val="FF0000"/>
                </a:solidFill>
              </a:rPr>
              <a:t>du matériel et des locaux.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73730" name="Picture 2" descr="RÃ©sultat de recherche d'images pour &quot;formaldehyd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0"/>
            <a:ext cx="1857388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00430" y="0"/>
            <a:ext cx="24833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00B0F0"/>
                </a:solidFill>
                <a:latin typeface="Comic Sans MS" pitchFamily="66" charset="0"/>
              </a:rPr>
              <a:t>Définitions </a:t>
            </a:r>
            <a:endParaRPr lang="fr-FR" sz="32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142844" y="700801"/>
            <a:ext cx="8858280" cy="1754326"/>
            <a:chOff x="285720" y="1343743"/>
            <a:chExt cx="8858280" cy="1754326"/>
          </a:xfrm>
        </p:grpSpPr>
        <p:sp>
          <p:nvSpPr>
            <p:cNvPr id="4" name="Rectangle 3"/>
            <p:cNvSpPr/>
            <p:nvPr/>
          </p:nvSpPr>
          <p:spPr>
            <a:xfrm>
              <a:off x="285720" y="1343743"/>
              <a:ext cx="8858280" cy="1754326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fr-FR" dirty="0" smtClean="0"/>
            </a:p>
            <a:p>
              <a:pPr algn="just">
                <a:lnSpc>
                  <a:spcPct val="150000"/>
                </a:lnSpc>
              </a:pPr>
              <a:r>
                <a:rPr lang="fr-FR" b="1" dirty="0" smtClean="0"/>
                <a:t>Opération pharmaceutique qui consiste à priver un médicament ou un objet des microorganismes qui le souillent. Ces microorganismes seront, selon les cas, détruits ou éliminer.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7158" y="1395699"/>
              <a:ext cx="286649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>
                <a:buAutoNum type="arabicPeriod"/>
              </a:pPr>
              <a:r>
                <a:rPr lang="fr-FR" sz="2400" b="1" dirty="0" smtClean="0">
                  <a:solidFill>
                    <a:srgbClr val="002060"/>
                  </a:solidFill>
                  <a:latin typeface="Comic Sans MS" pitchFamily="66" charset="0"/>
                </a:rPr>
                <a:t>La stérilisation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142844" y="3581617"/>
            <a:ext cx="8786874" cy="10618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 smtClean="0">
                <a:solidFill>
                  <a:srgbClr val="002060"/>
                </a:solidFill>
                <a:latin typeface="Comic Sans MS" pitchFamily="66" charset="0"/>
              </a:rPr>
              <a:t>2. La stérilité </a:t>
            </a:r>
          </a:p>
          <a:p>
            <a:pPr>
              <a:lnSpc>
                <a:spcPct val="150000"/>
              </a:lnSpc>
            </a:pPr>
            <a:r>
              <a:rPr lang="fr-FR" b="1" dirty="0" smtClean="0"/>
              <a:t>C’est l’absence de micro-organismes viables.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2876" y="5124593"/>
            <a:ext cx="8858280" cy="16619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Comic Sans MS" pitchFamily="66" charset="0"/>
              </a:rPr>
              <a:t>3. Essai de stérilité :</a:t>
            </a:r>
          </a:p>
          <a:p>
            <a:endParaRPr lang="fr-FR" sz="2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fr-FR" b="1" dirty="0" smtClean="0"/>
              <a:t>Tous les produits présentés comme stériles doivent répondre à l’essai de stérilité de la  pharmacopée.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44" y="285728"/>
            <a:ext cx="85725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fr-FR" sz="2400" b="1" dirty="0" smtClean="0">
                <a:solidFill>
                  <a:srgbClr val="FFFF00"/>
                </a:solidFill>
                <a:latin typeface="Comic Sans MS" pitchFamily="66" charset="0"/>
              </a:rPr>
              <a:t>Propriétés germicides du formaldéhyde :</a:t>
            </a:r>
          </a:p>
          <a:p>
            <a:pPr algn="just">
              <a:lnSpc>
                <a:spcPct val="250000"/>
              </a:lnSpc>
            </a:pPr>
            <a:r>
              <a:rPr lang="fr-FR" sz="2400" b="1" dirty="0" smtClean="0"/>
              <a:t>L’effet bactéricide est identique à celui de l’OE :</a:t>
            </a:r>
          </a:p>
          <a:p>
            <a:pPr algn="just">
              <a:lnSpc>
                <a:spcPct val="250000"/>
              </a:lnSpc>
            </a:pPr>
            <a:r>
              <a:rPr lang="fr-FR" sz="2400" b="1" dirty="0" smtClean="0"/>
              <a:t>  Alkylation des acides nucléiques.</a:t>
            </a:r>
          </a:p>
          <a:p>
            <a:pPr algn="just">
              <a:lnSpc>
                <a:spcPct val="250000"/>
              </a:lnSpc>
            </a:pPr>
            <a:r>
              <a:rPr lang="fr-FR" sz="2400" b="1" dirty="0" smtClean="0"/>
              <a:t>  Dénaturation des protéines de la paroi.</a:t>
            </a:r>
          </a:p>
          <a:p>
            <a:pPr algn="just">
              <a:lnSpc>
                <a:spcPct val="250000"/>
              </a:lnSpc>
            </a:pPr>
            <a:r>
              <a:rPr lang="fr-FR" sz="2400" b="1" dirty="0" smtClean="0"/>
              <a:t>Son action porte sur </a:t>
            </a:r>
            <a:r>
              <a:rPr lang="fr-FR" sz="2400" b="1" dirty="0" err="1" smtClean="0"/>
              <a:t>sur</a:t>
            </a:r>
            <a:r>
              <a:rPr lang="fr-FR" sz="2400" b="1" dirty="0" smtClean="0"/>
              <a:t> les spores, virus et champignons.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4"/>
            <a:ext cx="7358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FF00"/>
                </a:solidFill>
                <a:latin typeface="Comic Sans MS" pitchFamily="66" charset="0"/>
              </a:rPr>
              <a:t>Déroulement d’un cycle de stérilisation :</a:t>
            </a:r>
            <a:endParaRPr lang="fr-FR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b="1375"/>
          <a:stretch>
            <a:fillRect/>
          </a:stretch>
        </p:blipFill>
        <p:spPr bwMode="auto">
          <a:xfrm>
            <a:off x="214282" y="642918"/>
            <a:ext cx="864399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3857628"/>
            <a:ext cx="9144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b="1" dirty="0" smtClean="0"/>
              <a:t>Les cycles diffèrent selon les appareils et selon les possibilités de modifier certains paramètres </a:t>
            </a:r>
          </a:p>
          <a:p>
            <a:pPr algn="just">
              <a:lnSpc>
                <a:spcPct val="150000"/>
              </a:lnSpc>
            </a:pPr>
            <a:r>
              <a:rPr lang="fr-FR" b="1" dirty="0" smtClean="0"/>
              <a:t>1.  </a:t>
            </a:r>
            <a:r>
              <a:rPr lang="fr-FR" b="1" dirty="0" smtClean="0">
                <a:solidFill>
                  <a:srgbClr val="FF0000"/>
                </a:solidFill>
              </a:rPr>
              <a:t>Préchauffage </a:t>
            </a:r>
            <a:r>
              <a:rPr lang="fr-FR" b="1" dirty="0" smtClean="0"/>
              <a:t>et évacuation de l’air résiduel (grand vide)</a:t>
            </a:r>
          </a:p>
          <a:p>
            <a:pPr algn="just">
              <a:lnSpc>
                <a:spcPct val="150000"/>
              </a:lnSpc>
            </a:pPr>
            <a:r>
              <a:rPr lang="fr-FR" b="1" dirty="0" smtClean="0"/>
              <a:t>2.  </a:t>
            </a:r>
            <a:r>
              <a:rPr lang="fr-FR" b="1" dirty="0" smtClean="0">
                <a:solidFill>
                  <a:srgbClr val="FF0000"/>
                </a:solidFill>
              </a:rPr>
              <a:t>Phase de stérilisation : </a:t>
            </a:r>
            <a:r>
              <a:rPr lang="fr-FR" b="1" dirty="0" smtClean="0"/>
              <a:t>admission du mélange vapeur d’eau, formaldéhyde par injections successive</a:t>
            </a:r>
          </a:p>
          <a:p>
            <a:pPr algn="just">
              <a:lnSpc>
                <a:spcPct val="150000"/>
              </a:lnSpc>
            </a:pPr>
            <a:r>
              <a:rPr lang="fr-FR" b="1" dirty="0" smtClean="0"/>
              <a:t>3.  </a:t>
            </a:r>
            <a:r>
              <a:rPr lang="fr-FR" b="1" dirty="0" smtClean="0">
                <a:solidFill>
                  <a:srgbClr val="FF0000"/>
                </a:solidFill>
              </a:rPr>
              <a:t>Dégazage</a:t>
            </a:r>
            <a:r>
              <a:rPr lang="fr-FR" b="1" dirty="0" smtClean="0"/>
              <a:t> par alternance de vide et d’injection de vapeur d’eau puis d’air </a:t>
            </a:r>
          </a:p>
          <a:p>
            <a:pPr algn="just">
              <a:lnSpc>
                <a:spcPct val="150000"/>
              </a:lnSpc>
            </a:pPr>
            <a:r>
              <a:rPr lang="fr-FR" b="1" dirty="0" smtClean="0"/>
              <a:t>4.  </a:t>
            </a:r>
            <a:r>
              <a:rPr lang="fr-FR" b="1" dirty="0" smtClean="0">
                <a:solidFill>
                  <a:srgbClr val="FF0000"/>
                </a:solidFill>
              </a:rPr>
              <a:t>Retour à la pression atmosphérique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2852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r-FR" b="1" dirty="0" smtClean="0">
                <a:solidFill>
                  <a:srgbClr val="92D050"/>
                </a:solidFill>
              </a:rPr>
              <a:t>a.  La température :</a:t>
            </a:r>
          </a:p>
          <a:p>
            <a:pPr algn="just">
              <a:lnSpc>
                <a:spcPct val="200000"/>
              </a:lnSpc>
            </a:pPr>
            <a:r>
              <a:rPr lang="fr-FR" b="1" dirty="0" smtClean="0"/>
              <a:t>◦  </a:t>
            </a:r>
            <a:r>
              <a:rPr lang="fr-FR" b="1" dirty="0" smtClean="0">
                <a:solidFill>
                  <a:srgbClr val="FF0000"/>
                </a:solidFill>
              </a:rPr>
              <a:t>80°C</a:t>
            </a:r>
            <a:r>
              <a:rPr lang="fr-FR" b="1" dirty="0" smtClean="0"/>
              <a:t> cycle rapide.</a:t>
            </a:r>
          </a:p>
          <a:p>
            <a:pPr algn="just">
              <a:lnSpc>
                <a:spcPct val="200000"/>
              </a:lnSpc>
            </a:pPr>
            <a:r>
              <a:rPr lang="fr-FR" b="1" dirty="0" smtClean="0"/>
              <a:t>◦  </a:t>
            </a:r>
            <a:r>
              <a:rPr lang="fr-FR" b="1" dirty="0" smtClean="0">
                <a:solidFill>
                  <a:srgbClr val="FF0000"/>
                </a:solidFill>
              </a:rPr>
              <a:t>55 à 56°C </a:t>
            </a:r>
            <a:r>
              <a:rPr lang="fr-FR" b="1" dirty="0" smtClean="0"/>
              <a:t>matériel thermosensible.</a:t>
            </a:r>
          </a:p>
          <a:p>
            <a:pPr algn="just">
              <a:lnSpc>
                <a:spcPct val="200000"/>
              </a:lnSpc>
            </a:pPr>
            <a:r>
              <a:rPr lang="fr-FR" b="1" dirty="0" smtClean="0"/>
              <a:t>Préchauffage important pour éviter la polymérisation du formaldéhyde sur les </a:t>
            </a:r>
          </a:p>
          <a:p>
            <a:pPr algn="just">
              <a:lnSpc>
                <a:spcPct val="200000"/>
              </a:lnSpc>
            </a:pPr>
            <a:r>
              <a:rPr lang="fr-FR" b="1" dirty="0" smtClean="0"/>
              <a:t>parois froides.</a:t>
            </a:r>
          </a:p>
          <a:p>
            <a:pPr algn="just">
              <a:lnSpc>
                <a:spcPct val="200000"/>
              </a:lnSpc>
            </a:pPr>
            <a:r>
              <a:rPr lang="fr-FR" b="1" dirty="0" smtClean="0">
                <a:solidFill>
                  <a:srgbClr val="92D050"/>
                </a:solidFill>
              </a:rPr>
              <a:t>b. Le vide :</a:t>
            </a:r>
          </a:p>
          <a:p>
            <a:pPr algn="just">
              <a:lnSpc>
                <a:spcPct val="200000"/>
              </a:lnSpc>
            </a:pPr>
            <a:r>
              <a:rPr lang="fr-FR" b="1" dirty="0" smtClean="0"/>
              <a:t>Permet la pénétration du gaz au sein des matériaux.</a:t>
            </a:r>
          </a:p>
          <a:p>
            <a:pPr algn="just">
              <a:lnSpc>
                <a:spcPct val="200000"/>
              </a:lnSpc>
            </a:pPr>
            <a:r>
              <a:rPr lang="fr-FR" b="1" dirty="0" smtClean="0"/>
              <a:t>Se situe entre 15 et 50 torrs. (</a:t>
            </a:r>
            <a:r>
              <a:rPr lang="fr-FR" b="1" dirty="0" smtClean="0">
                <a:solidFill>
                  <a:srgbClr val="FF0000"/>
                </a:solidFill>
              </a:rPr>
              <a:t>0,019 à 0,065 atm</a:t>
            </a:r>
            <a:r>
              <a:rPr lang="fr-FR" b="1" dirty="0" smtClean="0"/>
              <a:t>)</a:t>
            </a:r>
          </a:p>
          <a:p>
            <a:pPr algn="just">
              <a:lnSpc>
                <a:spcPct val="200000"/>
              </a:lnSpc>
            </a:pPr>
            <a:r>
              <a:rPr lang="fr-FR" b="1" dirty="0" smtClean="0">
                <a:solidFill>
                  <a:srgbClr val="92D050"/>
                </a:solidFill>
              </a:rPr>
              <a:t>c.  La concentration en formaldéhyde, nombre d’injections et temps de contacte </a:t>
            </a:r>
          </a:p>
          <a:p>
            <a:pPr algn="just">
              <a:lnSpc>
                <a:spcPct val="200000"/>
              </a:lnSpc>
            </a:pPr>
            <a:r>
              <a:rPr lang="fr-FR" b="1" dirty="0" smtClean="0"/>
              <a:t>- Concentration : </a:t>
            </a:r>
            <a:r>
              <a:rPr lang="fr-FR" b="1" dirty="0" smtClean="0">
                <a:solidFill>
                  <a:srgbClr val="FF0000"/>
                </a:solidFill>
              </a:rPr>
              <a:t>5 à 50 mg/l.</a:t>
            </a:r>
          </a:p>
          <a:p>
            <a:pPr algn="just">
              <a:lnSpc>
                <a:spcPct val="200000"/>
              </a:lnSpc>
            </a:pPr>
            <a:r>
              <a:rPr lang="fr-FR" b="1" dirty="0" smtClean="0"/>
              <a:t>- Nombre d’injections vapeur+ formaldéhyde </a:t>
            </a:r>
            <a:r>
              <a:rPr lang="fr-FR" b="1" dirty="0" smtClean="0">
                <a:solidFill>
                  <a:srgbClr val="FF0000"/>
                </a:solidFill>
              </a:rPr>
              <a:t>3 à 20.</a:t>
            </a:r>
          </a:p>
          <a:p>
            <a:pPr algn="just">
              <a:lnSpc>
                <a:spcPct val="200000"/>
              </a:lnSpc>
            </a:pPr>
            <a:r>
              <a:rPr lang="fr-FR" b="1" dirty="0" smtClean="0"/>
              <a:t>- Durée de la phase de stérilisation </a:t>
            </a:r>
            <a:r>
              <a:rPr lang="fr-FR" b="1" dirty="0" smtClean="0">
                <a:solidFill>
                  <a:srgbClr val="FF0000"/>
                </a:solidFill>
              </a:rPr>
              <a:t>: 1 à 3 heures.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20624" y="142852"/>
            <a:ext cx="3780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FF00"/>
                </a:solidFill>
                <a:latin typeface="Comic Sans MS" pitchFamily="66" charset="0"/>
              </a:rPr>
              <a:t>Paramètres techniques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28604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fr-FR" b="1" dirty="0" smtClean="0"/>
              <a:t>Facilité d’utilisation de l’appareil.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fr-FR" b="1" dirty="0" smtClean="0"/>
              <a:t>Sécurité de l’appareillage qui fonctionne en </a:t>
            </a:r>
            <a:r>
              <a:rPr lang="fr-FR" b="1" dirty="0" smtClean="0">
                <a:solidFill>
                  <a:srgbClr val="FFC000"/>
                </a:solidFill>
              </a:rPr>
              <a:t>dépression.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fr-FR" b="1" dirty="0" smtClean="0"/>
              <a:t>Il n’y a pas de risque d’explosions.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fr-FR" b="1" dirty="0" smtClean="0"/>
              <a:t>Le gaz est très odorant, détection de fuites facile.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fr-FR" b="1" dirty="0" smtClean="0"/>
              <a:t>Courte durée de désorption pour la plupart des matières plastiques.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fr-FR" b="1" dirty="0" smtClean="0"/>
              <a:t>Coût faible de la stérilisation.</a:t>
            </a:r>
            <a:endParaRPr lang="fr-FR" b="1" dirty="0"/>
          </a:p>
        </p:txBody>
      </p:sp>
      <p:sp>
        <p:nvSpPr>
          <p:cNvPr id="3" name="Rectangle 2"/>
          <p:cNvSpPr/>
          <p:nvPr/>
        </p:nvSpPr>
        <p:spPr>
          <a:xfrm>
            <a:off x="0" y="4214818"/>
            <a:ext cx="80010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fr-FR" b="1" dirty="0" smtClean="0"/>
              <a:t>Propriétés cancérigènes.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fr-FR" b="1" dirty="0" smtClean="0"/>
              <a:t>Taux maximum résiduel acceptables non fixées.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fr-FR" b="1" dirty="0" smtClean="0"/>
              <a:t>Peu pénétrant donc uniquement un désinfectant de surface.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fr-FR" b="1" dirty="0" smtClean="0"/>
              <a:t>Inactif sur les ATNC</a:t>
            </a:r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3428992" y="142852"/>
            <a:ext cx="1824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C000"/>
                </a:solidFill>
                <a:latin typeface="Comic Sans MS" pitchFamily="66" charset="0"/>
              </a:rPr>
              <a:t>Avantages </a:t>
            </a:r>
            <a:endParaRPr lang="fr-FR" sz="24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86116" y="3714752"/>
            <a:ext cx="2044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C000"/>
                </a:solidFill>
                <a:latin typeface="Comic Sans MS" pitchFamily="66" charset="0"/>
              </a:rPr>
              <a:t>Inconvénient</a:t>
            </a:r>
            <a:endParaRPr lang="fr-FR" sz="24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458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Comic Sans MS" pitchFamily="66" charset="0"/>
              </a:rPr>
              <a:t>Stérilisation par les rayonnements :</a:t>
            </a:r>
            <a:endParaRPr lang="fr-FR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8610" name="Picture 2" descr="Image associÃ©e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1143024" y="3429000"/>
            <a:ext cx="6858000" cy="350046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42844" y="500042"/>
            <a:ext cx="900115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b="1" dirty="0" smtClean="0"/>
              <a:t>Le développement de l’utilisation des rayonnements notamment ionisants a connu un essor industriel pour stériliser le matériel thermosensible (matériel médico-chirurgical ou non réutilisable dans la pratique hospitalière).</a:t>
            </a:r>
          </a:p>
          <a:p>
            <a:pPr algn="just">
              <a:lnSpc>
                <a:spcPct val="150000"/>
              </a:lnSpc>
            </a:pPr>
            <a:r>
              <a:rPr lang="fr-FR" b="1" dirty="0" smtClean="0"/>
              <a:t>03 types des rayonnements utilisés dans la pratique de stérilisation 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b="1" dirty="0" smtClean="0"/>
              <a:t>UV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b="1" dirty="0" smtClean="0"/>
              <a:t>Rayonnements γ et β (ionisants)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b="1" dirty="0" smtClean="0"/>
              <a:t>Rayons X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7166"/>
            <a:ext cx="8286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B0F0"/>
                </a:solidFill>
                <a:latin typeface="Comic Sans MS" pitchFamily="66" charset="0"/>
              </a:rPr>
              <a:t> Les rayons ultra-violets : (rayonnement électromagnétique)</a:t>
            </a:r>
            <a:endParaRPr lang="fr-FR" sz="2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68523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b="1" dirty="0" smtClean="0"/>
              <a:t>Ils sont très bactéricides mais peu pénétrants et sont utilisés pour une stérilisation </a:t>
            </a:r>
          </a:p>
          <a:p>
            <a:pPr>
              <a:lnSpc>
                <a:spcPct val="200000"/>
              </a:lnSpc>
            </a:pPr>
            <a:r>
              <a:rPr lang="fr-FR" b="1" dirty="0" smtClean="0"/>
              <a:t>superficielle. Ils sont très efficaces mais ils sont arrêtés par le moindre obstacle et ils peuvent s'avérer très dangereux (lésions oculaires graves).</a:t>
            </a:r>
          </a:p>
          <a:p>
            <a:pPr>
              <a:lnSpc>
                <a:spcPct val="200000"/>
              </a:lnSpc>
            </a:pPr>
            <a:endParaRPr lang="fr-FR" b="1" dirty="0" smtClean="0"/>
          </a:p>
          <a:p>
            <a:pPr>
              <a:lnSpc>
                <a:spcPct val="200000"/>
              </a:lnSpc>
            </a:pPr>
            <a:r>
              <a:rPr lang="fr-FR" sz="2400" b="1" dirty="0" smtClean="0">
                <a:solidFill>
                  <a:srgbClr val="FFFF00"/>
                </a:solidFill>
                <a:latin typeface="Comic Sans MS" pitchFamily="66" charset="0"/>
              </a:rPr>
              <a:t>Intérêt :</a:t>
            </a:r>
          </a:p>
          <a:p>
            <a:pPr>
              <a:lnSpc>
                <a:spcPct val="200000"/>
              </a:lnSpc>
            </a:pPr>
            <a:r>
              <a:rPr lang="fr-FR" b="1" dirty="0" smtClean="0"/>
              <a:t>La stérilisation des surfaces et l’atmosphère. </a:t>
            </a:r>
          </a:p>
          <a:p>
            <a:pPr>
              <a:lnSpc>
                <a:spcPct val="200000"/>
              </a:lnSpc>
            </a:pPr>
            <a:r>
              <a:rPr lang="fr-FR" b="1" dirty="0" smtClean="0"/>
              <a:t>La stérilisation superficielle d’instruments.</a:t>
            </a:r>
          </a:p>
          <a:p>
            <a:pPr>
              <a:lnSpc>
                <a:spcPct val="200000"/>
              </a:lnSpc>
            </a:pPr>
            <a:r>
              <a:rPr lang="fr-FR" b="1" dirty="0" smtClean="0"/>
              <a:t>Maintenir la stérilité de l’eau distillée conservée dans des cuves de stockage.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Image associÃ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76193"/>
            <a:ext cx="5214974" cy="4505325"/>
          </a:xfrm>
          <a:prstGeom prst="rect">
            <a:avLst/>
          </a:prstGeom>
          <a:noFill/>
        </p:spPr>
      </p:pic>
      <p:pic>
        <p:nvPicPr>
          <p:cNvPr id="65540" name="Picture 4" descr="Image associÃ©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062312"/>
            <a:ext cx="4214842" cy="386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0" y="-43405"/>
            <a:ext cx="9144000" cy="694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71462"/>
            <a:ext cx="9144000" cy="5740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fr-FR" sz="2400" b="1" dirty="0" smtClean="0">
                <a:solidFill>
                  <a:srgbClr val="FFFF00"/>
                </a:solidFill>
              </a:rPr>
              <a:t>Inconvénients :</a:t>
            </a:r>
          </a:p>
          <a:p>
            <a:pPr algn="just">
              <a:lnSpc>
                <a:spcPct val="250000"/>
              </a:lnSpc>
            </a:pPr>
            <a:r>
              <a:rPr lang="fr-FR" b="1" dirty="0" smtClean="0"/>
              <a:t>  Ne peut être appliqué aux préparations en ampoules ou en flacons car les rayons U.V.ne peuvent pas franchir les parois de verre ;</a:t>
            </a:r>
          </a:p>
          <a:p>
            <a:pPr algn="just">
              <a:lnSpc>
                <a:spcPct val="250000"/>
              </a:lnSpc>
            </a:pPr>
            <a:r>
              <a:rPr lang="fr-FR" b="1" dirty="0" smtClean="0"/>
              <a:t>  Les opérateurs doivent porter des lunettes de protection car ces rayonnements  provoquent des accidents oculaires très graves ; </a:t>
            </a:r>
          </a:p>
          <a:p>
            <a:pPr algn="just">
              <a:lnSpc>
                <a:spcPct val="250000"/>
              </a:lnSpc>
            </a:pPr>
            <a:r>
              <a:rPr lang="fr-FR" b="1" dirty="0" smtClean="0"/>
              <a:t>  Pour la stérilisation de l’air, il est à noter que ces lampes à ultraviolet n’agissent qu’en rayonnement direct : il ne doit y avoir aucun obstacle entre les lampes et les germes à détruire.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716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r-FR" b="1" dirty="0" smtClean="0"/>
              <a:t>Radio-stérilisation obtenue par des radioéléments, type </a:t>
            </a:r>
            <a:r>
              <a:rPr lang="fr-FR" b="1" dirty="0" smtClean="0">
                <a:solidFill>
                  <a:srgbClr val="FF0000"/>
                </a:solidFill>
              </a:rPr>
              <a:t>Cobalt 60 </a:t>
            </a:r>
            <a:r>
              <a:rPr lang="fr-FR" b="1" dirty="0" smtClean="0"/>
              <a:t>qui émet des </a:t>
            </a:r>
            <a:r>
              <a:rPr lang="fr-FR" b="1" dirty="0" smtClean="0">
                <a:solidFill>
                  <a:srgbClr val="00B0F0"/>
                </a:solidFill>
              </a:rPr>
              <a:t>photons gamma γ</a:t>
            </a:r>
            <a:r>
              <a:rPr lang="fr-FR" b="1" dirty="0" smtClean="0"/>
              <a:t>, très bactéricide et très pénétrant (ou le </a:t>
            </a:r>
            <a:r>
              <a:rPr lang="fr-FR" b="1" dirty="0" smtClean="0">
                <a:solidFill>
                  <a:srgbClr val="FF0000"/>
                </a:solidFill>
              </a:rPr>
              <a:t>Césium 137</a:t>
            </a:r>
            <a:r>
              <a:rPr lang="fr-FR" b="1" dirty="0" smtClean="0"/>
              <a:t>), Soit par des accélérateurs d’électrons qui émettent un rayonnement </a:t>
            </a:r>
            <a:r>
              <a:rPr lang="fr-FR" b="1" dirty="0" smtClean="0">
                <a:solidFill>
                  <a:srgbClr val="00B0F0"/>
                </a:solidFill>
              </a:rPr>
              <a:t>béta β</a:t>
            </a:r>
            <a:r>
              <a:rPr lang="fr-FR" b="1" dirty="0" smtClean="0"/>
              <a:t>. </a:t>
            </a:r>
          </a:p>
          <a:p>
            <a:pPr algn="just">
              <a:lnSpc>
                <a:spcPct val="200000"/>
              </a:lnSpc>
            </a:pPr>
            <a:endParaRPr lang="fr-FR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6040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  <a:latin typeface="Comic Sans MS" pitchFamily="66" charset="0"/>
              </a:rPr>
              <a:t>Les rayonnements β et γ : (ionisants) :</a:t>
            </a:r>
            <a:endParaRPr lang="fr-FR" sz="24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1142976" y="2232072"/>
            <a:ext cx="6643734" cy="462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4612" y="262574"/>
            <a:ext cx="4318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3) Produits à stériliser </a:t>
            </a:r>
            <a:endParaRPr lang="fr-FR" sz="28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28670"/>
            <a:ext cx="892971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b="1" dirty="0" smtClean="0"/>
              <a:t>En pharmacie, il faut stériliser toutes les catégories de produits suivants :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fr-FR" b="1" dirty="0" smtClean="0"/>
              <a:t>les préparations pour usage parentéral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fr-FR" b="1" dirty="0" smtClean="0"/>
              <a:t>les collyres et autres préparations ophtalmiques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fr-FR" b="1" dirty="0" smtClean="0"/>
              <a:t>les médicaments à appliquer sur les plaies et brûlures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fr-FR" b="1" dirty="0" smtClean="0"/>
              <a:t>les médicaments dont la conservation ne peut se faire qu'en l'absence de micro-organismes viables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fr-FR" b="1" dirty="0" smtClean="0"/>
              <a:t>les objets de pansement stériles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fr-FR" b="1" dirty="0" smtClean="0"/>
              <a:t>le matériel d'administration des préparations parentérales (injection, perfusion ...)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fr-FR" b="1" dirty="0" smtClean="0"/>
              <a:t>le matériel utilisé pour le conditionnement aseptique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99165"/>
            <a:ext cx="9144000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fr-FR" sz="2800" b="1" dirty="0" smtClean="0">
                <a:solidFill>
                  <a:srgbClr val="FFFF00"/>
                </a:solidFill>
                <a:latin typeface="Comic Sans MS" pitchFamily="66" charset="0"/>
              </a:rPr>
              <a:t>Mécanisme d’action :</a:t>
            </a:r>
          </a:p>
          <a:p>
            <a:pPr algn="just">
              <a:lnSpc>
                <a:spcPct val="250000"/>
              </a:lnSpc>
            </a:pPr>
            <a:r>
              <a:rPr lang="fr-FR" b="1" dirty="0" smtClean="0"/>
              <a:t>Ionisation et excitation des atomes constitutifs de la cellule et de son milieu par éjection des électrons périphériques : formation </a:t>
            </a:r>
            <a:r>
              <a:rPr lang="fr-FR" b="1" dirty="0" smtClean="0">
                <a:solidFill>
                  <a:srgbClr val="00B0F0"/>
                </a:solidFill>
              </a:rPr>
              <a:t>des radicaux libres très réactifs</a:t>
            </a:r>
            <a:r>
              <a:rPr lang="fr-FR" b="1" dirty="0" smtClean="0"/>
              <a:t>, de molécules excitées qui se recombineront entre elles. Dans les grosses molécules protéiques : rupture des liaisons hydrogène, formation des ponts disulfure. Les bases des acides nucléiques sont altérées</a:t>
            </a:r>
            <a:endParaRPr lang="fr-FR" b="1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9144000" cy="6836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r-FR" sz="2400" b="1" dirty="0" smtClean="0">
                <a:solidFill>
                  <a:srgbClr val="FFFF00"/>
                </a:solidFill>
                <a:latin typeface="Comic Sans MS" pitchFamily="66" charset="0"/>
              </a:rPr>
              <a:t>Modes de traitement par irradiation :</a:t>
            </a:r>
          </a:p>
          <a:p>
            <a:pPr algn="just">
              <a:lnSpc>
                <a:spcPct val="200000"/>
              </a:lnSpc>
            </a:pPr>
            <a:r>
              <a:rPr lang="fr-FR" b="1" dirty="0" smtClean="0">
                <a:solidFill>
                  <a:srgbClr val="92D050"/>
                </a:solidFill>
                <a:latin typeface="Comic Sans MS" pitchFamily="66" charset="0"/>
              </a:rPr>
              <a:t>1- Rayonnement gamma :</a:t>
            </a:r>
          </a:p>
          <a:p>
            <a:pPr algn="just">
              <a:lnSpc>
                <a:spcPct val="200000"/>
              </a:lnSpc>
            </a:pPr>
            <a:endParaRPr lang="fr-FR" b="1" dirty="0" smtClean="0">
              <a:solidFill>
                <a:srgbClr val="92D050"/>
              </a:solidFill>
              <a:latin typeface="Comic Sans MS" pitchFamily="66" charset="0"/>
            </a:endParaRPr>
          </a:p>
          <a:p>
            <a:pPr algn="just">
              <a:lnSpc>
                <a:spcPct val="200000"/>
              </a:lnSpc>
            </a:pPr>
            <a:r>
              <a:rPr lang="fr-FR" b="1" dirty="0" smtClean="0"/>
              <a:t>Deux modes de traitement distincts peuvent être employés :</a:t>
            </a:r>
          </a:p>
          <a:p>
            <a:pPr algn="just">
              <a:lnSpc>
                <a:spcPct val="200000"/>
              </a:lnSpc>
            </a:pPr>
            <a:r>
              <a:rPr lang="fr-FR" b="1" dirty="0" smtClean="0"/>
              <a:t>a-  </a:t>
            </a:r>
            <a:r>
              <a:rPr lang="fr-FR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Traitement par lots : </a:t>
            </a:r>
            <a:r>
              <a:rPr lang="fr-FR" b="1" dirty="0" smtClean="0"/>
              <a:t>le produit est disposé à des emplacements fixés autour de la source de rayonnement et ne peut être chargé ou déchargé tant que celle-ci est active.</a:t>
            </a:r>
          </a:p>
          <a:p>
            <a:pPr algn="just">
              <a:lnSpc>
                <a:spcPct val="200000"/>
              </a:lnSpc>
            </a:pPr>
            <a:r>
              <a:rPr lang="fr-FR" b="1" dirty="0" smtClean="0"/>
              <a:t>b- </a:t>
            </a:r>
            <a:r>
              <a:rPr lang="fr-FR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Traitement en continu </a:t>
            </a:r>
            <a:r>
              <a:rPr lang="fr-FR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: </a:t>
            </a:r>
            <a:r>
              <a:rPr lang="fr-FR" b="1" dirty="0" smtClean="0"/>
              <a:t>un système automatique achemine les produits dans la cellule d'irradiation, puis les fait passer devant la source de rayonnement active selon une trajectoire définie et à une vitesse appropriée avant de les entraîner hors de la cellule.</a:t>
            </a:r>
          </a:p>
          <a:p>
            <a:pPr algn="just">
              <a:lnSpc>
                <a:spcPct val="200000"/>
              </a:lnSpc>
            </a:pPr>
            <a:endParaRPr lang="fr-F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86842" cy="2220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r-FR" b="1" dirty="0" smtClean="0">
                <a:solidFill>
                  <a:srgbClr val="92D050"/>
                </a:solidFill>
                <a:latin typeface="Comic Sans MS" pitchFamily="66" charset="0"/>
              </a:rPr>
              <a:t>2- Rayonnement beta :</a:t>
            </a:r>
          </a:p>
          <a:p>
            <a:pPr algn="just">
              <a:lnSpc>
                <a:spcPct val="200000"/>
              </a:lnSpc>
            </a:pPr>
            <a:r>
              <a:rPr lang="fr-FR" b="1" dirty="0" smtClean="0"/>
              <a:t>Un convoyeur fait passer le produit devant un faisceau continu ou pulsé d'électrons de haute énergie (rayons bêta) qui balaie le produit sur son parcours dans un mouvement de va-et-vient.</a:t>
            </a:r>
            <a:endParaRPr lang="fr-FR" b="1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785786" y="2357430"/>
            <a:ext cx="6886575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2" y="540419"/>
            <a:ext cx="8858280" cy="5740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fr-FR" b="1" dirty="0" smtClean="0"/>
              <a:t> </a:t>
            </a:r>
            <a:r>
              <a:rPr lang="fr-FR" sz="2400" b="1" dirty="0" smtClean="0">
                <a:solidFill>
                  <a:srgbClr val="FFFF00"/>
                </a:solidFill>
                <a:latin typeface="Comic Sans MS" pitchFamily="66" charset="0"/>
              </a:rPr>
              <a:t>Utilisations : </a:t>
            </a:r>
          </a:p>
          <a:p>
            <a:pPr>
              <a:lnSpc>
                <a:spcPct val="250000"/>
              </a:lnSpc>
            </a:pPr>
            <a:r>
              <a:rPr lang="fr-FR" b="1" dirty="0" smtClean="0"/>
              <a:t>Utilisée pour stériliser le :</a:t>
            </a:r>
          </a:p>
          <a:p>
            <a:pPr>
              <a:lnSpc>
                <a:spcPct val="250000"/>
              </a:lnSpc>
            </a:pPr>
            <a:r>
              <a:rPr lang="fr-FR" b="1" dirty="0" smtClean="0"/>
              <a:t> Matériel médico-chirurgical à usage unique : Seringues, aiguilles, sondes et le nécessaire de perfusion</a:t>
            </a:r>
          </a:p>
          <a:p>
            <a:pPr>
              <a:lnSpc>
                <a:spcPct val="250000"/>
              </a:lnSpc>
            </a:pPr>
            <a:r>
              <a:rPr lang="fr-FR" b="1" dirty="0" smtClean="0"/>
              <a:t>  Articles de pansement et de suture.</a:t>
            </a:r>
          </a:p>
          <a:p>
            <a:pPr>
              <a:lnSpc>
                <a:spcPct val="250000"/>
              </a:lnSpc>
            </a:pPr>
            <a:r>
              <a:rPr lang="fr-FR" b="1" dirty="0" smtClean="0"/>
              <a:t>  Stériliser les objets dans le conditionnement étanche définitif.</a:t>
            </a:r>
          </a:p>
          <a:p>
            <a:pPr>
              <a:lnSpc>
                <a:spcPct val="250000"/>
              </a:lnSpc>
            </a:pPr>
            <a:r>
              <a:rPr lang="fr-FR" b="1" dirty="0" smtClean="0"/>
              <a:t>   S’effectue dans des centres spécialisés protégés par d’épais murs en béton pour éviter l’émission de Rayonnements en dehors.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4422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r-FR" b="1" dirty="0" smtClean="0"/>
              <a:t>  Permet la stérilisation des objets thermosensibles puisque s’effectue à </a:t>
            </a:r>
          </a:p>
          <a:p>
            <a:pPr algn="just">
              <a:lnSpc>
                <a:spcPct val="200000"/>
              </a:lnSpc>
            </a:pPr>
            <a:r>
              <a:rPr lang="fr-FR" b="1" dirty="0" smtClean="0"/>
              <a:t>température ambiante ;</a:t>
            </a:r>
          </a:p>
          <a:p>
            <a:pPr algn="just">
              <a:lnSpc>
                <a:spcPct val="200000"/>
              </a:lnSpc>
            </a:pPr>
            <a:r>
              <a:rPr lang="fr-FR" b="1" dirty="0" smtClean="0"/>
              <a:t>  Stérilisation courte, économique, dont les paramètres peuvent aisément être mesurés.</a:t>
            </a:r>
          </a:p>
          <a:p>
            <a:pPr algn="just">
              <a:lnSpc>
                <a:spcPct val="200000"/>
              </a:lnSpc>
            </a:pPr>
            <a:r>
              <a:rPr lang="fr-FR" b="1" dirty="0" smtClean="0"/>
              <a:t>  Stérilisation en continu ;</a:t>
            </a:r>
          </a:p>
          <a:p>
            <a:pPr algn="just">
              <a:lnSpc>
                <a:spcPct val="200000"/>
              </a:lnSpc>
            </a:pPr>
            <a:r>
              <a:rPr lang="fr-FR" b="1" dirty="0" smtClean="0"/>
              <a:t>  Pas d’utilisation de vapeur ;</a:t>
            </a:r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3357554" y="142852"/>
            <a:ext cx="1943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2800" b="1" dirty="0" smtClean="0">
                <a:solidFill>
                  <a:srgbClr val="FFC000"/>
                </a:solidFill>
                <a:latin typeface="Comic Sans MS" pitchFamily="66" charset="0"/>
              </a:rPr>
              <a:t>Avantages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1285860"/>
            <a:ext cx="8929718" cy="3432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  <a:buFont typeface="Wingdings" pitchFamily="2" charset="2"/>
              <a:buChar char="Ø"/>
            </a:pPr>
            <a:r>
              <a:rPr lang="fr-FR" b="1" dirty="0" smtClean="0"/>
              <a:t>N’inactivent pas les ATNC ;</a:t>
            </a:r>
          </a:p>
          <a:p>
            <a:pPr algn="just">
              <a:lnSpc>
                <a:spcPct val="250000"/>
              </a:lnSpc>
              <a:buFont typeface="Wingdings" pitchFamily="2" charset="2"/>
              <a:buChar char="Ø"/>
            </a:pPr>
            <a:r>
              <a:rPr lang="fr-FR" b="1" dirty="0" smtClean="0"/>
              <a:t>Ce procédé n’est pas directement utilisable par les laboratoires (sous-traitance).</a:t>
            </a:r>
          </a:p>
          <a:p>
            <a:pPr algn="just">
              <a:lnSpc>
                <a:spcPct val="250000"/>
              </a:lnSpc>
              <a:buFont typeface="Wingdings" pitchFamily="2" charset="2"/>
              <a:buChar char="Ø"/>
            </a:pPr>
            <a:r>
              <a:rPr lang="fr-FR" b="1" dirty="0" smtClean="0"/>
              <a:t>Le rayonnement ionisant peut modifier la couleur (verre) et la structure des produits soumis à leur action (matières plastiques)</a:t>
            </a:r>
            <a:endParaRPr lang="fr-FR" b="1" dirty="0"/>
          </a:p>
        </p:txBody>
      </p:sp>
      <p:sp>
        <p:nvSpPr>
          <p:cNvPr id="3" name="Rectangle 2"/>
          <p:cNvSpPr/>
          <p:nvPr/>
        </p:nvSpPr>
        <p:spPr>
          <a:xfrm>
            <a:off x="3214678" y="357166"/>
            <a:ext cx="2715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2800" b="1" dirty="0" smtClean="0">
                <a:solidFill>
                  <a:srgbClr val="FFC000"/>
                </a:solidFill>
                <a:latin typeface="Comic Sans MS" pitchFamily="66" charset="0"/>
              </a:rPr>
              <a:t>Inconvénients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48" y="285728"/>
            <a:ext cx="29161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B0F0"/>
                </a:solidFill>
                <a:latin typeface="Comic Sans MS" pitchFamily="66" charset="0"/>
              </a:rPr>
              <a:t>Les rayons X : </a:t>
            </a:r>
            <a:endParaRPr lang="fr-FR" sz="28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20" y="1214422"/>
            <a:ext cx="8858280" cy="1354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fr-FR" b="1" dirty="0" smtClean="0"/>
              <a:t>Ils présentent un plus grand pouvoir de pénétration que les β et γ et sont donc une alternative prometteuse aux autres rayonnements.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0"/>
            <a:ext cx="8929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B0F0"/>
                </a:solidFill>
                <a:latin typeface="Comic Sans MS" pitchFamily="66" charset="0"/>
              </a:rPr>
              <a:t>2. Produits qui ne peuvent pas être stérilisés dans leur conditionnement définitif :</a:t>
            </a:r>
            <a:endParaRPr lang="fr-FR" sz="24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774356"/>
            <a:ext cx="885828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b="1" dirty="0" smtClean="0">
                <a:solidFill>
                  <a:srgbClr val="FF0000"/>
                </a:solidFill>
                <a:latin typeface="Comic Sans MS" pitchFamily="66" charset="0"/>
              </a:rPr>
              <a:t>La filtration stérilisante :</a:t>
            </a:r>
          </a:p>
          <a:p>
            <a:pPr algn="just">
              <a:lnSpc>
                <a:spcPct val="150000"/>
              </a:lnSpc>
            </a:pPr>
            <a:r>
              <a:rPr lang="fr-FR" sz="2400" b="1" dirty="0" smtClean="0">
                <a:solidFill>
                  <a:srgbClr val="FFFF00"/>
                </a:solidFill>
                <a:latin typeface="Comic Sans MS" pitchFamily="66" charset="0"/>
              </a:rPr>
              <a:t>Principe :</a:t>
            </a:r>
          </a:p>
          <a:p>
            <a:pPr algn="just">
              <a:lnSpc>
                <a:spcPct val="200000"/>
              </a:lnSpc>
            </a:pPr>
            <a:r>
              <a:rPr lang="fr-FR" b="1" dirty="0" smtClean="0"/>
              <a:t> C’est l’un des deux procédés </a:t>
            </a:r>
            <a:r>
              <a:rPr lang="fr-FR" b="1" dirty="0" smtClean="0">
                <a:solidFill>
                  <a:srgbClr val="FF0000"/>
                </a:solidFill>
              </a:rPr>
              <a:t>ne permettant pas </a:t>
            </a:r>
            <a:r>
              <a:rPr lang="fr-FR" b="1" dirty="0" smtClean="0"/>
              <a:t>de stériliser dans l’emballage définitif et le seul procédé qui </a:t>
            </a:r>
            <a:r>
              <a:rPr lang="fr-FR" b="1" dirty="0" smtClean="0">
                <a:solidFill>
                  <a:srgbClr val="FF0000"/>
                </a:solidFill>
              </a:rPr>
              <a:t>élimine</a:t>
            </a:r>
            <a:r>
              <a:rPr lang="fr-FR" b="1" dirty="0" smtClean="0"/>
              <a:t> les microorganismes au lieu de les détruire.</a:t>
            </a:r>
          </a:p>
          <a:p>
            <a:pPr algn="just">
              <a:lnSpc>
                <a:spcPct val="200000"/>
              </a:lnSpc>
            </a:pPr>
            <a:r>
              <a:rPr lang="fr-FR" sz="20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0" y="357187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r-FR" b="1" dirty="0" smtClean="0"/>
              <a:t>La filtration stérilisante est applicable à tous les fluides soit les liquides monophasiques (c'est à dire les solutions), soit les gaz.</a:t>
            </a:r>
          </a:p>
          <a:p>
            <a:pPr algn="just">
              <a:lnSpc>
                <a:spcPct val="200000"/>
              </a:lnSpc>
            </a:pPr>
            <a:r>
              <a:rPr lang="fr-FR" b="1" dirty="0" smtClean="0"/>
              <a:t>En ce qui concerne les préparations galéniques, cette technique n'est appliquée qu'aux solutions qui ne supportent pas l'action de la stérilisation par la chaleur..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r-FR" sz="2800" b="1" dirty="0" smtClean="0">
                <a:solidFill>
                  <a:srgbClr val="FFFF00"/>
                </a:solidFill>
                <a:latin typeface="Comic Sans MS" pitchFamily="66" charset="0"/>
              </a:rPr>
              <a:t>Mécanisme d’action : </a:t>
            </a:r>
          </a:p>
          <a:p>
            <a:pPr algn="just">
              <a:lnSpc>
                <a:spcPct val="200000"/>
              </a:lnSpc>
            </a:pPr>
            <a:r>
              <a:rPr lang="fr-FR" b="1" dirty="0" smtClean="0"/>
              <a:t>Ce procédé est basé sur la rétention des micro-organismes et particules par un réseau filtrant. Cette rétention se fait par l’un des deux mécanismes suivants ou par la combinaison des deux :</a:t>
            </a:r>
            <a:endParaRPr lang="fr-FR" b="1" dirty="0"/>
          </a:p>
        </p:txBody>
      </p:sp>
      <p:sp>
        <p:nvSpPr>
          <p:cNvPr id="5" name="Rectangle 4"/>
          <p:cNvSpPr/>
          <p:nvPr/>
        </p:nvSpPr>
        <p:spPr>
          <a:xfrm>
            <a:off x="0" y="2643182"/>
            <a:ext cx="9144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b="1" dirty="0" smtClean="0">
                <a:solidFill>
                  <a:srgbClr val="92D050"/>
                </a:solidFill>
              </a:rPr>
              <a:t>A. Le criblage : </a:t>
            </a:r>
          </a:p>
          <a:p>
            <a:pPr algn="just">
              <a:lnSpc>
                <a:spcPct val="200000"/>
              </a:lnSpc>
            </a:pPr>
            <a:r>
              <a:rPr lang="fr-FR" b="1" dirty="0" smtClean="0"/>
              <a:t>Phénomène mécanique, le filtre retient toutes les particules dont le diamètre est </a:t>
            </a:r>
          </a:p>
          <a:p>
            <a:pPr algn="just">
              <a:lnSpc>
                <a:spcPct val="200000"/>
              </a:lnSpc>
            </a:pPr>
            <a:r>
              <a:rPr lang="fr-FR" b="1" dirty="0" smtClean="0"/>
              <a:t>supérieur au diamètre des pores. On parle de filtre écran ou de filtre membrane.</a:t>
            </a:r>
            <a:endParaRPr lang="fr-FR" b="1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-142908" y="4429132"/>
            <a:ext cx="9358346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14290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92D050"/>
                </a:solidFill>
                <a:latin typeface="Comic Sans MS" pitchFamily="66" charset="0"/>
              </a:rPr>
              <a:t>B- L’adsorption (ou filtration en profondeur) :</a:t>
            </a:r>
            <a:endParaRPr lang="fr-FR" sz="2400" b="1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00174"/>
            <a:ext cx="9144000" cy="1841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r-FR" sz="2000" b="1" dirty="0" smtClean="0"/>
              <a:t>Phénomène physique, ce mécanisme consiste à retenir à l'intérieur du réseau poreux  du filtre des particules dont la taille peut être inférieure au diamètre des pores.</a:t>
            </a:r>
            <a:endParaRPr lang="fr-FR" sz="20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0" y="3857628"/>
            <a:ext cx="901538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www.biokplus.com/blog/data/post/ff2sC/fr/cover.png?v=2018-05-27-08-18-48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500298" y="0"/>
            <a:ext cx="4254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Comic Sans MS" pitchFamily="66" charset="0"/>
              </a:rPr>
              <a:t>4) Agents pathogènes </a:t>
            </a:r>
            <a:endParaRPr lang="fr-FR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500042"/>
            <a:ext cx="84296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000" b="1" dirty="0" smtClean="0">
                <a:solidFill>
                  <a:schemeClr val="bg1"/>
                </a:solidFill>
              </a:rPr>
              <a:t>1.  Levures / champignons.</a:t>
            </a:r>
          </a:p>
          <a:p>
            <a:pPr>
              <a:lnSpc>
                <a:spcPct val="200000"/>
              </a:lnSpc>
            </a:pPr>
            <a:r>
              <a:rPr lang="fr-FR" sz="2000" b="1" dirty="0" smtClean="0">
                <a:solidFill>
                  <a:schemeClr val="bg1"/>
                </a:solidFill>
              </a:rPr>
              <a:t>2.  Bactéries :</a:t>
            </a:r>
          </a:p>
          <a:p>
            <a:pPr>
              <a:lnSpc>
                <a:spcPct val="200000"/>
              </a:lnSpc>
            </a:pPr>
            <a:r>
              <a:rPr lang="fr-FR" sz="2000" b="1" dirty="0" err="1" smtClean="0">
                <a:solidFill>
                  <a:schemeClr val="bg1"/>
                </a:solidFill>
              </a:rPr>
              <a:t>Cocci</a:t>
            </a:r>
            <a:r>
              <a:rPr lang="fr-FR" sz="2000" b="1" dirty="0" smtClean="0">
                <a:solidFill>
                  <a:schemeClr val="bg1"/>
                </a:solidFill>
              </a:rPr>
              <a:t> (sphères)                                              </a:t>
            </a:r>
          </a:p>
          <a:p>
            <a:pPr>
              <a:lnSpc>
                <a:spcPct val="200000"/>
              </a:lnSpc>
            </a:pPr>
            <a:r>
              <a:rPr lang="fr-FR" sz="2000" b="1" dirty="0" smtClean="0">
                <a:solidFill>
                  <a:schemeClr val="bg1"/>
                </a:solidFill>
              </a:rPr>
              <a:t>Bacilles (bâtonnets)                                        </a:t>
            </a:r>
          </a:p>
          <a:p>
            <a:pPr>
              <a:lnSpc>
                <a:spcPct val="300000"/>
              </a:lnSpc>
            </a:pPr>
            <a:r>
              <a:rPr lang="fr-FR" sz="2000" b="1" dirty="0" smtClean="0">
                <a:solidFill>
                  <a:schemeClr val="bg1"/>
                </a:solidFill>
              </a:rPr>
              <a:t>3.  ATNC (Agent transmissible non conventionnel)</a:t>
            </a:r>
          </a:p>
          <a:p>
            <a:pPr>
              <a:lnSpc>
                <a:spcPct val="300000"/>
              </a:lnSpc>
            </a:pPr>
            <a:r>
              <a:rPr lang="fr-FR" sz="2000" b="1" dirty="0" smtClean="0">
                <a:solidFill>
                  <a:schemeClr val="bg1"/>
                </a:solidFill>
              </a:rPr>
              <a:t>  Prions.</a:t>
            </a:r>
          </a:p>
          <a:p>
            <a:pPr>
              <a:lnSpc>
                <a:spcPct val="300000"/>
              </a:lnSpc>
            </a:pPr>
            <a:r>
              <a:rPr lang="fr-FR" sz="2000" b="1" dirty="0" smtClean="0">
                <a:solidFill>
                  <a:schemeClr val="bg1"/>
                </a:solidFill>
              </a:rPr>
              <a:t>  Viroïdes.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61444" name="Picture 4" descr="RÃ©sultat de recherche d'images pour &quot;VIROIDE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5214" y="3857604"/>
            <a:ext cx="5238786" cy="3000396"/>
          </a:xfrm>
          <a:prstGeom prst="rect">
            <a:avLst/>
          </a:prstGeom>
          <a:noFill/>
        </p:spPr>
      </p:pic>
      <p:sp>
        <p:nvSpPr>
          <p:cNvPr id="7" name="Accolade ouvrante 6"/>
          <p:cNvSpPr/>
          <p:nvPr/>
        </p:nvSpPr>
        <p:spPr>
          <a:xfrm>
            <a:off x="71438" y="2071678"/>
            <a:ext cx="214282" cy="785818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739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fr-FR" b="1" dirty="0" smtClean="0">
                <a:solidFill>
                  <a:srgbClr val="92D050"/>
                </a:solidFill>
              </a:rPr>
              <a:t>La Pharmacopée Européenne (8eme édition) </a:t>
            </a:r>
            <a:r>
              <a:rPr lang="fr-FR" b="1" dirty="0" smtClean="0"/>
              <a:t>demande d’utiliser des membranes de porosité nominale égale à </a:t>
            </a:r>
            <a:r>
              <a:rPr lang="fr-FR" b="1" dirty="0" smtClean="0">
                <a:solidFill>
                  <a:srgbClr val="92D050"/>
                </a:solidFill>
              </a:rPr>
              <a:t>0,22μm</a:t>
            </a:r>
            <a:r>
              <a:rPr lang="fr-FR" b="1" dirty="0" smtClean="0"/>
              <a:t> afin d’arrêter toutes les bactéries pathogènes pour l’homme, y compris les plus petites (</a:t>
            </a:r>
            <a:r>
              <a:rPr lang="fr-FR" b="1" dirty="0" err="1" smtClean="0">
                <a:solidFill>
                  <a:srgbClr val="FF0000"/>
                </a:solidFill>
              </a:rPr>
              <a:t>Pseudomonas</a:t>
            </a:r>
            <a:r>
              <a:rPr lang="fr-FR" b="1" dirty="0" smtClean="0">
                <a:solidFill>
                  <a:srgbClr val="FF0000"/>
                </a:solidFill>
              </a:rPr>
              <a:t>, </a:t>
            </a:r>
            <a:r>
              <a:rPr lang="fr-FR" b="1" dirty="0" err="1" smtClean="0">
                <a:solidFill>
                  <a:srgbClr val="FF0000"/>
                </a:solidFill>
              </a:rPr>
              <a:t>Rickettsia</a:t>
            </a:r>
            <a:r>
              <a:rPr lang="fr-FR" b="1" dirty="0" smtClean="0"/>
              <a:t>). Il s’agit donc d’une technique de </a:t>
            </a:r>
            <a:r>
              <a:rPr lang="fr-FR" b="1" dirty="0" smtClean="0">
                <a:solidFill>
                  <a:srgbClr val="92D050"/>
                </a:solidFill>
              </a:rPr>
              <a:t>microfiltration. </a:t>
            </a:r>
            <a:endParaRPr lang="fr-FR" b="1" dirty="0">
              <a:solidFill>
                <a:srgbClr val="92D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286124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r-FR" sz="2800" b="1" dirty="0" smtClean="0">
                <a:solidFill>
                  <a:srgbClr val="FFFF00"/>
                </a:solidFill>
                <a:latin typeface="Comic Sans MS" pitchFamily="66" charset="0"/>
              </a:rPr>
              <a:t>Les micro-filtres :</a:t>
            </a:r>
          </a:p>
          <a:p>
            <a:pPr algn="just">
              <a:lnSpc>
                <a:spcPct val="200000"/>
              </a:lnSpc>
            </a:pPr>
            <a:r>
              <a:rPr lang="fr-FR" sz="2000" b="1" dirty="0" smtClean="0"/>
              <a:t>Les micro-filtres peuvent être hydrophiles ou hydrophobes. Ils ne doivent contenir ni fibres ni particules susceptibles de se détacher et de contaminer le filtrat, deux catégories sont à distinguées : 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6370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associÃ©e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l="17188" b="40541"/>
          <a:stretch>
            <a:fillRect/>
          </a:stretch>
        </p:blipFill>
        <p:spPr bwMode="auto">
          <a:xfrm>
            <a:off x="0" y="928670"/>
            <a:ext cx="9286908" cy="4433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1480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 smtClean="0"/>
              <a:t>Ce  mode  de  stérilisation  est  applicable  aux </a:t>
            </a:r>
            <a:r>
              <a:rPr lang="fr-FR" b="1" dirty="0" smtClean="0">
                <a:solidFill>
                  <a:srgbClr val="FFFF00"/>
                </a:solidFill>
              </a:rPr>
              <a:t>fluides </a:t>
            </a:r>
            <a:r>
              <a:rPr lang="fr-FR" b="1" dirty="0" smtClean="0"/>
              <a:t>qui ne supportent  pas  un  traitement stérilisant final par l’un des autres procédés en raison de leur sensibilité à la chaleur, l’eau, aux gaz ou aux radiations ionisantes.</a:t>
            </a:r>
          </a:p>
          <a:p>
            <a:pPr algn="just"/>
            <a:endParaRPr lang="fr-FR" b="1" dirty="0" smtClean="0">
              <a:solidFill>
                <a:srgbClr val="FFFF00"/>
              </a:solidFill>
            </a:endParaRPr>
          </a:p>
          <a:p>
            <a:pPr algn="just"/>
            <a:r>
              <a:rPr lang="fr-FR" b="1" dirty="0" smtClean="0">
                <a:solidFill>
                  <a:srgbClr val="FFFF00"/>
                </a:solidFill>
              </a:rPr>
              <a:t> Liquides monophasiques : (solutions)</a:t>
            </a:r>
          </a:p>
          <a:p>
            <a:pPr algn="just"/>
            <a:endParaRPr lang="fr-FR" b="1" dirty="0" smtClean="0">
              <a:solidFill>
                <a:srgbClr val="FFFF00"/>
              </a:solidFill>
            </a:endParaRPr>
          </a:p>
          <a:p>
            <a:pPr algn="just"/>
            <a:r>
              <a:rPr lang="fr-FR" b="1" dirty="0" smtClean="0"/>
              <a:t>C’est à dire que ce procédé ne peut être appliqué ni aux suspensions ni aux émulsions.</a:t>
            </a:r>
          </a:p>
          <a:p>
            <a:pPr algn="just"/>
            <a:endParaRPr lang="fr-FR" b="1" dirty="0" smtClean="0"/>
          </a:p>
          <a:p>
            <a:pPr algn="just"/>
            <a:r>
              <a:rPr lang="fr-FR" b="1" dirty="0" smtClean="0">
                <a:solidFill>
                  <a:srgbClr val="00B0F0"/>
                </a:solidFill>
              </a:rPr>
              <a:t>Exemple d’application : </a:t>
            </a:r>
            <a:r>
              <a:rPr lang="fr-FR" b="1" dirty="0" smtClean="0"/>
              <a:t>Principe actifs thermosensibles :</a:t>
            </a:r>
          </a:p>
          <a:p>
            <a:pPr algn="just"/>
            <a:r>
              <a:rPr lang="fr-FR" b="1" dirty="0" smtClean="0"/>
              <a:t>  Vaccins,</a:t>
            </a:r>
          </a:p>
          <a:p>
            <a:pPr algn="just"/>
            <a:r>
              <a:rPr lang="fr-FR" b="1" dirty="0" smtClean="0"/>
              <a:t>  Injectables, </a:t>
            </a:r>
          </a:p>
          <a:p>
            <a:pPr algn="just"/>
            <a:r>
              <a:rPr lang="fr-FR" b="1" dirty="0" smtClean="0"/>
              <a:t>  Solutions ophtalmiques, </a:t>
            </a:r>
          </a:p>
          <a:p>
            <a:pPr algn="just"/>
            <a:r>
              <a:rPr lang="fr-FR" b="1" dirty="0" smtClean="0"/>
              <a:t>  Produits biologiques. </a:t>
            </a:r>
          </a:p>
          <a:p>
            <a:pPr algn="just"/>
            <a:endParaRPr lang="fr-FR" b="1" dirty="0" smtClean="0"/>
          </a:p>
          <a:p>
            <a:pPr algn="just"/>
            <a:r>
              <a:rPr lang="fr-FR" b="1" dirty="0" smtClean="0">
                <a:solidFill>
                  <a:srgbClr val="FFFF00"/>
                </a:solidFill>
              </a:rPr>
              <a:t> Gaz :</a:t>
            </a:r>
          </a:p>
          <a:p>
            <a:pPr algn="just"/>
            <a:endParaRPr lang="fr-FR" b="1" dirty="0" smtClean="0">
              <a:solidFill>
                <a:srgbClr val="FFFF00"/>
              </a:solidFill>
            </a:endParaRPr>
          </a:p>
          <a:p>
            <a:pPr algn="just"/>
            <a:r>
              <a:rPr lang="fr-FR" b="1" dirty="0" smtClean="0">
                <a:solidFill>
                  <a:srgbClr val="00B0F0"/>
                </a:solidFill>
              </a:rPr>
              <a:t>Exemple d’application : </a:t>
            </a:r>
          </a:p>
          <a:p>
            <a:pPr algn="just"/>
            <a:endParaRPr lang="fr-FR" b="1" dirty="0" smtClean="0">
              <a:solidFill>
                <a:srgbClr val="00B0F0"/>
              </a:solidFill>
            </a:endParaRPr>
          </a:p>
          <a:p>
            <a:pPr algn="just"/>
            <a:r>
              <a:rPr lang="fr-FR" b="1" dirty="0" smtClean="0"/>
              <a:t>  L’air fourni dans les salles blanches, spécialement les zones de production aseptique ;</a:t>
            </a:r>
          </a:p>
          <a:p>
            <a:pPr algn="just"/>
            <a:r>
              <a:rPr lang="fr-FR" b="1" dirty="0" smtClean="0"/>
              <a:t>  L’azote sous pression utilisé lors du conditionnement de Produits sensibles à l’oxygène</a:t>
            </a:r>
            <a:endParaRPr lang="fr-FR" b="1" dirty="0"/>
          </a:p>
        </p:txBody>
      </p:sp>
      <p:sp>
        <p:nvSpPr>
          <p:cNvPr id="3" name="Rectangle 2"/>
          <p:cNvSpPr/>
          <p:nvPr/>
        </p:nvSpPr>
        <p:spPr>
          <a:xfrm>
            <a:off x="71406" y="-24"/>
            <a:ext cx="19479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FF00"/>
                </a:solidFill>
                <a:latin typeface="Comic Sans MS" pitchFamily="66" charset="0"/>
              </a:rPr>
              <a:t>Intérêt 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214282" y="500042"/>
            <a:ext cx="8671705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 r="49999"/>
          <a:stretch>
            <a:fillRect/>
          </a:stretch>
        </p:blipFill>
        <p:spPr bwMode="auto">
          <a:xfrm>
            <a:off x="928662" y="500042"/>
            <a:ext cx="7220128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 l="48348" t="4947" r="3744" b="7597"/>
          <a:stretch>
            <a:fillRect/>
          </a:stretch>
        </p:blipFill>
        <p:spPr bwMode="auto">
          <a:xfrm>
            <a:off x="642910" y="642918"/>
            <a:ext cx="8035693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4"/>
            <a:ext cx="9144000" cy="69711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 smtClean="0"/>
              <a:t>il est possible de classer les méthodes de stérilisation selon leur mécanisme de destruction :</a:t>
            </a:r>
          </a:p>
          <a:p>
            <a:pPr>
              <a:lnSpc>
                <a:spcPct val="150000"/>
              </a:lnSpc>
            </a:pPr>
            <a:r>
              <a:rPr lang="fr-FR" b="1" dirty="0" smtClean="0"/>
              <a:t>- </a:t>
            </a:r>
            <a:r>
              <a:rPr lang="fr-FR" sz="2000" b="1" dirty="0" smtClean="0">
                <a:solidFill>
                  <a:srgbClr val="FF0000"/>
                </a:solidFill>
              </a:rPr>
              <a:t>La stérilisation par la chaleur sèche</a:t>
            </a:r>
            <a:r>
              <a:rPr lang="fr-FR" b="1" dirty="0" smtClean="0"/>
              <a:t> :</a:t>
            </a:r>
          </a:p>
          <a:p>
            <a:pPr lvl="1">
              <a:lnSpc>
                <a:spcPct val="150000"/>
              </a:lnSpc>
            </a:pPr>
            <a:r>
              <a:rPr lang="fr-FR" b="1" dirty="0" smtClean="0"/>
              <a:t>destruction protéique par apport de quanta d'énergie.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FF0000"/>
                </a:solidFill>
              </a:rPr>
              <a:t>- La stérilisation par la chaleur humide :</a:t>
            </a:r>
          </a:p>
          <a:p>
            <a:pPr lvl="1">
              <a:lnSpc>
                <a:spcPct val="150000"/>
              </a:lnSpc>
            </a:pPr>
            <a:r>
              <a:rPr lang="fr-FR" b="1" dirty="0" smtClean="0"/>
              <a:t>destruction par hydrolyse et dénaturation protéique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FF0000"/>
                </a:solidFill>
              </a:rPr>
              <a:t>- La stérilisation par les rayonnements</a:t>
            </a:r>
          </a:p>
          <a:p>
            <a:pPr lvl="1">
              <a:lnSpc>
                <a:spcPct val="150000"/>
              </a:lnSpc>
            </a:pPr>
            <a:r>
              <a:rPr lang="fr-FR" b="1" dirty="0" smtClean="0"/>
              <a:t>destruction par oxydation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FF0000"/>
                </a:solidFill>
              </a:rPr>
              <a:t>-- La stérilisation par les gaz</a:t>
            </a:r>
          </a:p>
          <a:p>
            <a:pPr lvl="1">
              <a:lnSpc>
                <a:spcPct val="150000"/>
              </a:lnSpc>
            </a:pPr>
            <a:r>
              <a:rPr lang="fr-FR" b="1" dirty="0" smtClean="0"/>
              <a:t>destruction par l'alkylation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FF0000"/>
                </a:solidFill>
              </a:rPr>
              <a:t>- La stérilisation par filtration</a:t>
            </a:r>
          </a:p>
          <a:p>
            <a:pPr lvl="1">
              <a:lnSpc>
                <a:spcPct val="150000"/>
              </a:lnSpc>
            </a:pPr>
            <a:r>
              <a:rPr lang="fr-FR" b="1" dirty="0" smtClean="0"/>
              <a:t>élimination physique des micro-organismes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FF0000"/>
                </a:solidFill>
              </a:rPr>
              <a:t>- La préparation aseptique</a:t>
            </a:r>
          </a:p>
          <a:p>
            <a:pPr lvl="1">
              <a:lnSpc>
                <a:spcPct val="150000"/>
              </a:lnSpc>
            </a:pPr>
            <a:r>
              <a:rPr lang="fr-FR" b="1" dirty="0" smtClean="0"/>
              <a:t>Quand il n'est pas possible de stériliser mais qu'il est nécessaire d'obtenir un produit stérile, il faut travailler en n'apportant aucun germe, c'est la préparation aseptique.</a:t>
            </a:r>
            <a:endParaRPr lang="fr-FR" b="1" dirty="0"/>
          </a:p>
        </p:txBody>
      </p:sp>
      <p:pic>
        <p:nvPicPr>
          <p:cNvPr id="13314" name="Picture 2" descr="RÃ©sultat de recherche d'images pour &quot;revision emoticon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643082"/>
            <a:ext cx="2571736" cy="2571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8794" y="0"/>
            <a:ext cx="5434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5) Méthodes de stérilisation </a:t>
            </a:r>
            <a:endParaRPr lang="fr-FR" sz="28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571472" y="1428736"/>
            <a:ext cx="3571900" cy="14287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Comic Sans MS" pitchFamily="66" charset="0"/>
              </a:rPr>
              <a:t>Produits qui peuvent être stérilisés dans leur conditionnement définitif</a:t>
            </a:r>
            <a:endParaRPr lang="fr-FR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000628" y="1428736"/>
            <a:ext cx="3571900" cy="14287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Comic Sans MS" pitchFamily="66" charset="0"/>
              </a:rPr>
              <a:t>Produits qui ne peuvent pas être stérilisés dans leur conditionnement définitif</a:t>
            </a:r>
            <a:endParaRPr lang="fr-FR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6" name="Connecteur droit avec flèche 5"/>
          <p:cNvCxnSpPr>
            <a:stCxn id="2" idx="2"/>
          </p:cNvCxnSpPr>
          <p:nvPr/>
        </p:nvCxnSpPr>
        <p:spPr>
          <a:xfrm rot="5400000">
            <a:off x="3048963" y="-239758"/>
            <a:ext cx="834104" cy="236006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2" idx="2"/>
          </p:cNvCxnSpPr>
          <p:nvPr/>
        </p:nvCxnSpPr>
        <p:spPr>
          <a:xfrm rot="16200000" flipH="1">
            <a:off x="5263541" y="-94277"/>
            <a:ext cx="834104" cy="206909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428596" y="3071810"/>
            <a:ext cx="3429024" cy="85725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omic Sans MS" pitchFamily="66" charset="0"/>
              </a:rPr>
              <a:t>Par la chaleur sèche</a:t>
            </a:r>
            <a:endParaRPr lang="fr-F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357158" y="4000504"/>
            <a:ext cx="3429024" cy="85725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omic Sans MS" pitchFamily="66" charset="0"/>
              </a:rPr>
              <a:t>Par la vapeur d’eau</a:t>
            </a:r>
            <a:endParaRPr lang="fr-F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357158" y="5000636"/>
            <a:ext cx="3571900" cy="85725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omic Sans MS" pitchFamily="66" charset="0"/>
              </a:rPr>
              <a:t>Par les antiseptiques gazeux.</a:t>
            </a:r>
            <a:endParaRPr lang="fr-F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428596" y="6000744"/>
            <a:ext cx="3429024" cy="85725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omic Sans MS" pitchFamily="66" charset="0"/>
              </a:rPr>
              <a:t>Par irradiation.</a:t>
            </a:r>
            <a:endParaRPr lang="fr-F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5072066" y="3071810"/>
            <a:ext cx="3429024" cy="85725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omic Sans MS" pitchFamily="66" charset="0"/>
              </a:rPr>
              <a:t>La filtration stérilisante</a:t>
            </a:r>
            <a:endParaRPr lang="fr-F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e 54"/>
          <p:cNvGrpSpPr/>
          <p:nvPr/>
        </p:nvGrpSpPr>
        <p:grpSpPr>
          <a:xfrm>
            <a:off x="0" y="-24"/>
            <a:ext cx="9144000" cy="6643734"/>
            <a:chOff x="0" y="-24"/>
            <a:chExt cx="9144000" cy="6643734"/>
          </a:xfrm>
        </p:grpSpPr>
        <p:sp>
          <p:nvSpPr>
            <p:cNvPr id="2" name="Rectangle 1"/>
            <p:cNvSpPr/>
            <p:nvPr/>
          </p:nvSpPr>
          <p:spPr>
            <a:xfrm>
              <a:off x="2428860" y="-24"/>
              <a:ext cx="512031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800" b="1" dirty="0" smtClean="0">
                  <a:solidFill>
                    <a:srgbClr val="00B0F0"/>
                  </a:solidFill>
                  <a:latin typeface="Comic Sans MS" pitchFamily="66" charset="0"/>
                </a:rPr>
                <a:t>Mécanismes de stérilisation </a:t>
              </a:r>
              <a:endParaRPr lang="fr-FR" sz="2800" b="1" dirty="0">
                <a:solidFill>
                  <a:srgbClr val="00B0F0"/>
                </a:solidFill>
                <a:latin typeface="Comic Sans MS" pitchFamily="66" charset="0"/>
              </a:endParaRPr>
            </a:p>
          </p:txBody>
        </p:sp>
        <p:sp>
          <p:nvSpPr>
            <p:cNvPr id="3" name="Rectangle à coins arrondis 2"/>
            <p:cNvSpPr/>
            <p:nvPr/>
          </p:nvSpPr>
          <p:spPr>
            <a:xfrm>
              <a:off x="1071538" y="1142984"/>
              <a:ext cx="2786082" cy="928694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 smtClean="0">
                  <a:solidFill>
                    <a:schemeClr val="bg1"/>
                  </a:solidFill>
                  <a:latin typeface="Comic Sans MS" pitchFamily="66" charset="0"/>
                </a:rPr>
                <a:t>Procédés de destruction </a:t>
              </a:r>
              <a:endParaRPr lang="fr-FR" sz="2000" b="1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4" name="Rectangle à coins arrondis 3"/>
            <p:cNvSpPr/>
            <p:nvPr/>
          </p:nvSpPr>
          <p:spPr>
            <a:xfrm>
              <a:off x="5072066" y="1142984"/>
              <a:ext cx="2857520" cy="107157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 smtClean="0">
                  <a:solidFill>
                    <a:schemeClr val="bg1"/>
                  </a:solidFill>
                  <a:latin typeface="Comic Sans MS" pitchFamily="66" charset="0"/>
                </a:rPr>
                <a:t>Procédé d’élimination </a:t>
              </a:r>
              <a:endParaRPr lang="fr-FR" sz="2000" b="1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cxnSp>
          <p:nvCxnSpPr>
            <p:cNvPr id="5" name="Connecteur droit avec flèche 4"/>
            <p:cNvCxnSpPr/>
            <p:nvPr/>
          </p:nvCxnSpPr>
          <p:spPr>
            <a:xfrm rot="10800000" flipV="1">
              <a:off x="1500166" y="2143116"/>
              <a:ext cx="1288492" cy="642942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dash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Connecteur droit avec flèche 6"/>
            <p:cNvCxnSpPr/>
            <p:nvPr/>
          </p:nvCxnSpPr>
          <p:spPr>
            <a:xfrm>
              <a:off x="2786050" y="2143116"/>
              <a:ext cx="1428760" cy="642942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dash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Rectangle à coins arrondis 8"/>
            <p:cNvSpPr/>
            <p:nvPr/>
          </p:nvSpPr>
          <p:spPr>
            <a:xfrm>
              <a:off x="0" y="2786058"/>
              <a:ext cx="2786082" cy="107157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2000" b="1" dirty="0" smtClean="0">
                  <a:solidFill>
                    <a:schemeClr val="bg1"/>
                  </a:solidFill>
                  <a:latin typeface="Comic Sans MS" pitchFamily="66" charset="0"/>
                </a:rPr>
                <a:t>Destruction par des moyens physiques</a:t>
              </a:r>
              <a:endParaRPr lang="fr-FR" sz="2000" b="1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12" name="Rectangle à coins arrondis 11"/>
            <p:cNvSpPr/>
            <p:nvPr/>
          </p:nvSpPr>
          <p:spPr>
            <a:xfrm>
              <a:off x="2928926" y="2786058"/>
              <a:ext cx="2786082" cy="107157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2000" b="1" dirty="0" smtClean="0">
                  <a:solidFill>
                    <a:schemeClr val="bg1"/>
                  </a:solidFill>
                  <a:latin typeface="Comic Sans MS" pitchFamily="66" charset="0"/>
                </a:rPr>
                <a:t>Destruction par des moyens chimique</a:t>
              </a:r>
              <a:endParaRPr lang="fr-FR" sz="2000" b="1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15" name="Rectangle à coins arrondis 14"/>
            <p:cNvSpPr/>
            <p:nvPr/>
          </p:nvSpPr>
          <p:spPr>
            <a:xfrm>
              <a:off x="0" y="4500570"/>
              <a:ext cx="2928926" cy="85725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indent="-457200" algn="ctr"/>
              <a:endParaRPr lang="fr-FR" sz="2000" b="1" dirty="0" smtClean="0">
                <a:solidFill>
                  <a:schemeClr val="bg1"/>
                </a:solidFill>
                <a:latin typeface="Comic Sans MS" pitchFamily="66" charset="0"/>
              </a:endParaRPr>
            </a:p>
            <a:p>
              <a:pPr marL="457200" indent="-457200" algn="ctr"/>
              <a:r>
                <a:rPr lang="fr-FR" sz="2000" b="1" dirty="0" smtClean="0">
                  <a:solidFill>
                    <a:schemeClr val="bg1"/>
                  </a:solidFill>
                  <a:latin typeface="Comic Sans MS" pitchFamily="66" charset="0"/>
                </a:rPr>
                <a:t>Action de la chaleur</a:t>
              </a:r>
            </a:p>
            <a:p>
              <a:pPr marL="457200" indent="-457200" algn="just"/>
              <a:endParaRPr lang="fr-FR" sz="2000" b="1" dirty="0" smtClean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16" name="Rectangle à coins arrondis 15"/>
            <p:cNvSpPr/>
            <p:nvPr/>
          </p:nvSpPr>
          <p:spPr>
            <a:xfrm>
              <a:off x="3643306" y="4500570"/>
              <a:ext cx="2786082" cy="107157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2000" b="1" dirty="0" smtClean="0">
                  <a:solidFill>
                    <a:schemeClr val="bg1"/>
                  </a:solidFill>
                  <a:latin typeface="Comic Sans MS" pitchFamily="66" charset="0"/>
                </a:rPr>
                <a:t>Action des gaz toxiques </a:t>
              </a:r>
              <a:endParaRPr lang="fr-FR" sz="2000" b="1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 rot="5400000">
              <a:off x="1072332" y="4214024"/>
              <a:ext cx="428628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 rot="10800000" flipV="1">
              <a:off x="2643174" y="428604"/>
              <a:ext cx="1857390" cy="64294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/>
            <p:cNvCxnSpPr/>
            <p:nvPr/>
          </p:nvCxnSpPr>
          <p:spPr>
            <a:xfrm>
              <a:off x="4500562" y="428604"/>
              <a:ext cx="1857388" cy="642942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/>
            <p:cNvCxnSpPr/>
            <p:nvPr/>
          </p:nvCxnSpPr>
          <p:spPr>
            <a:xfrm rot="5400000">
              <a:off x="4572794" y="4214024"/>
              <a:ext cx="428628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/>
            <p:cNvCxnSpPr/>
            <p:nvPr/>
          </p:nvCxnSpPr>
          <p:spPr>
            <a:xfrm rot="16200000" flipH="1">
              <a:off x="7323157" y="2822571"/>
              <a:ext cx="2428892" cy="6985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 rot="10800000" flipV="1">
              <a:off x="7929586" y="1643049"/>
              <a:ext cx="571504" cy="35721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1" name="Rectangle à coins arrondis 50"/>
            <p:cNvSpPr/>
            <p:nvPr/>
          </p:nvSpPr>
          <p:spPr>
            <a:xfrm>
              <a:off x="6643702" y="4143380"/>
              <a:ext cx="2500298" cy="107157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2000" b="1" dirty="0" smtClean="0">
                  <a:solidFill>
                    <a:schemeClr val="bg1"/>
                  </a:solidFill>
                  <a:latin typeface="Comic Sans MS" pitchFamily="66" charset="0"/>
                </a:rPr>
                <a:t>Séparer les microorganismes</a:t>
              </a:r>
              <a:endParaRPr lang="fr-FR" sz="2000" b="1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52" name="Rectangle à coins arrondis 51"/>
            <p:cNvSpPr/>
            <p:nvPr/>
          </p:nvSpPr>
          <p:spPr>
            <a:xfrm>
              <a:off x="6643702" y="5500702"/>
              <a:ext cx="2500298" cy="107157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2000" b="1" dirty="0" smtClean="0">
                  <a:solidFill>
                    <a:schemeClr val="bg1"/>
                  </a:solidFill>
                  <a:latin typeface="Comic Sans MS" pitchFamily="66" charset="0"/>
                </a:rPr>
                <a:t>Elimination par filtration stérilisante</a:t>
              </a:r>
              <a:endParaRPr lang="fr-FR" sz="2000" b="1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54" name="Rectangle à coins arrondis 53"/>
            <p:cNvSpPr/>
            <p:nvPr/>
          </p:nvSpPr>
          <p:spPr>
            <a:xfrm>
              <a:off x="0" y="5572140"/>
              <a:ext cx="3428992" cy="107157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indent="-457200" algn="ctr"/>
              <a:r>
                <a:rPr lang="fr-FR" sz="2000" b="1" dirty="0" smtClean="0">
                  <a:solidFill>
                    <a:schemeClr val="bg1"/>
                  </a:solidFill>
                  <a:latin typeface="Comic Sans MS" pitchFamily="66" charset="0"/>
                </a:rPr>
                <a:t>Action des rayonnements ionisants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3425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B0F0"/>
                </a:solidFill>
                <a:latin typeface="Comic Sans MS" pitchFamily="66" charset="0"/>
              </a:rPr>
              <a:t>1. Produits qui peuvent être stérilisés dans leur conditionnement définitif :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571612"/>
            <a:ext cx="4339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Stérilisation par la chaleur </a:t>
            </a:r>
            <a:endParaRPr lang="fr-FR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30516"/>
            <a:ext cx="85010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b="1" u="sng" dirty="0" smtClean="0">
                <a:solidFill>
                  <a:srgbClr val="FFFF00"/>
                </a:solidFill>
              </a:rPr>
              <a:t>Sensibilité des germes à la chaleur :</a:t>
            </a:r>
          </a:p>
          <a:p>
            <a:pPr>
              <a:lnSpc>
                <a:spcPct val="200000"/>
              </a:lnSpc>
            </a:pPr>
            <a:r>
              <a:rPr lang="fr-FR" b="1" dirty="0" smtClean="0"/>
              <a:t>Elle dépend de :</a:t>
            </a:r>
          </a:p>
          <a:p>
            <a:pPr>
              <a:lnSpc>
                <a:spcPct val="200000"/>
              </a:lnSpc>
            </a:pPr>
            <a:r>
              <a:rPr lang="fr-FR" b="1" dirty="0" smtClean="0"/>
              <a:t>a.  L’espèce microbienne et de la forme sous laquelle elle se trouve.</a:t>
            </a:r>
          </a:p>
          <a:p>
            <a:pPr>
              <a:lnSpc>
                <a:spcPct val="200000"/>
              </a:lnSpc>
            </a:pPr>
            <a:r>
              <a:rPr lang="fr-FR" b="1" dirty="0" smtClean="0"/>
              <a:t>b.  La durée du traitement et du nombre de germes.</a:t>
            </a:r>
          </a:p>
          <a:p>
            <a:pPr>
              <a:lnSpc>
                <a:spcPct val="200000"/>
              </a:lnSpc>
            </a:pPr>
            <a:r>
              <a:rPr lang="fr-FR" b="1" dirty="0" smtClean="0"/>
              <a:t>c.  Le nombre de germes au départ.</a:t>
            </a:r>
          </a:p>
          <a:p>
            <a:pPr>
              <a:lnSpc>
                <a:spcPct val="200000"/>
              </a:lnSpc>
            </a:pPr>
            <a:r>
              <a:rPr lang="fr-FR" b="1" dirty="0" smtClean="0"/>
              <a:t>d.  La température. </a:t>
            </a:r>
          </a:p>
          <a:p>
            <a:pPr>
              <a:lnSpc>
                <a:spcPct val="200000"/>
              </a:lnSpc>
            </a:pPr>
            <a:r>
              <a:rPr lang="fr-FR" b="1" dirty="0" smtClean="0"/>
              <a:t>e.  La nature du milieu dans lequel se trouve les germes.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6151</TotalTime>
  <Words>3675</Words>
  <PresentationFormat>Affichage à l'écran (4:3)</PresentationFormat>
  <Paragraphs>399</Paragraphs>
  <Slides>68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68</vt:i4>
      </vt:variant>
    </vt:vector>
  </HeadingPairs>
  <TitlesOfParts>
    <vt:vector size="69" baseType="lpstr">
      <vt:lpstr>Verve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aci</dc:creator>
  <cp:lastModifiedBy>aci</cp:lastModifiedBy>
  <cp:revision>153</cp:revision>
  <dcterms:created xsi:type="dcterms:W3CDTF">2019-05-24T22:39:06Z</dcterms:created>
  <dcterms:modified xsi:type="dcterms:W3CDTF">2022-11-13T14:35:47Z</dcterms:modified>
</cp:coreProperties>
</file>