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3" r:id="rId6"/>
    <p:sldId id="264" r:id="rId7"/>
    <p:sldId id="261" r:id="rId8"/>
    <p:sldId id="267" r:id="rId9"/>
    <p:sldId id="265" r:id="rId10"/>
    <p:sldId id="268" r:id="rId11"/>
    <p:sldId id="266" r:id="rId12"/>
    <p:sldId id="269" r:id="rId13"/>
    <p:sldId id="270" r:id="rId14"/>
    <p:sldId id="271" r:id="rId15"/>
    <p:sldId id="272" r:id="rId16"/>
    <p:sldId id="260" r:id="rId17"/>
    <p:sldId id="273" r:id="rId18"/>
    <p:sldId id="274" r:id="rId19"/>
    <p:sldId id="262" r:id="rId20"/>
    <p:sldId id="27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6E995-1043-42E8-B0A8-6F712A4924AF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8C7C5-206C-4C36-96A3-F10CF593A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271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8C7C5-206C-4C36-96A3-F10CF593ABF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66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A95-9455-4DF3-868D-85734A2685E7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754A-9959-4040-87B2-B7E75A9C6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98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A95-9455-4DF3-868D-85734A2685E7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754A-9959-4040-87B2-B7E75A9C6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17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A95-9455-4DF3-868D-85734A2685E7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754A-9959-4040-87B2-B7E75A9C6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97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A95-9455-4DF3-868D-85734A2685E7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754A-9959-4040-87B2-B7E75A9C6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66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A95-9455-4DF3-868D-85734A2685E7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754A-9959-4040-87B2-B7E75A9C6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93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A95-9455-4DF3-868D-85734A2685E7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754A-9959-4040-87B2-B7E75A9C6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A95-9455-4DF3-868D-85734A2685E7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754A-9959-4040-87B2-B7E75A9C6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84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A95-9455-4DF3-868D-85734A2685E7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754A-9959-4040-87B2-B7E75A9C6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62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A95-9455-4DF3-868D-85734A2685E7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754A-9959-4040-87B2-B7E75A9C6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598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A95-9455-4DF3-868D-85734A2685E7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754A-9959-4040-87B2-B7E75A9C6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47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A95-9455-4DF3-868D-85734A2685E7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754A-9959-4040-87B2-B7E75A9C6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74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37A95-9455-4DF3-868D-85734A2685E7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1754A-9959-4040-87B2-B7E75A9C6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58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Cours_AV_3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/>
              <a:t>Technique de câblage des circuits électroniques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91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fr-FR" b="1" dirty="0" smtClean="0"/>
              <a:t> </a:t>
            </a:r>
            <a:r>
              <a:rPr lang="fr-FR" b="1" dirty="0"/>
              <a:t>Fabrication du circuit imprimé</a:t>
            </a:r>
            <a:endParaRPr lang="fr-F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971600" y="1124744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Insolation</a:t>
            </a:r>
            <a:r>
              <a:rPr lang="fr-FR" sz="2000" dirty="0"/>
              <a:t> : Exposition de la plaque recouverte de résine photosensible aux UV.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0" y="1832630"/>
            <a:ext cx="3647102" cy="283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39952" y="2212695"/>
            <a:ext cx="4752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Une </a:t>
            </a:r>
            <a:r>
              <a:rPr lang="fr-FR" dirty="0" err="1"/>
              <a:t>insoleuse</a:t>
            </a:r>
            <a:r>
              <a:rPr lang="fr-FR" dirty="0"/>
              <a:t> est principalement constituée de puissants tubes néon UV et d’une vitre totalement transparente sur laquelle on déposera la plaque. </a:t>
            </a:r>
          </a:p>
          <a:p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/>
              <a:t>Une fois fermée elle ne laisse pas passer la lumière car les UV présentent un danger particulièrement pour nos yeux.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7624" y="4798018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Une </a:t>
            </a:r>
            <a:r>
              <a:rPr lang="fr-FR" b="1" dirty="0" err="1"/>
              <a:t>insoleuse</a:t>
            </a:r>
            <a:r>
              <a:rPr lang="fr-FR" b="1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981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fr-FR" b="1" dirty="0" smtClean="0"/>
              <a:t> </a:t>
            </a:r>
            <a:r>
              <a:rPr lang="fr-FR" b="1" dirty="0"/>
              <a:t>Fabrication du circuit imprimé</a:t>
            </a:r>
            <a:endParaRPr lang="fr-F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899240" y="98072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Insolation</a:t>
            </a:r>
            <a:r>
              <a:rPr lang="fr-FR" sz="2000" dirty="0"/>
              <a:t> : Exposition de la plaque recouverte de résine photosensible aux UV.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57" y="2800440"/>
            <a:ext cx="78486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83568" y="1844524"/>
            <a:ext cx="8028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Maintenant nous allons utiliser le typon que nous avons obtenu dans la phase précédente. On l’intercale entre les tubes UV et le côté résine de la plaque comme illustré ci-dessous. </a:t>
            </a:r>
          </a:p>
        </p:txBody>
      </p:sp>
    </p:spTree>
    <p:extLst>
      <p:ext uri="{BB962C8B-B14F-4D97-AF65-F5344CB8AC3E}">
        <p14:creationId xmlns:p14="http://schemas.microsoft.com/office/powerpoint/2010/main" val="385002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fr-FR" b="1" dirty="0" smtClean="0"/>
              <a:t> </a:t>
            </a:r>
            <a:r>
              <a:rPr lang="fr-FR" b="1" dirty="0"/>
              <a:t>Fabrication du circuit imprimé</a:t>
            </a:r>
            <a:endParaRPr lang="fr-FR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971600" y="980728"/>
            <a:ext cx="7702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Révélation: </a:t>
            </a:r>
            <a:r>
              <a:rPr lang="fr-FR" sz="2000" dirty="0" smtClean="0"/>
              <a:t>Le </a:t>
            </a:r>
            <a:r>
              <a:rPr lang="fr-FR" sz="2000" dirty="0"/>
              <a:t>révélateur va dissoudre les zones de la résine qui ont été détruites pendant l'insolation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84984"/>
            <a:ext cx="3628203" cy="247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79912" y="2110737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placer la plaque dans un bac contenant le révélateur.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10737"/>
            <a:ext cx="1170912" cy="71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86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fr-FR" b="1" dirty="0" smtClean="0"/>
              <a:t> </a:t>
            </a:r>
            <a:r>
              <a:rPr lang="fr-FR" b="1" dirty="0"/>
              <a:t>Fabrication du circuit imprimé</a:t>
            </a:r>
            <a:endParaRPr lang="fr-FR" b="1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79" y="2276872"/>
            <a:ext cx="1170912" cy="71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9592" y="1052736"/>
            <a:ext cx="7603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 Gravure</a:t>
            </a:r>
            <a:r>
              <a:rPr lang="fr-FR" sz="2000" dirty="0" smtClean="0"/>
              <a:t>: Utilisation de produits chimiques pour retirer le cuivre non protégé.</a:t>
            </a:r>
            <a:endParaRPr lang="fr-F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61883"/>
            <a:ext cx="31813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91891" y="549852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graveuse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3059832" y="4621363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un bac à graver </a:t>
            </a:r>
            <a:r>
              <a:rPr lang="fr-FR" dirty="0"/>
              <a:t>qui contient un produit acide: </a:t>
            </a:r>
            <a:r>
              <a:rPr lang="fr-FR" b="1" dirty="0"/>
              <a:t>le perchlorure de fer. </a:t>
            </a:r>
            <a:endParaRPr lang="fr-FR" b="1" dirty="0" smtClean="0"/>
          </a:p>
          <a:p>
            <a:endParaRPr lang="fr-FR" b="1" dirty="0"/>
          </a:p>
          <a:p>
            <a:r>
              <a:rPr lang="fr-FR" dirty="0"/>
              <a:t>Il peut contenir une </a:t>
            </a:r>
            <a:r>
              <a:rPr lang="fr-FR" b="1" dirty="0"/>
              <a:t>résistance de chauffage</a:t>
            </a:r>
            <a:r>
              <a:rPr lang="fr-FR" dirty="0"/>
              <a:t> et un bulleur pour accélérer la réaction chimique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2132856"/>
            <a:ext cx="294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Notre plaque est plongée dans un bac à graver </a:t>
            </a:r>
          </a:p>
        </p:txBody>
      </p:sp>
    </p:spTree>
    <p:extLst>
      <p:ext uri="{BB962C8B-B14F-4D97-AF65-F5344CB8AC3E}">
        <p14:creationId xmlns:p14="http://schemas.microsoft.com/office/powerpoint/2010/main" val="412469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21702 2.22222E-6 C -0.31441 2.22222E-6 -0.43386 0.06898 -0.43386 0.125 L -0.43386 0.2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1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fr-FR" b="1" dirty="0" smtClean="0"/>
              <a:t> </a:t>
            </a:r>
            <a:r>
              <a:rPr lang="fr-FR" b="1" dirty="0"/>
              <a:t>Fabrication du circuit imprimé</a:t>
            </a:r>
            <a:endParaRPr lang="fr-FR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245740" y="2276872"/>
            <a:ext cx="6854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Nous utiliserons pour cela du </a:t>
            </a:r>
            <a:r>
              <a:rPr lang="fr-FR" b="1" i="1" dirty="0"/>
              <a:t>dissolvant</a:t>
            </a:r>
            <a:r>
              <a:rPr lang="fr-FR" i="1" dirty="0"/>
              <a:t>, ou encore de l</a:t>
            </a:r>
            <a:r>
              <a:rPr lang="fr-FR" b="1" i="1" dirty="0"/>
              <a:t>'acétone</a:t>
            </a:r>
            <a:r>
              <a:rPr lang="fr-FR" i="1" dirty="0"/>
              <a:t>. Le but est d’obtenir un circuit avec des pistes bien nettes et sans aspérités.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608" y="1379697"/>
            <a:ext cx="7540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Nettoyage</a:t>
            </a:r>
            <a:r>
              <a:rPr lang="fr-FR" sz="2000" dirty="0"/>
              <a:t> : Élimination des résidus de résine pour des pistes nettes.</a:t>
            </a:r>
          </a:p>
        </p:txBody>
      </p:sp>
      <p:pic>
        <p:nvPicPr>
          <p:cNvPr id="8194" name="Picture 2" descr="https://m.media-amazon.com/images/I/61NZWvfz6bL._AC_SL1046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05" y="3478831"/>
            <a:ext cx="4524147" cy="27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4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fr-FR" b="1" dirty="0"/>
              <a:t>Assemblage des composants</a:t>
            </a:r>
            <a:endParaRPr lang="fr-FR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683568" y="573325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/>
          </a:p>
          <a:p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1187624" y="1468700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Composants traditionnels</a:t>
            </a:r>
            <a:r>
              <a:rPr lang="fr-FR" sz="2000" dirty="0"/>
              <a:t> 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000" dirty="0"/>
              <a:t>Perçage des trous pour accueillir les composants.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000" dirty="0"/>
              <a:t>Soudure manuelle avec un fer à souder et de l'étain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1164186" y="3140968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Composants SMD (Surface-</a:t>
            </a:r>
            <a:r>
              <a:rPr lang="fr-FR" sz="2000" b="1" dirty="0" err="1" smtClean="0"/>
              <a:t>Mounted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Devices</a:t>
            </a:r>
            <a:r>
              <a:rPr lang="fr-FR" sz="2000" b="1" dirty="0" smtClean="0"/>
              <a:t>)</a:t>
            </a:r>
            <a:r>
              <a:rPr lang="fr-FR" sz="2000" dirty="0" smtClean="0"/>
              <a:t> :</a:t>
            </a:r>
          </a:p>
          <a:p>
            <a:pPr lvl="1"/>
            <a:r>
              <a:rPr lang="fr-FR" sz="2000" dirty="0" smtClean="0"/>
              <a:t>Utilisation de machines automatisées pour le dépôt de pâte, le placement, et la soudure via four à infra-rouge ou en phase vapeur.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4140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fr-FR" b="1" dirty="0"/>
              <a:t>Assemblage des composants</a:t>
            </a:r>
            <a:endParaRPr lang="fr-FR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683568" y="573325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/>
          </a:p>
          <a:p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1187624" y="1124744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Composants traditionnels</a:t>
            </a:r>
            <a:r>
              <a:rPr lang="fr-FR" sz="2000" dirty="0"/>
              <a:t> 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000" dirty="0"/>
              <a:t>Perçage des trous pour accueillir les composants.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000" dirty="0"/>
              <a:t>Soudure manuelle avec un fer à souder et de l'étain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1043608" y="2420888"/>
            <a:ext cx="2024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1 </a:t>
            </a:r>
            <a:r>
              <a:rPr lang="fr-FR" b="1" dirty="0"/>
              <a:t>- Percer le circuit </a:t>
            </a:r>
            <a:endParaRPr lang="fr-FR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58" y="2924944"/>
            <a:ext cx="1647522" cy="250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88432" y="26059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On place le circuit imprimé sur le support.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On </a:t>
            </a:r>
            <a:r>
              <a:rPr lang="fr-FR" dirty="0"/>
              <a:t>choisit la taille du foret en fonction des composants qui devront être soudés (entre 0.6mm et 1.5mm)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87624" y="5434461"/>
            <a:ext cx="2072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Perceuse à colonne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344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fr-FR" b="1" dirty="0"/>
              <a:t>Assemblage des composants</a:t>
            </a:r>
            <a:endParaRPr lang="fr-FR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683568" y="573325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/>
          </a:p>
          <a:p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1187624" y="1124744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Composants traditionnels</a:t>
            </a:r>
            <a:r>
              <a:rPr lang="fr-FR" sz="2000" dirty="0"/>
              <a:t> 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000" dirty="0"/>
              <a:t>Perçage des trous pour accueillir les composants.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000" dirty="0"/>
              <a:t>Soudure manuelle avec un fer à souder et de l'étain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971600" y="2348880"/>
            <a:ext cx="2486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 </a:t>
            </a:r>
            <a:r>
              <a:rPr lang="fr-FR" b="1" dirty="0"/>
              <a:t>Souder les composants </a:t>
            </a:r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3" y="2809875"/>
            <a:ext cx="30194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776" y="4149080"/>
            <a:ext cx="2913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Les 4 étapes d’une soudure :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18412"/>
            <a:ext cx="65913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22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fr-FR" b="1" dirty="0"/>
              <a:t>Assemblage des composants</a:t>
            </a:r>
            <a:endParaRPr lang="fr-F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971600" y="980728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Composants SMD (Surface-</a:t>
            </a:r>
            <a:r>
              <a:rPr lang="fr-FR" sz="1600" b="1" dirty="0" err="1" smtClean="0"/>
              <a:t>Mounted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Devices</a:t>
            </a:r>
            <a:r>
              <a:rPr lang="fr-FR" sz="1600" b="1" dirty="0" smtClean="0"/>
              <a:t>)</a:t>
            </a:r>
            <a:r>
              <a:rPr lang="fr-FR" sz="1600" dirty="0" smtClean="0"/>
              <a:t> :</a:t>
            </a:r>
          </a:p>
          <a:p>
            <a:pPr lvl="1"/>
            <a:r>
              <a:rPr lang="fr-FR" sz="1600" dirty="0" smtClean="0"/>
              <a:t>Utilisation de machines automatisées pour le dépôt de pâte, le placement, et la soudure via four à infra-rouge ou en phase vapeur.</a:t>
            </a:r>
            <a:endParaRPr lang="fr-FR" sz="1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280831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35998" y="3930614"/>
            <a:ext cx="26795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/>
              <a:t>Dépôt de pâte pour soudure </a:t>
            </a:r>
            <a:r>
              <a:rPr lang="fr-FR" sz="1400" b="1" dirty="0" smtClean="0"/>
              <a:t>SMD</a:t>
            </a:r>
            <a:endParaRPr lang="fr-FR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5274567" y="3861048"/>
            <a:ext cx="3162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/>
              <a:t>Machine de placement </a:t>
            </a:r>
            <a:r>
              <a:rPr lang="fr-FR" sz="1400" b="1" dirty="0"/>
              <a:t>des composants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483" y="1923380"/>
            <a:ext cx="2604188" cy="193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2690217" cy="200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55643" y="6448519"/>
            <a:ext cx="1448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/>
              <a:t>Four de </a:t>
            </a:r>
            <a:r>
              <a:rPr lang="fr-FR" sz="1400" b="1" dirty="0" smtClean="0"/>
              <a:t>soudage </a:t>
            </a:r>
            <a:endParaRPr lang="fr-FR" sz="1400" b="1" dirty="0"/>
          </a:p>
        </p:txBody>
      </p:sp>
      <p:sp>
        <p:nvSpPr>
          <p:cNvPr id="9" name="Flèche droite 8"/>
          <p:cNvSpPr/>
          <p:nvPr/>
        </p:nvSpPr>
        <p:spPr>
          <a:xfrm>
            <a:off x="4044900" y="2708920"/>
            <a:ext cx="122966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Virage 10"/>
          <p:cNvSpPr/>
          <p:nvPr/>
        </p:nvSpPr>
        <p:spPr>
          <a:xfrm flipH="1" flipV="1">
            <a:off x="5940152" y="4250128"/>
            <a:ext cx="915424" cy="90706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5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 Conclusion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187624" y="1468700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000" dirty="0" smtClean="0"/>
              <a:t>Le processus global comprend la conception assistée par ordinateur, la fabrication de la carte imprimée, et l'assemblage des composants.</a:t>
            </a:r>
            <a:endParaRPr lang="fr-FR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217081" y="2801335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000" dirty="0" smtClean="0"/>
              <a:t>Les technologies diffèrent selon l’usage : amateur (composants traditionnels) ou industriel (SMD).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6225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 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/>
              <a:t>Étapes de </a:t>
            </a:r>
            <a:r>
              <a:rPr lang="fr-FR" b="1" dirty="0" smtClean="0"/>
              <a:t>conception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/>
              <a:t>Fabrication du circuit </a:t>
            </a:r>
            <a:r>
              <a:rPr lang="fr-FR" b="1" dirty="0" smtClean="0"/>
              <a:t>imprimé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/>
              <a:t>Assemblage des </a:t>
            </a:r>
            <a:r>
              <a:rPr lang="fr-FR" b="1" dirty="0" smtClean="0"/>
              <a:t>composants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/>
              <a:t> 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20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79912" y="3140968"/>
            <a:ext cx="1306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شكرا</a:t>
            </a:r>
            <a:endParaRPr lang="fr-F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11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 Introduction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83568" y="573325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/>
          </a:p>
          <a:p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1187624" y="1468700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fr-FR" sz="2000" dirty="0" smtClean="0"/>
              <a:t>Les circuits électroniques sont composés d'éléments comme des résistances, condensateurs, et transistors, connectés via des conducteurs.</a:t>
            </a:r>
            <a:endParaRPr lang="fr-FR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184993" y="278092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fr-FR" sz="2000" dirty="0" smtClean="0"/>
              <a:t>La fabrication des circuits imprimés (PCB) implique l’utilisation de plaques isolantes recouvertes de cuivre.</a:t>
            </a:r>
            <a:endParaRPr lang="fr-FR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15616" y="378904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000" dirty="0" smtClean="0"/>
              <a:t>Deux méthodes principales pour retirer le cuivre superflu : fraisage ou gravure chimique.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4846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fr-FR" b="1" dirty="0" smtClean="0"/>
              <a:t> Etapes de conception</a:t>
            </a:r>
            <a:endParaRPr lang="fr-FR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683568" y="573325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/>
          </a:p>
          <a:p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1187624" y="1468700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Schéma électronique</a:t>
            </a:r>
            <a:r>
              <a:rPr lang="fr-FR" sz="2000" dirty="0"/>
              <a:t> : Création assistée par logiciel avec des bibliothèques de composants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1184993" y="2780928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Simulation</a:t>
            </a:r>
            <a:r>
              <a:rPr lang="fr-FR" sz="2000" dirty="0" smtClean="0"/>
              <a:t> : Observation du comportement du circuit avant fabrication.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97988" y="3789040"/>
            <a:ext cx="7702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Routage</a:t>
            </a:r>
            <a:r>
              <a:rPr lang="fr-FR" sz="2000" dirty="0" smtClean="0"/>
              <a:t> : Placement des composants et tracé des pistes, réalisé manuellement ou automatiquement.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63970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Etapes de conception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11560" y="1208865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Schéma électronique</a:t>
            </a:r>
            <a:r>
              <a:rPr lang="fr-FR" dirty="0" smtClean="0"/>
              <a:t> : Création assistée par logiciel avec des bibliothèques de composants.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259632" y="2830870"/>
            <a:ext cx="1171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/>
              <a:t>KiCad</a:t>
            </a:r>
            <a:r>
              <a:rPr lang="fr-FR" b="1" dirty="0"/>
              <a:t> EDA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4532" y="2061428"/>
            <a:ext cx="3745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000" b="1" dirty="0" smtClean="0"/>
              <a:t>Les logiciels de simulation</a:t>
            </a:r>
            <a:endParaRPr lang="fr-F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589870" y="2830870"/>
            <a:ext cx="918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/>
              <a:t>Proteus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2722482" y="2830559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/>
              <a:t>Altium</a:t>
            </a:r>
            <a:r>
              <a:rPr lang="fr-FR" b="1" dirty="0"/>
              <a:t> Designer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530405" y="3429000"/>
            <a:ext cx="688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/>
              <a:t>Eagle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2482292" y="34290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/>
              <a:t>DesignSpark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37244"/>
            <a:ext cx="4677870" cy="322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43430" y="2461538"/>
            <a:ext cx="27050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i="1" dirty="0"/>
              <a:t>La simulation permet d'observer le comportement d'un montage électronique, en appliquant des signaux spécifiques (signaux logiques ou analogiques) à des emplacements "stratégiques</a:t>
            </a:r>
            <a:r>
              <a:rPr lang="fr-FR" sz="1600" i="1" dirty="0" smtClean="0"/>
              <a:t>"(pas forcement </a:t>
            </a:r>
            <a:r>
              <a:rPr lang="fr-FR" sz="1600" i="1" dirty="0"/>
              <a:t>sur une "entrée principale"), et en regardant la forme des signaux à l'aides d'appareils de mesure virtuels (analyseur de spectre, oscilloscope, voltmètre, analyseur logique, </a:t>
            </a:r>
            <a:r>
              <a:rPr lang="fr-FR" sz="1600" i="1" dirty="0" err="1"/>
              <a:t>etc</a:t>
            </a:r>
            <a:r>
              <a:rPr lang="fr-FR" sz="1600" i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0168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Etapes de conception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610545"/>
            <a:ext cx="3960440" cy="272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122" y="1580544"/>
            <a:ext cx="3882058" cy="275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7664" y="987636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Routage du schéma 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1403648" y="4439206"/>
            <a:ext cx="3053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prstClr val="black"/>
                </a:solidFill>
              </a:rPr>
              <a:t>(a</a:t>
            </a:r>
            <a:r>
              <a:rPr lang="fr-FR" b="1" dirty="0" smtClean="0">
                <a:solidFill>
                  <a:prstClr val="black"/>
                </a:solidFill>
              </a:rPr>
              <a:t>) (placement de composant)</a:t>
            </a:r>
          </a:p>
          <a:p>
            <a:r>
              <a:rPr lang="fr-FR" b="1" dirty="0" smtClean="0">
                <a:solidFill>
                  <a:prstClr val="black"/>
                </a:solidFill>
              </a:rPr>
              <a:t> </a:t>
            </a:r>
            <a:r>
              <a:rPr lang="fr-FR" b="1" dirty="0">
                <a:solidFill>
                  <a:prstClr val="black"/>
                </a:solidFill>
              </a:rPr>
              <a:t>avant le routage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6009207" y="4439206"/>
            <a:ext cx="2098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>
                <a:solidFill>
                  <a:prstClr val="black"/>
                </a:solidFill>
              </a:rPr>
              <a:t>(b) après le routage </a:t>
            </a:r>
            <a:endParaRPr lang="fr-F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8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fr-FR" b="1" dirty="0" smtClean="0"/>
              <a:t> </a:t>
            </a:r>
            <a:r>
              <a:rPr lang="fr-FR" b="1" dirty="0"/>
              <a:t>Fabrication du circuit imprimé</a:t>
            </a:r>
            <a:endParaRPr lang="fr-FR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683568" y="573325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/>
          </a:p>
          <a:p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1187624" y="1468700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Impression du typon</a:t>
            </a:r>
            <a:r>
              <a:rPr lang="fr-FR" sz="2000" dirty="0"/>
              <a:t> : Conception graphique des pistes sur un film transparent.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4993" y="278092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Insolation</a:t>
            </a:r>
            <a:r>
              <a:rPr lang="fr-FR" sz="2000" dirty="0"/>
              <a:t> : Exposition de la plaque recouverte de résine photosensible aux UV.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5545" y="3645024"/>
            <a:ext cx="7702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Révélation: </a:t>
            </a:r>
            <a:r>
              <a:rPr lang="fr-FR" sz="2000" dirty="0" smtClean="0"/>
              <a:t>Le </a:t>
            </a:r>
            <a:r>
              <a:rPr lang="fr-FR" sz="2000" dirty="0"/>
              <a:t>révélateur va dissoudre les zones de la résine qui ont été détruites pendant l'insolation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0982" y="5511372"/>
            <a:ext cx="7540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Nettoyage</a:t>
            </a:r>
            <a:r>
              <a:rPr lang="fr-FR" sz="2000" dirty="0"/>
              <a:t> : Élimination des résidus de résine pour des pistes nettes.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84993" y="4633112"/>
            <a:ext cx="7603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 Gravure</a:t>
            </a:r>
            <a:r>
              <a:rPr lang="fr-FR" sz="2000" dirty="0" smtClean="0"/>
              <a:t>: Utilisation de produits chimiques pour retirer le cuivre non protégé.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63444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fr-FR" b="1" dirty="0" smtClean="0"/>
              <a:t> </a:t>
            </a:r>
            <a:r>
              <a:rPr lang="fr-FR" b="1" dirty="0"/>
              <a:t>Fabrication du circuit imprimé</a:t>
            </a:r>
            <a:endParaRPr lang="fr-FR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755576" y="1340768"/>
            <a:ext cx="78665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Constitution de la plaque </a:t>
            </a:r>
            <a:endParaRPr lang="fr-FR" sz="2000" b="1" dirty="0" smtClean="0"/>
          </a:p>
          <a:p>
            <a:r>
              <a:rPr lang="fr-FR" sz="2000" b="1" dirty="0" smtClean="0"/>
              <a:t> </a:t>
            </a:r>
            <a:r>
              <a:rPr lang="fr-FR" sz="2000" dirty="0"/>
              <a:t>La plaque de circuit imprimé </a:t>
            </a:r>
            <a:r>
              <a:rPr lang="fr-FR" sz="2000" dirty="0" smtClean="0"/>
              <a:t>est </a:t>
            </a:r>
            <a:r>
              <a:rPr lang="fr-FR" sz="2000" dirty="0"/>
              <a:t>composée : </a:t>
            </a:r>
          </a:p>
          <a:p>
            <a:pPr marL="3144838" indent="-342900">
              <a:buFont typeface="Arial" pitchFamily="34" charset="0"/>
              <a:buChar char="•"/>
            </a:pPr>
            <a:r>
              <a:rPr lang="fr-FR" sz="2000" dirty="0" smtClean="0"/>
              <a:t>d</a:t>
            </a:r>
            <a:r>
              <a:rPr lang="fr-FR" sz="2000" dirty="0"/>
              <a:t>' un matériau conducteur du cuivre, </a:t>
            </a:r>
          </a:p>
          <a:p>
            <a:pPr marL="3144838" indent="-342900">
              <a:buFont typeface="Arial" pitchFamily="34" charset="0"/>
              <a:buChar char="•"/>
            </a:pPr>
            <a:r>
              <a:rPr lang="fr-FR" sz="2000" dirty="0" smtClean="0"/>
              <a:t>d’un </a:t>
            </a:r>
            <a:r>
              <a:rPr lang="fr-FR" sz="2000" dirty="0"/>
              <a:t>matériau isolant en époxy, </a:t>
            </a:r>
            <a:endParaRPr lang="fr-FR" sz="2000" dirty="0" smtClean="0"/>
          </a:p>
          <a:p>
            <a:pPr marL="3144838" indent="-342900">
              <a:buFont typeface="Arial" pitchFamily="34" charset="0"/>
              <a:buChar char="•"/>
            </a:pPr>
            <a:r>
              <a:rPr lang="fr-FR" sz="2000" dirty="0" smtClean="0"/>
              <a:t>d’une </a:t>
            </a:r>
            <a:r>
              <a:rPr lang="fr-FR" sz="2000" dirty="0"/>
              <a:t>couche photosensible, </a:t>
            </a:r>
          </a:p>
          <a:p>
            <a:pPr marL="3144838" indent="-342900">
              <a:buFont typeface="Arial" pitchFamily="34" charset="0"/>
              <a:buChar char="•"/>
            </a:pPr>
            <a:r>
              <a:rPr lang="fr-FR" sz="2000" dirty="0" smtClean="0"/>
              <a:t>d’un </a:t>
            </a:r>
            <a:r>
              <a:rPr lang="fr-FR" sz="2000" dirty="0"/>
              <a:t>film protecteur.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34" y="3429000"/>
            <a:ext cx="4295153" cy="222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87338"/>
            <a:ext cx="2183632" cy="15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02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fr-FR" b="1" dirty="0" smtClean="0"/>
              <a:t> </a:t>
            </a:r>
            <a:r>
              <a:rPr lang="fr-FR" b="1" dirty="0"/>
              <a:t>Fabrication du circuit imprimé</a:t>
            </a:r>
            <a:endParaRPr lang="fr-FR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683568" y="573325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/>
          </a:p>
          <a:p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899592" y="1068705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Impression du </a:t>
            </a:r>
            <a:r>
              <a:rPr lang="fr-FR" sz="2000" b="1" dirty="0" smtClean="0"/>
              <a:t>typon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1283762" y="1491279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Le typon est un dessin du circuit imprimé (pistes et pastilles) effectué sur un film transparent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02621"/>
            <a:ext cx="3408124" cy="263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74187" y="5157192"/>
            <a:ext cx="3942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Figure 4: typon du montage de figure 1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68138" y="2479536"/>
            <a:ext cx="42243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Plusieurs techniques peuvent être utilisées,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/>
              <a:t>Impression laser sur transparent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/>
              <a:t>Impression jet d´encre sur transparent spécial (micro-granulé</a:t>
            </a:r>
            <a:r>
              <a:rPr lang="fr-FR" dirty="0" smtClean="0"/>
              <a:t>),</a:t>
            </a: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/>
              <a:t>Photocopie d´un original papier bien contrasté sur transparent photocopieur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dirty="0" smtClean="0"/>
              <a:t>Impression </a:t>
            </a:r>
            <a:r>
              <a:rPr lang="fr-FR" dirty="0"/>
              <a:t>laser sur du calque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/>
              <a:t>Impression jet d´encre sur du calque spécial jet d´encre. </a:t>
            </a:r>
          </a:p>
        </p:txBody>
      </p:sp>
    </p:spTree>
    <p:extLst>
      <p:ext uri="{BB962C8B-B14F-4D97-AF65-F5344CB8AC3E}">
        <p14:creationId xmlns:p14="http://schemas.microsoft.com/office/powerpoint/2010/main" val="385002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694</Words>
  <Application>Microsoft Office PowerPoint</Application>
  <PresentationFormat>Affichage à l'écran (4:3)</PresentationFormat>
  <Paragraphs>108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Cours_AV_3</vt:lpstr>
      <vt:lpstr>Plan</vt:lpstr>
      <vt:lpstr> Introduction</vt:lpstr>
      <vt:lpstr> Etapes de conception</vt:lpstr>
      <vt:lpstr>Etapes de conception</vt:lpstr>
      <vt:lpstr>Etapes de conception</vt:lpstr>
      <vt:lpstr> Fabrication du circuit imprimé</vt:lpstr>
      <vt:lpstr> Fabrication du circuit imprimé</vt:lpstr>
      <vt:lpstr> Fabrication du circuit imprimé</vt:lpstr>
      <vt:lpstr> Fabrication du circuit imprimé</vt:lpstr>
      <vt:lpstr> Fabrication du circuit imprimé</vt:lpstr>
      <vt:lpstr> Fabrication du circuit imprimé</vt:lpstr>
      <vt:lpstr> Fabrication du circuit imprimé</vt:lpstr>
      <vt:lpstr> Fabrication du circuit imprimé</vt:lpstr>
      <vt:lpstr>Assemblage des composants</vt:lpstr>
      <vt:lpstr>Assemblage des composants</vt:lpstr>
      <vt:lpstr>Assemblage des composants</vt:lpstr>
      <vt:lpstr>Assemblage des composants</vt:lpstr>
      <vt:lpstr> Conclusion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Cours_AV_3</dc:title>
  <dc:creator>pc</dc:creator>
  <cp:lastModifiedBy>pc</cp:lastModifiedBy>
  <cp:revision>19</cp:revision>
  <dcterms:created xsi:type="dcterms:W3CDTF">2024-11-30T12:48:11Z</dcterms:created>
  <dcterms:modified xsi:type="dcterms:W3CDTF">2024-11-30T17:04:24Z</dcterms:modified>
</cp:coreProperties>
</file>