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85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41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323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42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185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121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866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7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02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6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84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22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07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78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6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63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FBE7-ACC6-4A02-BDD0-C0587E6AA084}" type="datetimeFigureOut">
              <a:rPr lang="fr-FR" smtClean="0"/>
              <a:t>02/03/2024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71EA51-2FD5-4F8F-9055-1AB37E79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76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153682"/>
            <a:ext cx="7766936" cy="1307507"/>
          </a:xfrm>
        </p:spPr>
        <p:txBody>
          <a:bodyPr/>
          <a:lstStyle/>
          <a:p>
            <a:pPr algn="ctr"/>
            <a:r>
              <a:rPr lang="ar-DZ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المحاضرة رقم 4</a:t>
            </a:r>
            <a:endParaRPr lang="fr-FR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2375731"/>
            <a:ext cx="7766936" cy="2772001"/>
          </a:xfrm>
        </p:spPr>
        <p:txBody>
          <a:bodyPr>
            <a:normAutofit/>
          </a:bodyPr>
          <a:lstStyle/>
          <a:p>
            <a:pPr algn="ctr"/>
            <a:r>
              <a:rPr lang="ar-DZ" sz="72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أنواع التخطيط الرياضي</a:t>
            </a:r>
            <a:endParaRPr lang="fr-FR" sz="72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01" y="3409771"/>
            <a:ext cx="5996299" cy="296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3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085317"/>
            <a:ext cx="8596668" cy="495604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8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نشكركم على حسن الإنصات والاستماع وبارك الله فيكم والسلام عليكم</a:t>
            </a:r>
            <a:endParaRPr lang="fr-FR" sz="8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262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1-التخطيط الطويل المدى: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يعتبر أطول نظام في التخطيط الرياضي و غالبا ما يستغرق من </a:t>
            </a:r>
            <a:r>
              <a:rPr lang="ar-DZ" sz="3900" b="1" dirty="0">
                <a:latin typeface="Andalus" panose="02020603050405020304" pitchFamily="18" charset="-78"/>
                <a:cs typeface="Andalus" panose="02020603050405020304" pitchFamily="18" charset="-78"/>
              </a:rPr>
              <a:t>(5الى 10 سنوات)</a:t>
            </a:r>
            <a:r>
              <a:rPr lang="ar-DZ" sz="39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حيث </a:t>
            </a:r>
            <a:r>
              <a:rPr lang="ar-DZ" sz="36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يبدأ من عملية الممارسة الأولية لأي لعبة رياضية حتى الوصول باللاعب إلى اعلي المستويات 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,مع ضرورة مراعاة التطور بالنسبة لهذه المستويات لان اعلي المستوى الذي يعتبر بالعالمي لا يتوقف عند مستوى ثابت أو محدد بل يتميز </a:t>
            </a:r>
            <a:r>
              <a:rPr lang="ar-D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بالتنامي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 و التطور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المستمر،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 فالتخطيط الطويل المدى يعتمد عليه في التدريب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الحديث. 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9978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889397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عند </a:t>
            </a:r>
            <a:r>
              <a:rPr lang="ar-DZ" sz="4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وضع خطة طويلة المدى  لابد بالأخذ بعين الاعتبار النقاط الآتية</a:t>
            </a:r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fr-FR" sz="4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5402" y="2138188"/>
            <a:ext cx="9601196" cy="3318936"/>
          </a:xfrm>
        </p:spPr>
        <p:txBody>
          <a:bodyPr>
            <a:normAutofit fontScale="25000" lnSpcReduction="20000"/>
          </a:bodyPr>
          <a:lstStyle/>
          <a:p>
            <a:pPr algn="r" rtl="1">
              <a:lnSpc>
                <a:spcPct val="120000"/>
              </a:lnSpc>
            </a:pPr>
            <a:r>
              <a:rPr lang="ar-DZ" sz="9600" dirty="0">
                <a:latin typeface="Andalus" panose="02020603050405020304" pitchFamily="18" charset="-78"/>
                <a:cs typeface="Andalus" panose="02020603050405020304" pitchFamily="18" charset="-78"/>
              </a:rPr>
              <a:t>-عدد السنوات المطلوبة للوصول باللاعب أو الفريق إلى اعلي المستويات</a:t>
            </a:r>
            <a:r>
              <a:rPr lang="ar-DZ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r-FR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9600" dirty="0">
                <a:latin typeface="Andalus" panose="02020603050405020304" pitchFamily="18" charset="-78"/>
                <a:cs typeface="Andalus" panose="02020603050405020304" pitchFamily="18" charset="-78"/>
              </a:rPr>
              <a:t>-العمر المناسب الذي يستطيع فيه اللاعب الوصول إلى اعلي المستويات.</a:t>
            </a:r>
            <a:endParaRPr lang="fr-FR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9600" dirty="0">
                <a:latin typeface="Andalus" panose="02020603050405020304" pitchFamily="18" charset="-78"/>
                <a:cs typeface="Andalus" panose="02020603050405020304" pitchFamily="18" charset="-78"/>
              </a:rPr>
              <a:t>-مستويات القدرات الطبيعية لدى اللاعبين الناشئين التي سوف يبدأ بهم (  ملكاتهم البدنية.النفسية.المعرفية......)</a:t>
            </a:r>
            <a:endParaRPr lang="fr-FR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9600" dirty="0">
                <a:latin typeface="Andalus" panose="02020603050405020304" pitchFamily="18" charset="-78"/>
                <a:cs typeface="Andalus" panose="02020603050405020304" pitchFamily="18" charset="-78"/>
              </a:rPr>
              <a:t>-المرحلة السنية المناسبة التي سوف يبدى من خلالها اللاعب في أداء التدريبات الخاصة</a:t>
            </a:r>
            <a:r>
              <a:rPr lang="ar-DZ" sz="9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r-FR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9600" dirty="0">
                <a:latin typeface="Andalus" panose="02020603050405020304" pitchFamily="18" charset="-78"/>
                <a:cs typeface="Andalus" panose="02020603050405020304" pitchFamily="18" charset="-78"/>
              </a:rPr>
              <a:t>-المحافظة على هدف الخطة الموضوعة في المدى الطويل وعدم المحاولة في تغييره إلى سنة أو سنتين. ففي السنوات الأولى(2-3سنوات) يسعى المدرب إلى وضع الأساس الثابت للإعداد المتعدد الجوانب و يعلمهم الاداء الرياضي السليم و بعد ذلك تطوير الصفات البدنية و الارتقاء لمستوى الأداء بدلالة السن و خصائص اللاعبين.</a:t>
            </a:r>
            <a:endParaRPr lang="fr-FR" sz="9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4538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2-مراحل التخطيط الطويل المدى: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1-مرحلة بداية الإعداد.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2-مرحلة الأعداد و التمهيدي الأساس.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3-مرحلة الإعداد و التخصص.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4-مرحلة تحقيق الحد الأقصى.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5-مرحلة الاحتفاظ بالمستوى.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35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2" y="561569"/>
            <a:ext cx="9601196" cy="1303867"/>
          </a:xfrm>
        </p:spPr>
        <p:txBody>
          <a:bodyPr>
            <a:normAutofit/>
          </a:bodyPr>
          <a:lstStyle/>
          <a:p>
            <a:pPr algn="r" rtl="1"/>
            <a:r>
              <a:rPr lang="ar-DZ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1/-مرحلة </a:t>
            </a:r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بداية الإعداد </a:t>
            </a:r>
            <a:r>
              <a:rPr lang="ar-DZ" sz="4000" b="1" dirty="0" smtClean="0">
                <a:solidFill>
                  <a:srgbClr val="FF0000"/>
                </a:solidFill>
              </a:rPr>
              <a:t>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ar-DZ" sz="2800" dirty="0"/>
              <a:t> </a:t>
            </a:r>
            <a:endParaRPr lang="fr-FR" sz="28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13503"/>
            <a:ext cx="10515600" cy="5306938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 </a:t>
            </a:r>
            <a:r>
              <a:rPr lang="ar-DZ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تستغرق 3 سنوات) تهدف هذه المرحلة إلى ما يلي :</a:t>
            </a:r>
          </a:p>
          <a:p>
            <a:pPr algn="r" rtl="1"/>
            <a:r>
              <a:rPr lang="ar-DZ" sz="35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تنمية الحالة الصحية للناشئين.</a:t>
            </a:r>
            <a:endParaRPr lang="fr-FR" sz="35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-الإعداد البدني العام  البدني .</a:t>
            </a:r>
            <a:endParaRPr lang="fr-FR" sz="35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- اصلاح عيوب النمو البدني .</a:t>
            </a:r>
            <a:endParaRPr lang="fr-FR" sz="35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- تعلم بعض الاداءات الحركية و المهارية  للعبة الرياضية التي يتخصص فيها الناشئ </a:t>
            </a:r>
            <a:r>
              <a:rPr lang="ar-DZ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و لتحقيق هذه الأهداف لابد من طرق تدريب مختلفة و استخدام تمرينات الألعاب الرياضية وخلال هذه المرحلة كذلك يتم تشكيل المهارات الفنية التي يمكن أن يتأسس عليها مهارات أخرى أكثر صعوبة </a:t>
            </a:r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، في هذه المرحلة يتدرب الطفل حوالي</a:t>
            </a:r>
            <a:r>
              <a:rPr lang="ar-DZ" sz="35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(2-3 مرات أسبوعيا)</a:t>
            </a:r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 و المدة لا تفوق </a:t>
            </a:r>
            <a:r>
              <a:rPr lang="ar-DZ" sz="35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60 دقيقة </a:t>
            </a:r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و حجم التدريب السنوي يصل إلى 150ساعة، وعمر الناشئ في هذه المرحلة هو</a:t>
            </a:r>
            <a:r>
              <a:rPr lang="ar-DZ" sz="35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  6-7سنوات)</a:t>
            </a:r>
            <a:r>
              <a:rPr lang="ar-DZ" sz="3500" dirty="0">
                <a:latin typeface="Andalus" panose="02020603050405020304" pitchFamily="18" charset="-78"/>
                <a:cs typeface="Andalus" panose="02020603050405020304" pitchFamily="18" charset="-78"/>
              </a:rPr>
              <a:t> و يصل حتى 10 سنوات و الفترة الكلية لهذه المرحلة تستغرق </a:t>
            </a:r>
            <a:r>
              <a:rPr lang="ar-DZ" sz="35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 سنوات</a:t>
            </a:r>
            <a:r>
              <a:rPr lang="ar-DZ" sz="35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r-FR" sz="35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354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2/- مرحلة </a:t>
            </a:r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الإعداد التمهيدي الأساسي 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تهدف هذه المرحلة إلى ما يلي :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-التنمية الشاملة لكل إمكانات الناشئ البدنية.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-تحسين الحالة الصحية.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-علاج عيوب النمو البدني والإعداد  البدني.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تشكيل المهارات الحركية الأساسية المختلفة في مجال التخصص (للعبة الرياضية) و تتميز هذه المرحلة باستخدام التمرينات العامة أكثر من الخاصة 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لان التمرينات التخصصية تؤثر على النمو البدني و هذاما يؤثر سلبا على مستقبل الناشئ, و لابد في هذه المرحلة الاهتمام بالجانب المهارى و ما يساعده على اكتساب كمية كبيرة من المهارات الرياضية التخطيطية و من الناحية البدنية الاهتمام بمختلف أنواع السرعة  و التوافق و المرونة.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64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</a:rPr>
              <a:t>3/- </a:t>
            </a:r>
            <a:r>
              <a:rPr lang="ar-DZ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مرحلة </a:t>
            </a:r>
            <a:r>
              <a:rPr lang="ar-DZ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الإعداد التخصصي </a:t>
            </a:r>
            <a:r>
              <a:rPr lang="ar-DZ" sz="4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endParaRPr lang="fr-FR" sz="40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تهدف هذه المرحلة إلى ما يلي: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-استمرار الاهتمام بالإعداد البدني العام.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-زيادة حجم التمرينات العامة المرتبطة بمختلف الأنشطة الرياضية.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-تحسين الاتجاه إلى التخصص الرياضي خلال النصف الثاني لهذه المرحلة تحديد التخصص الدقيق للاعب </a:t>
            </a:r>
            <a:r>
              <a:rPr lang="ar-DZ" sz="3200" dirty="0">
                <a:latin typeface="Andalus" panose="02020603050405020304" pitchFamily="18" charset="-78"/>
                <a:cs typeface="Andalus" panose="02020603050405020304" pitchFamily="18" charset="-78"/>
              </a:rPr>
              <a:t>من خلال أداء مختلف الأنشطة و التمرينات التي تبين اتجاهه نحو لعبة من الألعاب الممارسة ، و يتم ذلك  بفضل مختلف الطرق و الوسائل التدريبية المختلفة مع تفادي الأحمال الكبيرة جدا.</a:t>
            </a:r>
            <a:endParaRPr lang="fr-FR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429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sz="4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4/-</a:t>
            </a:r>
            <a:r>
              <a:rPr lang="ar-DZ" sz="44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DZ" sz="49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مرحلة </a:t>
            </a:r>
            <a:r>
              <a:rPr lang="ar-DZ" sz="49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تحقيق الحد </a:t>
            </a:r>
            <a:r>
              <a:rPr lang="ar-DZ" sz="49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الأقصى</a:t>
            </a:r>
            <a:r>
              <a:rPr lang="ar-DZ" sz="89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 تهدف هذه المرحلة إلى تحقيق الواجبات التالية: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تحقيق  الحد الأقصى للمستويات الرياضية التي يمكن للاعب أن يصل </a:t>
            </a:r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إليها</a:t>
            </a:r>
            <a:endParaRPr lang="fr-FR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استخدام طرق ووسائل التدريب بالحد الأقصى لها.</a:t>
            </a:r>
            <a:endParaRPr lang="fr-FR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عدد مرات التدريب في الأسبوع تصل إلى 15-20 مرة.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زيادة الاهتمام بالجانب النفسي و </a:t>
            </a:r>
            <a:r>
              <a:rPr lang="ar-D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الخططي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-وضع اللاعب إلى أقصى حدوده للوصول إلى أقصى مستوى له.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9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5/- </a:t>
            </a:r>
            <a:r>
              <a:rPr lang="ar-DZ" sz="44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مرحلة </a:t>
            </a:r>
            <a:r>
              <a:rPr lang="ar-DZ" sz="44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الاحتفاظ بالمستوى: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تهدف إلى تحقيق ما يلي: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الاحتفاظ بالمستوى الرياضي( الذي تحقق من قبل)لأطول فترة ممكنة.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الاحتفاظ بالمستوى الوظيفي و التكيف الذي تم التوصل إليه.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إتقان المستوى المهارى و </a:t>
            </a:r>
            <a:r>
              <a:rPr lang="ar-DZ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الخططي</a:t>
            </a:r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 الاهتمام بالحالة النفسية و الاستعداد و للمنافسة و تحقيق المستويات العليا.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-علاج  بعض الضعف الذي ممكن أن يظهر في الجانب البدني و الوظيفي.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DZ" sz="3600" dirty="0">
                <a:latin typeface="Andalus" panose="02020603050405020304" pitchFamily="18" charset="-78"/>
                <a:cs typeface="Andalus" panose="02020603050405020304" pitchFamily="18" charset="-78"/>
              </a:rPr>
              <a:t>-قدرة اللاعب  على التكيف مع أي طريقة تدريبية  جديدة و أجهزة  تدريبية جديدة لم تستخدم من قبل حتى مع طبيعة توزيع الأحمال القصوى.</a:t>
            </a:r>
            <a:endParaRPr lang="fr-FR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186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706</Words>
  <Application>Microsoft Office PowerPoint</Application>
  <PresentationFormat>Grand écran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Andalus</vt:lpstr>
      <vt:lpstr>Arial</vt:lpstr>
      <vt:lpstr>Tahoma</vt:lpstr>
      <vt:lpstr>Trebuchet MS</vt:lpstr>
      <vt:lpstr>Wingdings 3</vt:lpstr>
      <vt:lpstr>Facette</vt:lpstr>
      <vt:lpstr>المحاضرة رقم 4</vt:lpstr>
      <vt:lpstr>1-التخطيط الطويل المدى: </vt:lpstr>
      <vt:lpstr>عند وضع خطة طويلة المدى  لابد بالأخذ بعين الاعتبار النقاط الآتية:</vt:lpstr>
      <vt:lpstr>2-مراحل التخطيط الطويل المدى: </vt:lpstr>
      <vt:lpstr>1/-مرحلة بداية الإعداد :  </vt:lpstr>
      <vt:lpstr>2/- مرحلة الإعداد التمهيدي الأساسي : </vt:lpstr>
      <vt:lpstr>3/- مرحلة الإعداد التخصصي : </vt:lpstr>
      <vt:lpstr>4/- مرحلة تحقيق الحد الأقصى: </vt:lpstr>
      <vt:lpstr>5/- مرحلة الاحتفاظ بالمستوى: 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رقم 4</dc:title>
  <dc:creator>Hp</dc:creator>
  <cp:lastModifiedBy>Hp</cp:lastModifiedBy>
  <cp:revision>24</cp:revision>
  <dcterms:created xsi:type="dcterms:W3CDTF">2024-02-23T10:02:29Z</dcterms:created>
  <dcterms:modified xsi:type="dcterms:W3CDTF">2024-03-02T22:30:42Z</dcterms:modified>
</cp:coreProperties>
</file>