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3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1FBE7-ACC6-4A02-BDD0-C0587E6AA084}" type="datetimeFigureOut">
              <a:rPr lang="fr-FR" smtClean="0"/>
              <a:t>02/03/2024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1EA51-2FD5-4F8F-9055-1AB37E792D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9853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1FBE7-ACC6-4A02-BDD0-C0587E6AA084}" type="datetimeFigureOut">
              <a:rPr lang="fr-FR" smtClean="0"/>
              <a:t>02/03/2024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1EA51-2FD5-4F8F-9055-1AB37E792D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9419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1FBE7-ACC6-4A02-BDD0-C0587E6AA084}" type="datetimeFigureOut">
              <a:rPr lang="fr-FR" smtClean="0"/>
              <a:t>02/03/2024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1EA51-2FD5-4F8F-9055-1AB37E792D9D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332363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1FBE7-ACC6-4A02-BDD0-C0587E6AA084}" type="datetimeFigureOut">
              <a:rPr lang="fr-FR" smtClean="0"/>
              <a:t>02/03/2024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1EA51-2FD5-4F8F-9055-1AB37E792D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6429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1FBE7-ACC6-4A02-BDD0-C0587E6AA084}" type="datetimeFigureOut">
              <a:rPr lang="fr-FR" smtClean="0"/>
              <a:t>02/03/2024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1EA51-2FD5-4F8F-9055-1AB37E792D9D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031851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1FBE7-ACC6-4A02-BDD0-C0587E6AA084}" type="datetimeFigureOut">
              <a:rPr lang="fr-FR" smtClean="0"/>
              <a:t>02/03/2024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1EA51-2FD5-4F8F-9055-1AB37E792D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31218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1FBE7-ACC6-4A02-BDD0-C0587E6AA084}" type="datetimeFigureOut">
              <a:rPr lang="fr-FR" smtClean="0"/>
              <a:t>02/03/2024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1EA51-2FD5-4F8F-9055-1AB37E792D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08661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1FBE7-ACC6-4A02-BDD0-C0587E6AA084}" type="datetimeFigureOut">
              <a:rPr lang="fr-FR" smtClean="0"/>
              <a:t>02/03/2024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1EA51-2FD5-4F8F-9055-1AB37E792D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8778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1FBE7-ACC6-4A02-BDD0-C0587E6AA084}" type="datetimeFigureOut">
              <a:rPr lang="fr-FR" smtClean="0"/>
              <a:t>02/03/2024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1EA51-2FD5-4F8F-9055-1AB37E792D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9021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1FBE7-ACC6-4A02-BDD0-C0587E6AA084}" type="datetimeFigureOut">
              <a:rPr lang="fr-FR" smtClean="0"/>
              <a:t>02/03/2024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1EA51-2FD5-4F8F-9055-1AB37E792D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1368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1FBE7-ACC6-4A02-BDD0-C0587E6AA084}" type="datetimeFigureOut">
              <a:rPr lang="fr-FR" smtClean="0"/>
              <a:t>02/03/2024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1EA51-2FD5-4F8F-9055-1AB37E792D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6847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1FBE7-ACC6-4A02-BDD0-C0587E6AA084}" type="datetimeFigureOut">
              <a:rPr lang="fr-FR" smtClean="0"/>
              <a:t>02/03/2024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1EA51-2FD5-4F8F-9055-1AB37E792D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4229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1FBE7-ACC6-4A02-BDD0-C0587E6AA084}" type="datetimeFigureOut">
              <a:rPr lang="fr-FR" smtClean="0"/>
              <a:t>02/03/2024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1EA51-2FD5-4F8F-9055-1AB37E792D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5072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1FBE7-ACC6-4A02-BDD0-C0587E6AA084}" type="datetimeFigureOut">
              <a:rPr lang="fr-FR" smtClean="0"/>
              <a:t>02/03/2024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1EA51-2FD5-4F8F-9055-1AB37E792D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4782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1FBE7-ACC6-4A02-BDD0-C0587E6AA084}" type="datetimeFigureOut">
              <a:rPr lang="fr-FR" smtClean="0"/>
              <a:t>02/03/2024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1EA51-2FD5-4F8F-9055-1AB37E792D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068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1FBE7-ACC6-4A02-BDD0-C0587E6AA084}" type="datetimeFigureOut">
              <a:rPr lang="fr-FR" smtClean="0"/>
              <a:t>02/03/2024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1EA51-2FD5-4F8F-9055-1AB37E792D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2632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21FBE7-ACC6-4A02-BDD0-C0587E6AA084}" type="datetimeFigureOut">
              <a:rPr lang="fr-FR" smtClean="0"/>
              <a:t>02/03/2024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271EA51-2FD5-4F8F-9055-1AB37E792D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5768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  <p:sldLayoutId id="2147483705" r:id="rId12"/>
    <p:sldLayoutId id="2147483706" r:id="rId13"/>
    <p:sldLayoutId id="2147483707" r:id="rId14"/>
    <p:sldLayoutId id="2147483708" r:id="rId15"/>
    <p:sldLayoutId id="214748370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07067" y="1153682"/>
            <a:ext cx="7766936" cy="1307507"/>
          </a:xfrm>
        </p:spPr>
        <p:txBody>
          <a:bodyPr/>
          <a:lstStyle/>
          <a:p>
            <a:pPr algn="ctr"/>
            <a:r>
              <a:rPr lang="ar-DZ" dirty="0" smtClean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المحاضرة رقم 4</a:t>
            </a:r>
            <a:endParaRPr lang="fr-FR" dirty="0">
              <a:solidFill>
                <a:srgbClr val="FF0000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07067" y="2375731"/>
            <a:ext cx="7766936" cy="2772001"/>
          </a:xfrm>
        </p:spPr>
        <p:txBody>
          <a:bodyPr>
            <a:normAutofit/>
          </a:bodyPr>
          <a:lstStyle/>
          <a:p>
            <a:pPr algn="ctr"/>
            <a:r>
              <a:rPr lang="ar-DZ" sz="7200" b="1" dirty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أنواع التخطيط الرياضي</a:t>
            </a:r>
            <a:endParaRPr lang="fr-FR" sz="7200" dirty="0">
              <a:solidFill>
                <a:srgbClr val="FF0000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ctr"/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8101" y="3409771"/>
            <a:ext cx="5996299" cy="2960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434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085317"/>
            <a:ext cx="8596668" cy="4956046"/>
          </a:xfrm>
        </p:spPr>
        <p:txBody>
          <a:bodyPr>
            <a:normAutofit/>
          </a:bodyPr>
          <a:lstStyle/>
          <a:p>
            <a:pPr marL="0" indent="0" algn="ctr" rtl="1">
              <a:buNone/>
            </a:pPr>
            <a:r>
              <a:rPr lang="ar-DZ" sz="8000" dirty="0" smtClean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نشكركم على حسن الإنصات والاستماع وبارك الله فيكم والسلام عليكم</a:t>
            </a:r>
            <a:endParaRPr lang="fr-FR" sz="8000" dirty="0">
              <a:solidFill>
                <a:srgbClr val="FF0000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62626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ar-DZ" sz="4000" b="1" dirty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1-التخطيط الطويل المدى: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/>
            <a:r>
              <a:rPr lang="ar-DZ" sz="3600" dirty="0">
                <a:latin typeface="Andalus" panose="02020603050405020304" pitchFamily="18" charset="-78"/>
                <a:cs typeface="Andalus" panose="02020603050405020304" pitchFamily="18" charset="-78"/>
              </a:rPr>
              <a:t>يعتبر أطول نظام في التخطيط الرياضي و غالبا ما يستغرق من </a:t>
            </a:r>
            <a:r>
              <a:rPr lang="ar-DZ" sz="3900" b="1" dirty="0">
                <a:latin typeface="Andalus" panose="02020603050405020304" pitchFamily="18" charset="-78"/>
                <a:cs typeface="Andalus" panose="02020603050405020304" pitchFamily="18" charset="-78"/>
              </a:rPr>
              <a:t>(5الى 10 سنوات)</a:t>
            </a:r>
            <a:r>
              <a:rPr lang="ar-DZ" sz="3900" dirty="0"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ar-DZ" sz="3600" dirty="0">
                <a:latin typeface="Andalus" panose="02020603050405020304" pitchFamily="18" charset="-78"/>
                <a:cs typeface="Andalus" panose="02020603050405020304" pitchFamily="18" charset="-78"/>
              </a:rPr>
              <a:t>حيث </a:t>
            </a:r>
            <a:r>
              <a:rPr lang="ar-DZ" sz="3600" dirty="0">
                <a:solidFill>
                  <a:schemeClr val="tx1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يبدأ من عملية الممارسة الأولية لأي لعبة رياضية حتى الوصول باللاعب إلى اعلي المستويات </a:t>
            </a:r>
            <a:r>
              <a:rPr lang="ar-DZ" sz="3600" dirty="0">
                <a:latin typeface="Andalus" panose="02020603050405020304" pitchFamily="18" charset="-78"/>
                <a:cs typeface="Andalus" panose="02020603050405020304" pitchFamily="18" charset="-78"/>
              </a:rPr>
              <a:t>,مع ضرورة مراعاة التطور بالنسبة لهذه المستويات لان اعلي المستوى الذي يعتبر بالعالمي لا يتوقف عند مستوى ثابت أو محدد بل يتميز </a:t>
            </a:r>
            <a:r>
              <a:rPr lang="ar-DZ" sz="3600" dirty="0" err="1">
                <a:latin typeface="Andalus" panose="02020603050405020304" pitchFamily="18" charset="-78"/>
                <a:cs typeface="Andalus" panose="02020603050405020304" pitchFamily="18" charset="-78"/>
              </a:rPr>
              <a:t>بالتنامي</a:t>
            </a:r>
            <a:r>
              <a:rPr lang="ar-DZ" sz="3600" dirty="0">
                <a:latin typeface="Andalus" panose="02020603050405020304" pitchFamily="18" charset="-78"/>
                <a:cs typeface="Andalus" panose="02020603050405020304" pitchFamily="18" charset="-78"/>
              </a:rPr>
              <a:t> و التطور </a:t>
            </a:r>
            <a:r>
              <a:rPr lang="ar-DZ" sz="36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المستمر،</a:t>
            </a:r>
            <a:r>
              <a:rPr lang="ar-DZ" sz="3600" dirty="0">
                <a:latin typeface="Andalus" panose="02020603050405020304" pitchFamily="18" charset="-78"/>
                <a:cs typeface="Andalus" panose="02020603050405020304" pitchFamily="18" charset="-78"/>
              </a:rPr>
              <a:t> فالتخطيط الطويل المدى يعتمد عليه في التدريب </a:t>
            </a:r>
            <a:r>
              <a:rPr lang="ar-DZ" sz="36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الحديث. </a:t>
            </a:r>
            <a:endParaRPr lang="fr-FR" sz="3600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099783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889397"/>
          </a:xfrm>
        </p:spPr>
        <p:txBody>
          <a:bodyPr>
            <a:normAutofit fontScale="90000"/>
          </a:bodyPr>
          <a:lstStyle/>
          <a:p>
            <a:pPr algn="r" rtl="1"/>
            <a:r>
              <a:rPr lang="ar-DZ" sz="4000" dirty="0" smtClean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عند </a:t>
            </a:r>
            <a:r>
              <a:rPr lang="ar-DZ" sz="4000" dirty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وضع خطة طويلة المدى  لابد بالأخذ بعين الاعتبار النقاط الآتية</a:t>
            </a:r>
            <a:r>
              <a:rPr lang="ar-DZ" sz="4000" b="1" dirty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:</a:t>
            </a:r>
            <a:endParaRPr lang="fr-FR" sz="4000" dirty="0">
              <a:solidFill>
                <a:srgbClr val="FF0000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95402" y="2138188"/>
            <a:ext cx="9601196" cy="3318936"/>
          </a:xfrm>
        </p:spPr>
        <p:txBody>
          <a:bodyPr>
            <a:normAutofit fontScale="25000" lnSpcReduction="20000"/>
          </a:bodyPr>
          <a:lstStyle/>
          <a:p>
            <a:pPr algn="r" rtl="1">
              <a:lnSpc>
                <a:spcPct val="120000"/>
              </a:lnSpc>
            </a:pPr>
            <a:r>
              <a:rPr lang="ar-DZ" sz="9600" dirty="0">
                <a:latin typeface="Andalus" panose="02020603050405020304" pitchFamily="18" charset="-78"/>
                <a:cs typeface="Andalus" panose="02020603050405020304" pitchFamily="18" charset="-78"/>
              </a:rPr>
              <a:t>-عدد السنوات المطلوبة للوصول باللاعب أو الفريق إلى اعلي المستويات</a:t>
            </a:r>
            <a:r>
              <a:rPr lang="ar-DZ" sz="96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.</a:t>
            </a:r>
            <a:endParaRPr lang="fr-FR" sz="96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>
              <a:lnSpc>
                <a:spcPct val="120000"/>
              </a:lnSpc>
            </a:pPr>
            <a:r>
              <a:rPr lang="ar-DZ" sz="9600" dirty="0">
                <a:latin typeface="Andalus" panose="02020603050405020304" pitchFamily="18" charset="-78"/>
                <a:cs typeface="Andalus" panose="02020603050405020304" pitchFamily="18" charset="-78"/>
              </a:rPr>
              <a:t>-العمر المناسب الذي يستطيع فيه اللاعب الوصول إلى اعلي المستويات.</a:t>
            </a:r>
            <a:endParaRPr lang="fr-FR" sz="96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>
              <a:lnSpc>
                <a:spcPct val="120000"/>
              </a:lnSpc>
            </a:pPr>
            <a:r>
              <a:rPr lang="ar-DZ" sz="9600" dirty="0">
                <a:latin typeface="Andalus" panose="02020603050405020304" pitchFamily="18" charset="-78"/>
                <a:cs typeface="Andalus" panose="02020603050405020304" pitchFamily="18" charset="-78"/>
              </a:rPr>
              <a:t>-مستويات القدرات الطبيعية لدى اللاعبين الناشئين التي سوف يبدأ بهم (  ملكاتهم البدنية.النفسية.المعرفية......)</a:t>
            </a:r>
            <a:endParaRPr lang="fr-FR" sz="96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>
              <a:lnSpc>
                <a:spcPct val="120000"/>
              </a:lnSpc>
            </a:pPr>
            <a:r>
              <a:rPr lang="ar-DZ" sz="9600" dirty="0">
                <a:latin typeface="Andalus" panose="02020603050405020304" pitchFamily="18" charset="-78"/>
                <a:cs typeface="Andalus" panose="02020603050405020304" pitchFamily="18" charset="-78"/>
              </a:rPr>
              <a:t>-المرحلة السنية المناسبة التي سوف يبدى من خلالها اللاعب في أداء التدريبات الخاصة</a:t>
            </a:r>
            <a:r>
              <a:rPr lang="ar-DZ" sz="96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.</a:t>
            </a:r>
            <a:endParaRPr lang="fr-FR" sz="96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>
              <a:lnSpc>
                <a:spcPct val="120000"/>
              </a:lnSpc>
            </a:pPr>
            <a:r>
              <a:rPr lang="ar-DZ" sz="9600" dirty="0">
                <a:latin typeface="Andalus" panose="02020603050405020304" pitchFamily="18" charset="-78"/>
                <a:cs typeface="Andalus" panose="02020603050405020304" pitchFamily="18" charset="-78"/>
              </a:rPr>
              <a:t>-المحافظة على هدف الخطة الموضوعة في المدى الطويل وعدم المحاولة في تغييره إلى سنة أو سنتين. ففي السنوات الأولى(2-3سنوات) يسعى المدرب إلى وضع الأساس الثابت للإعداد المتعدد الجوانب و يعلمهم الاداء الرياضي السليم و بعد ذلك تطوير الصفات البدنية و الارتقاء لمستوى الأداء بدلالة السن و خصائص اللاعبين.</a:t>
            </a:r>
            <a:endParaRPr lang="fr-FR" sz="96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4453894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ar-DZ" sz="4000" b="1" dirty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2-مراحل التخطيط الطويل المدى: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DZ" sz="3200" dirty="0">
                <a:latin typeface="Andalus" panose="02020603050405020304" pitchFamily="18" charset="-78"/>
                <a:cs typeface="Andalus" panose="02020603050405020304" pitchFamily="18" charset="-78"/>
              </a:rPr>
              <a:t>1-مرحلة بداية الإعداد.</a:t>
            </a:r>
            <a:endParaRPr lang="fr-FR" sz="32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r>
              <a:rPr lang="ar-DZ" sz="3200" dirty="0">
                <a:latin typeface="Andalus" panose="02020603050405020304" pitchFamily="18" charset="-78"/>
                <a:cs typeface="Andalus" panose="02020603050405020304" pitchFamily="18" charset="-78"/>
              </a:rPr>
              <a:t>2-مرحلة الأعداد و التمهيدي الأساس.</a:t>
            </a:r>
            <a:endParaRPr lang="fr-FR" sz="32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r>
              <a:rPr lang="ar-DZ" sz="3200" dirty="0">
                <a:latin typeface="Andalus" panose="02020603050405020304" pitchFamily="18" charset="-78"/>
                <a:cs typeface="Andalus" panose="02020603050405020304" pitchFamily="18" charset="-78"/>
              </a:rPr>
              <a:t>3-مرحلة الإعداد و التخصص.</a:t>
            </a:r>
            <a:endParaRPr lang="fr-FR" sz="32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r>
              <a:rPr lang="ar-DZ" sz="3200" dirty="0">
                <a:latin typeface="Andalus" panose="02020603050405020304" pitchFamily="18" charset="-78"/>
                <a:cs typeface="Andalus" panose="02020603050405020304" pitchFamily="18" charset="-78"/>
              </a:rPr>
              <a:t>4-مرحلة تحقيق الحد الأقصى.</a:t>
            </a:r>
            <a:endParaRPr lang="fr-FR" sz="32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r>
              <a:rPr lang="ar-DZ" sz="3200" dirty="0">
                <a:latin typeface="Andalus" panose="02020603050405020304" pitchFamily="18" charset="-78"/>
                <a:cs typeface="Andalus" panose="02020603050405020304" pitchFamily="18" charset="-78"/>
              </a:rPr>
              <a:t>5-مرحلة الاحتفاظ بالمستوى.</a:t>
            </a:r>
            <a:endParaRPr lang="fr-FR" sz="32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83530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95402" y="561569"/>
            <a:ext cx="9601196" cy="1303867"/>
          </a:xfrm>
        </p:spPr>
        <p:txBody>
          <a:bodyPr>
            <a:normAutofit/>
          </a:bodyPr>
          <a:lstStyle/>
          <a:p>
            <a:pPr algn="r" rtl="1"/>
            <a:r>
              <a:rPr lang="ar-DZ" sz="4000" b="1" dirty="0" smtClean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1/-مرحلة </a:t>
            </a:r>
            <a:r>
              <a:rPr lang="ar-DZ" sz="4000" b="1" dirty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بداية الإعداد </a:t>
            </a:r>
            <a:r>
              <a:rPr lang="ar-DZ" sz="4000" b="1" dirty="0" smtClean="0">
                <a:solidFill>
                  <a:srgbClr val="FF0000"/>
                </a:solidFill>
              </a:rPr>
              <a:t>:</a:t>
            </a:r>
            <a:r>
              <a:rPr lang="fr-FR" sz="2800" dirty="0"/>
              <a:t/>
            </a:r>
            <a:br>
              <a:rPr lang="fr-FR" sz="2800" dirty="0"/>
            </a:br>
            <a:r>
              <a:rPr lang="ar-DZ" sz="2800" dirty="0"/>
              <a:t> </a:t>
            </a:r>
            <a:endParaRPr lang="fr-FR" sz="2800" dirty="0">
              <a:solidFill>
                <a:srgbClr val="FF0000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213503"/>
            <a:ext cx="10515600" cy="5306938"/>
          </a:xfrm>
        </p:spPr>
        <p:txBody>
          <a:bodyPr>
            <a:normAutofit fontScale="92500" lnSpcReduction="20000"/>
          </a:bodyPr>
          <a:lstStyle/>
          <a:p>
            <a:pPr algn="r" rtl="1"/>
            <a:r>
              <a:rPr lang="ar-DZ" sz="3500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( </a:t>
            </a:r>
            <a:r>
              <a:rPr lang="ar-DZ" sz="35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تستغرق 3 سنوات) تهدف هذه المرحلة إلى ما يلي :</a:t>
            </a:r>
          </a:p>
          <a:p>
            <a:pPr algn="r" rtl="1"/>
            <a:r>
              <a:rPr lang="ar-DZ" sz="35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- </a:t>
            </a:r>
            <a:r>
              <a:rPr lang="ar-DZ" sz="3500" dirty="0">
                <a:latin typeface="Andalus" panose="02020603050405020304" pitchFamily="18" charset="-78"/>
                <a:cs typeface="Andalus" panose="02020603050405020304" pitchFamily="18" charset="-78"/>
              </a:rPr>
              <a:t>تنمية الحالة الصحية للناشئين.</a:t>
            </a:r>
            <a:endParaRPr lang="fr-FR" sz="35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r>
              <a:rPr lang="ar-DZ" sz="3500" dirty="0">
                <a:latin typeface="Andalus" panose="02020603050405020304" pitchFamily="18" charset="-78"/>
                <a:cs typeface="Andalus" panose="02020603050405020304" pitchFamily="18" charset="-78"/>
              </a:rPr>
              <a:t>-الإعداد البدني العام  البدني .</a:t>
            </a:r>
            <a:endParaRPr lang="fr-FR" sz="35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r>
              <a:rPr lang="ar-DZ" sz="3500" dirty="0">
                <a:latin typeface="Andalus" panose="02020603050405020304" pitchFamily="18" charset="-78"/>
                <a:cs typeface="Andalus" panose="02020603050405020304" pitchFamily="18" charset="-78"/>
              </a:rPr>
              <a:t>- اصلاح عيوب النمو البدني .</a:t>
            </a:r>
            <a:endParaRPr lang="fr-FR" sz="35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r>
              <a:rPr lang="ar-DZ" sz="3500" dirty="0">
                <a:latin typeface="Andalus" panose="02020603050405020304" pitchFamily="18" charset="-78"/>
                <a:cs typeface="Andalus" panose="02020603050405020304" pitchFamily="18" charset="-78"/>
              </a:rPr>
              <a:t>- تعلم بعض الاداءات الحركية و المهارية  للعبة الرياضية التي يتخصص فيها الناشئ </a:t>
            </a:r>
            <a:r>
              <a:rPr lang="ar-DZ" sz="3500" b="1" dirty="0">
                <a:latin typeface="Andalus" panose="02020603050405020304" pitchFamily="18" charset="-78"/>
                <a:cs typeface="Andalus" panose="02020603050405020304" pitchFamily="18" charset="-78"/>
              </a:rPr>
              <a:t>و لتحقيق هذه الأهداف لابد من طرق تدريب مختلفة و استخدام تمرينات الألعاب الرياضية وخلال هذه المرحلة كذلك يتم تشكيل المهارات الفنية التي يمكن أن يتأسس عليها مهارات أخرى أكثر صعوبة </a:t>
            </a:r>
            <a:r>
              <a:rPr lang="ar-DZ" sz="3500" dirty="0">
                <a:latin typeface="Andalus" panose="02020603050405020304" pitchFamily="18" charset="-78"/>
                <a:cs typeface="Andalus" panose="02020603050405020304" pitchFamily="18" charset="-78"/>
              </a:rPr>
              <a:t>، في هذه المرحلة يتدرب الطفل حوالي</a:t>
            </a:r>
            <a:r>
              <a:rPr lang="ar-DZ" sz="3500" b="1" dirty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(2-3 مرات أسبوعيا)</a:t>
            </a:r>
            <a:r>
              <a:rPr lang="ar-DZ" sz="3500" dirty="0">
                <a:latin typeface="Andalus" panose="02020603050405020304" pitchFamily="18" charset="-78"/>
                <a:cs typeface="Andalus" panose="02020603050405020304" pitchFamily="18" charset="-78"/>
              </a:rPr>
              <a:t> و المدة لا تفوق </a:t>
            </a:r>
            <a:r>
              <a:rPr lang="ar-DZ" sz="3500" dirty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60 دقيقة </a:t>
            </a:r>
            <a:r>
              <a:rPr lang="ar-DZ" sz="3500" dirty="0">
                <a:latin typeface="Andalus" panose="02020603050405020304" pitchFamily="18" charset="-78"/>
                <a:cs typeface="Andalus" panose="02020603050405020304" pitchFamily="18" charset="-78"/>
              </a:rPr>
              <a:t>و حجم التدريب السنوي يصل إلى 150ساعة، وعمر الناشئ في هذه المرحلة هو</a:t>
            </a:r>
            <a:r>
              <a:rPr lang="ar-DZ" sz="3500" dirty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(  6-7سنوات)</a:t>
            </a:r>
            <a:r>
              <a:rPr lang="ar-DZ" sz="3500" dirty="0">
                <a:latin typeface="Andalus" panose="02020603050405020304" pitchFamily="18" charset="-78"/>
                <a:cs typeface="Andalus" panose="02020603050405020304" pitchFamily="18" charset="-78"/>
              </a:rPr>
              <a:t> و يصل حتى 10 سنوات و الفترة الكلية لهذه المرحلة تستغرق </a:t>
            </a:r>
            <a:r>
              <a:rPr lang="ar-DZ" sz="3500" b="1" dirty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3 سنوات</a:t>
            </a:r>
            <a:r>
              <a:rPr lang="ar-DZ" sz="3500" dirty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.</a:t>
            </a:r>
            <a:endParaRPr lang="fr-FR" sz="3500" dirty="0">
              <a:solidFill>
                <a:srgbClr val="FF0000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3547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ar-DZ" sz="4000" b="1" dirty="0" smtClean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2/- مرحلة </a:t>
            </a:r>
            <a:r>
              <a:rPr lang="ar-DZ" sz="4000" b="1" dirty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الإعداد التمهيدي الأساسي :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 fontScale="85000" lnSpcReduction="20000"/>
          </a:bodyPr>
          <a:lstStyle/>
          <a:p>
            <a:pPr algn="r" rtl="1"/>
            <a:r>
              <a:rPr lang="ar-DZ" sz="3200" dirty="0">
                <a:latin typeface="Andalus" panose="02020603050405020304" pitchFamily="18" charset="-78"/>
                <a:cs typeface="Andalus" panose="02020603050405020304" pitchFamily="18" charset="-78"/>
              </a:rPr>
              <a:t>تهدف هذه المرحلة إلى ما يلي :</a:t>
            </a:r>
            <a:endParaRPr lang="fr-FR" sz="32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r>
              <a:rPr lang="ar-DZ" sz="3200" dirty="0">
                <a:latin typeface="Andalus" panose="02020603050405020304" pitchFamily="18" charset="-78"/>
                <a:cs typeface="Andalus" panose="02020603050405020304" pitchFamily="18" charset="-78"/>
              </a:rPr>
              <a:t>-التنمية الشاملة لكل إمكانات الناشئ البدنية.</a:t>
            </a:r>
            <a:endParaRPr lang="fr-FR" sz="32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r>
              <a:rPr lang="ar-DZ" sz="3200" dirty="0">
                <a:latin typeface="Andalus" panose="02020603050405020304" pitchFamily="18" charset="-78"/>
                <a:cs typeface="Andalus" panose="02020603050405020304" pitchFamily="18" charset="-78"/>
              </a:rPr>
              <a:t>-تحسين الحالة الصحية.</a:t>
            </a:r>
            <a:endParaRPr lang="fr-FR" sz="32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r>
              <a:rPr lang="ar-DZ" sz="3200" dirty="0">
                <a:latin typeface="Andalus" panose="02020603050405020304" pitchFamily="18" charset="-78"/>
                <a:cs typeface="Andalus" panose="02020603050405020304" pitchFamily="18" charset="-78"/>
              </a:rPr>
              <a:t>-علاج عيوب النمو البدني والإعداد  البدني.</a:t>
            </a:r>
            <a:endParaRPr lang="fr-FR" sz="32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r>
              <a:rPr lang="ar-DZ" sz="3200" dirty="0">
                <a:latin typeface="Andalus" panose="02020603050405020304" pitchFamily="18" charset="-78"/>
                <a:cs typeface="Andalus" panose="02020603050405020304" pitchFamily="18" charset="-78"/>
              </a:rPr>
              <a:t>-</a:t>
            </a:r>
            <a:r>
              <a:rPr lang="ar-DZ" sz="3200" b="1" dirty="0">
                <a:latin typeface="Andalus" panose="02020603050405020304" pitchFamily="18" charset="-78"/>
                <a:cs typeface="Andalus" panose="02020603050405020304" pitchFamily="18" charset="-78"/>
              </a:rPr>
              <a:t>تشكيل المهارات الحركية الأساسية المختلفة في مجال التخصص (للعبة الرياضية) و تتميز هذه المرحلة باستخدام التمرينات العامة أكثر من الخاصة </a:t>
            </a:r>
            <a:r>
              <a:rPr lang="ar-DZ" sz="3200" dirty="0">
                <a:latin typeface="Andalus" panose="02020603050405020304" pitchFamily="18" charset="-78"/>
                <a:cs typeface="Andalus" panose="02020603050405020304" pitchFamily="18" charset="-78"/>
              </a:rPr>
              <a:t>لان التمرينات التخصصية تؤثر على النمو البدني و هذاما يؤثر سلبا على مستقبل الناشئ, و لابد في هذه المرحلة الاهتمام بالجانب المهارى و ما يساعده على اكتساب كمية كبيرة من المهارات الرياضية التخطيطية و من الناحية البدنية الاهتمام بمختلف أنواع السرعة  و التوافق و المرونة.</a:t>
            </a:r>
            <a:endParaRPr lang="fr-FR" sz="32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06413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ar-DZ" sz="4000" dirty="0" smtClean="0">
                <a:solidFill>
                  <a:srgbClr val="FF0000"/>
                </a:solidFill>
              </a:rPr>
              <a:t>3/- </a:t>
            </a:r>
            <a:r>
              <a:rPr lang="ar-DZ" sz="4000" b="1" dirty="0" smtClean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مرحلة </a:t>
            </a:r>
            <a:r>
              <a:rPr lang="ar-DZ" sz="4000" b="1" dirty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الإعداد التخصصي </a:t>
            </a:r>
            <a:r>
              <a:rPr lang="ar-DZ" sz="4000" dirty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: </a:t>
            </a:r>
            <a:endParaRPr lang="fr-FR" sz="4000" dirty="0">
              <a:solidFill>
                <a:srgbClr val="FF0000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r" rtl="1"/>
            <a:r>
              <a:rPr lang="ar-DZ" sz="3200" dirty="0">
                <a:latin typeface="Andalus" panose="02020603050405020304" pitchFamily="18" charset="-78"/>
                <a:cs typeface="Andalus" panose="02020603050405020304" pitchFamily="18" charset="-78"/>
              </a:rPr>
              <a:t>تهدف هذه المرحلة إلى ما يلي:</a:t>
            </a:r>
            <a:endParaRPr lang="fr-FR" sz="32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r>
              <a:rPr lang="ar-DZ" sz="3200" dirty="0">
                <a:latin typeface="Andalus" panose="02020603050405020304" pitchFamily="18" charset="-78"/>
                <a:cs typeface="Andalus" panose="02020603050405020304" pitchFamily="18" charset="-78"/>
              </a:rPr>
              <a:t>-استمرار الاهتمام بالإعداد البدني العام.</a:t>
            </a:r>
            <a:endParaRPr lang="fr-FR" sz="32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r>
              <a:rPr lang="ar-DZ" sz="3200" dirty="0">
                <a:latin typeface="Andalus" panose="02020603050405020304" pitchFamily="18" charset="-78"/>
                <a:cs typeface="Andalus" panose="02020603050405020304" pitchFamily="18" charset="-78"/>
              </a:rPr>
              <a:t>-زيادة حجم التمرينات العامة المرتبطة بمختلف الأنشطة الرياضية.</a:t>
            </a:r>
            <a:endParaRPr lang="fr-FR" sz="32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r>
              <a:rPr lang="ar-DZ" sz="3200" b="1" dirty="0">
                <a:latin typeface="Andalus" panose="02020603050405020304" pitchFamily="18" charset="-78"/>
                <a:cs typeface="Andalus" panose="02020603050405020304" pitchFamily="18" charset="-78"/>
              </a:rPr>
              <a:t>-تحسين الاتجاه إلى التخصص الرياضي خلال النصف الثاني لهذه المرحلة تحديد التخصص الدقيق للاعب </a:t>
            </a:r>
            <a:r>
              <a:rPr lang="ar-DZ" sz="3200" dirty="0">
                <a:latin typeface="Andalus" panose="02020603050405020304" pitchFamily="18" charset="-78"/>
                <a:cs typeface="Andalus" panose="02020603050405020304" pitchFamily="18" charset="-78"/>
              </a:rPr>
              <a:t>من خلال أداء مختلف الأنشطة و التمرينات التي تبين اتجاهه نحو لعبة من الألعاب الممارسة ، و يتم ذلك  بفضل مختلف الطرق و الوسائل التدريبية المختلفة مع تفادي الأحمال الكبيرة جدا.</a:t>
            </a:r>
            <a:endParaRPr lang="fr-FR" sz="3200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04294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rtl="1"/>
            <a:r>
              <a:rPr lang="ar-DZ" sz="4400" b="1" dirty="0" smtClean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4/-</a:t>
            </a:r>
            <a:r>
              <a:rPr lang="ar-DZ" sz="4400" dirty="0" smtClean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ar-DZ" sz="4900" b="1" dirty="0" smtClean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مرحلة </a:t>
            </a:r>
            <a:r>
              <a:rPr lang="ar-DZ" sz="4900" b="1" dirty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تحقيق الحد </a:t>
            </a:r>
            <a:r>
              <a:rPr lang="ar-DZ" sz="4900" b="1" dirty="0" smtClean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الأقصى</a:t>
            </a:r>
            <a:r>
              <a:rPr lang="ar-DZ" sz="8900" dirty="0" smtClean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: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r" rtl="1"/>
            <a:r>
              <a:rPr lang="ar-DZ" sz="3600" dirty="0">
                <a:latin typeface="Andalus" panose="02020603050405020304" pitchFamily="18" charset="-78"/>
                <a:cs typeface="Andalus" panose="02020603050405020304" pitchFamily="18" charset="-78"/>
              </a:rPr>
              <a:t> تهدف هذه المرحلة إلى تحقيق الواجبات التالية:</a:t>
            </a:r>
            <a:endParaRPr lang="fr-FR" sz="36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r>
              <a:rPr lang="ar-DZ" sz="3600" dirty="0">
                <a:latin typeface="Andalus" panose="02020603050405020304" pitchFamily="18" charset="-78"/>
                <a:cs typeface="Andalus" panose="02020603050405020304" pitchFamily="18" charset="-78"/>
              </a:rPr>
              <a:t>- تحقيق  الحد الأقصى للمستويات الرياضية التي يمكن للاعب أن يصل </a:t>
            </a:r>
            <a:r>
              <a:rPr lang="ar-DZ" sz="36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إليها</a:t>
            </a:r>
            <a:endParaRPr lang="fr-FR" sz="3600" dirty="0" smtClean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r>
              <a:rPr lang="ar-DZ" sz="36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- استخدام طرق ووسائل التدريب بالحد الأقصى لها.</a:t>
            </a:r>
            <a:endParaRPr lang="fr-FR" sz="3600" dirty="0" smtClean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r>
              <a:rPr lang="ar-DZ" sz="36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- </a:t>
            </a:r>
            <a:r>
              <a:rPr lang="ar-DZ" sz="3600" dirty="0">
                <a:latin typeface="Andalus" panose="02020603050405020304" pitchFamily="18" charset="-78"/>
                <a:cs typeface="Andalus" panose="02020603050405020304" pitchFamily="18" charset="-78"/>
              </a:rPr>
              <a:t>عدد مرات التدريب في الأسبوع تصل إلى 15-20 مرة.</a:t>
            </a:r>
            <a:endParaRPr lang="fr-FR" sz="36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r>
              <a:rPr lang="ar-DZ" sz="3600" dirty="0">
                <a:latin typeface="Andalus" panose="02020603050405020304" pitchFamily="18" charset="-78"/>
                <a:cs typeface="Andalus" panose="02020603050405020304" pitchFamily="18" charset="-78"/>
              </a:rPr>
              <a:t>- زيادة الاهتمام بالجانب النفسي و </a:t>
            </a:r>
            <a:r>
              <a:rPr lang="ar-DZ" sz="3600" dirty="0" err="1">
                <a:latin typeface="Andalus" panose="02020603050405020304" pitchFamily="18" charset="-78"/>
                <a:cs typeface="Andalus" panose="02020603050405020304" pitchFamily="18" charset="-78"/>
              </a:rPr>
              <a:t>الخططي</a:t>
            </a:r>
            <a:r>
              <a:rPr lang="ar-DZ" sz="3600" dirty="0">
                <a:latin typeface="Andalus" panose="02020603050405020304" pitchFamily="18" charset="-78"/>
                <a:cs typeface="Andalus" panose="02020603050405020304" pitchFamily="18" charset="-78"/>
              </a:rPr>
              <a:t>.</a:t>
            </a:r>
            <a:endParaRPr lang="fr-FR" sz="36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r>
              <a:rPr lang="ar-DZ" sz="3600" dirty="0">
                <a:latin typeface="Andalus" panose="02020603050405020304" pitchFamily="18" charset="-78"/>
                <a:cs typeface="Andalus" panose="02020603050405020304" pitchFamily="18" charset="-78"/>
              </a:rPr>
              <a:t>-وضع اللاعب إلى أقصى حدوده للوصول إلى أقصى مستوى له.</a:t>
            </a:r>
            <a:endParaRPr lang="fr-FR" sz="36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99936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ar-DZ" sz="4000" b="1" dirty="0" smtClean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5/- </a:t>
            </a:r>
            <a:r>
              <a:rPr lang="ar-DZ" sz="4400" b="1" dirty="0" smtClean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مرحلة </a:t>
            </a:r>
            <a:r>
              <a:rPr lang="ar-DZ" sz="4400" b="1" dirty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الاحتفاظ بالمستوى: 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r" rtl="1"/>
            <a:r>
              <a:rPr lang="ar-DZ" sz="3600" dirty="0">
                <a:latin typeface="Andalus" panose="02020603050405020304" pitchFamily="18" charset="-78"/>
                <a:cs typeface="Andalus" panose="02020603050405020304" pitchFamily="18" charset="-78"/>
              </a:rPr>
              <a:t>تهدف إلى تحقيق ما يلي:</a:t>
            </a:r>
            <a:endParaRPr lang="fr-FR" sz="36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r>
              <a:rPr lang="ar-DZ" sz="3600" dirty="0">
                <a:latin typeface="Andalus" panose="02020603050405020304" pitchFamily="18" charset="-78"/>
                <a:cs typeface="Andalus" panose="02020603050405020304" pitchFamily="18" charset="-78"/>
              </a:rPr>
              <a:t>- الاحتفاظ بالمستوى الرياضي( الذي تحقق من قبل)لأطول فترة ممكنة.</a:t>
            </a:r>
            <a:endParaRPr lang="fr-FR" sz="36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r>
              <a:rPr lang="ar-DZ" sz="3600" dirty="0">
                <a:latin typeface="Andalus" panose="02020603050405020304" pitchFamily="18" charset="-78"/>
                <a:cs typeface="Andalus" panose="02020603050405020304" pitchFamily="18" charset="-78"/>
              </a:rPr>
              <a:t>- الاحتفاظ بالمستوى الوظيفي و التكيف الذي تم التوصل إليه.</a:t>
            </a:r>
            <a:endParaRPr lang="fr-FR" sz="36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r>
              <a:rPr lang="ar-DZ" sz="3600" dirty="0">
                <a:latin typeface="Andalus" panose="02020603050405020304" pitchFamily="18" charset="-78"/>
                <a:cs typeface="Andalus" panose="02020603050405020304" pitchFamily="18" charset="-78"/>
              </a:rPr>
              <a:t>- إتقان المستوى المهارى و </a:t>
            </a:r>
            <a:r>
              <a:rPr lang="ar-DZ" sz="3600" dirty="0" err="1">
                <a:latin typeface="Andalus" panose="02020603050405020304" pitchFamily="18" charset="-78"/>
                <a:cs typeface="Andalus" panose="02020603050405020304" pitchFamily="18" charset="-78"/>
              </a:rPr>
              <a:t>الخططي</a:t>
            </a:r>
            <a:r>
              <a:rPr lang="ar-DZ" sz="3600" dirty="0">
                <a:latin typeface="Andalus" panose="02020603050405020304" pitchFamily="18" charset="-78"/>
                <a:cs typeface="Andalus" panose="02020603050405020304" pitchFamily="18" charset="-78"/>
              </a:rPr>
              <a:t>.</a:t>
            </a:r>
            <a:endParaRPr lang="fr-FR" sz="36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r>
              <a:rPr lang="ar-DZ" sz="3600" dirty="0">
                <a:latin typeface="Andalus" panose="02020603050405020304" pitchFamily="18" charset="-78"/>
                <a:cs typeface="Andalus" panose="02020603050405020304" pitchFamily="18" charset="-78"/>
              </a:rPr>
              <a:t>- الاهتمام بالحالة النفسية و الاستعداد و للمنافسة و تحقيق المستويات العليا.</a:t>
            </a:r>
            <a:endParaRPr lang="fr-FR" sz="36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r>
              <a:rPr lang="ar-DZ" sz="3600" dirty="0">
                <a:latin typeface="Andalus" panose="02020603050405020304" pitchFamily="18" charset="-78"/>
                <a:cs typeface="Andalus" panose="02020603050405020304" pitchFamily="18" charset="-78"/>
              </a:rPr>
              <a:t>-علاج  بعض الضعف الذي ممكن أن يظهر في الجانب البدني و الوظيفي.</a:t>
            </a:r>
            <a:endParaRPr lang="fr-FR" sz="36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r>
              <a:rPr lang="ar-DZ" sz="3600" dirty="0">
                <a:latin typeface="Andalus" panose="02020603050405020304" pitchFamily="18" charset="-78"/>
                <a:cs typeface="Andalus" panose="02020603050405020304" pitchFamily="18" charset="-78"/>
              </a:rPr>
              <a:t>-قدرة اللاعب  على التكيف مع أي طريقة تدريبية  جديدة و أجهزة  تدريبية جديدة لم تستخدم من قبل حتى مع طبيعة توزيع الأحمال القصوى.</a:t>
            </a:r>
            <a:endParaRPr lang="fr-FR" sz="36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81867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131</TotalTime>
  <Words>706</Words>
  <Application>Microsoft Office PowerPoint</Application>
  <PresentationFormat>Grand écran</PresentationFormat>
  <Paragraphs>49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Andalus</vt:lpstr>
      <vt:lpstr>Arial</vt:lpstr>
      <vt:lpstr>Tahoma</vt:lpstr>
      <vt:lpstr>Trebuchet MS</vt:lpstr>
      <vt:lpstr>Wingdings 3</vt:lpstr>
      <vt:lpstr>Facette</vt:lpstr>
      <vt:lpstr>المحاضرة رقم 4</vt:lpstr>
      <vt:lpstr>1-التخطيط الطويل المدى: </vt:lpstr>
      <vt:lpstr>عند وضع خطة طويلة المدى  لابد بالأخذ بعين الاعتبار النقاط الآتية:</vt:lpstr>
      <vt:lpstr>2-مراحل التخطيط الطويل المدى: </vt:lpstr>
      <vt:lpstr>1/-مرحلة بداية الإعداد :  </vt:lpstr>
      <vt:lpstr>2/- مرحلة الإعداد التمهيدي الأساسي : </vt:lpstr>
      <vt:lpstr>3/- مرحلة الإعداد التخصصي : </vt:lpstr>
      <vt:lpstr>4/- مرحلة تحقيق الحد الأقصى: </vt:lpstr>
      <vt:lpstr>5/- مرحلة الاحتفاظ بالمستوى:  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المحاضرة رقم 4</dc:title>
  <dc:creator>Hp</dc:creator>
  <cp:lastModifiedBy>Hp</cp:lastModifiedBy>
  <cp:revision>24</cp:revision>
  <dcterms:created xsi:type="dcterms:W3CDTF">2024-02-23T10:02:29Z</dcterms:created>
  <dcterms:modified xsi:type="dcterms:W3CDTF">2024-03-02T22:30:42Z</dcterms:modified>
</cp:coreProperties>
</file>