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38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ia smaili" userId="e7cbf710d23f2009" providerId="LiveId" clId="{FE2F2250-4F5C-4159-A506-40CB0030B445}"/>
    <pc:docChg chg="custSel addSld delSld modSld">
      <pc:chgData name="nadia smaili" userId="e7cbf710d23f2009" providerId="LiveId" clId="{FE2F2250-4F5C-4159-A506-40CB0030B445}" dt="2025-11-10T14:48:20.381" v="54" actId="2696"/>
      <pc:docMkLst>
        <pc:docMk/>
      </pc:docMkLst>
      <pc:sldChg chg="new del">
        <pc:chgData name="nadia smaili" userId="e7cbf710d23f2009" providerId="LiveId" clId="{FE2F2250-4F5C-4159-A506-40CB0030B445}" dt="2025-11-10T14:48:20.381" v="54" actId="2696"/>
        <pc:sldMkLst>
          <pc:docMk/>
          <pc:sldMk cId="663003195" sldId="257"/>
        </pc:sldMkLst>
      </pc:sldChg>
      <pc:sldChg chg="addSp delSp modSp new mod">
        <pc:chgData name="nadia smaili" userId="e7cbf710d23f2009" providerId="LiveId" clId="{FE2F2250-4F5C-4159-A506-40CB0030B445}" dt="2025-11-10T14:41:42.383" v="43" actId="404"/>
        <pc:sldMkLst>
          <pc:docMk/>
          <pc:sldMk cId="1628319008" sldId="258"/>
        </pc:sldMkLst>
        <pc:spChg chg="del">
          <ac:chgData name="nadia smaili" userId="e7cbf710d23f2009" providerId="LiveId" clId="{FE2F2250-4F5C-4159-A506-40CB0030B445}" dt="2025-11-10T14:40:41.273" v="14" actId="478"/>
          <ac:spMkLst>
            <pc:docMk/>
            <pc:sldMk cId="1628319008" sldId="258"/>
            <ac:spMk id="2" creationId="{0D9B6659-0953-230D-87DA-BF61712E79F7}"/>
          </ac:spMkLst>
        </pc:spChg>
        <pc:spChg chg="del">
          <ac:chgData name="nadia smaili" userId="e7cbf710d23f2009" providerId="LiveId" clId="{FE2F2250-4F5C-4159-A506-40CB0030B445}" dt="2025-11-10T14:39:59.810" v="4"/>
          <ac:spMkLst>
            <pc:docMk/>
            <pc:sldMk cId="1628319008" sldId="258"/>
            <ac:spMk id="3" creationId="{5F91BCA0-E48F-EEB2-18BF-993A1BD0E02D}"/>
          </ac:spMkLst>
        </pc:spChg>
        <pc:spChg chg="mod">
          <ac:chgData name="nadia smaili" userId="e7cbf710d23f2009" providerId="LiveId" clId="{FE2F2250-4F5C-4159-A506-40CB0030B445}" dt="2025-11-10T14:41:02.434" v="38" actId="113"/>
          <ac:spMkLst>
            <pc:docMk/>
            <pc:sldMk cId="1628319008" sldId="258"/>
            <ac:spMk id="4" creationId="{B83476DE-24A9-C147-DE48-BE03F13FAE87}"/>
          </ac:spMkLst>
        </pc:spChg>
        <pc:spChg chg="add del mod">
          <ac:chgData name="nadia smaili" userId="e7cbf710d23f2009" providerId="LiveId" clId="{FE2F2250-4F5C-4159-A506-40CB0030B445}" dt="2025-11-10T14:40:36.752" v="13" actId="14100"/>
          <ac:spMkLst>
            <pc:docMk/>
            <pc:sldMk cId="1628319008" sldId="258"/>
            <ac:spMk id="8" creationId="{A04E4ADF-909A-A993-AEE0-8729DACD3514}"/>
          </ac:spMkLst>
        </pc:spChg>
        <pc:graphicFrameChg chg="add mod">
          <ac:chgData name="nadia smaili" userId="e7cbf710d23f2009" providerId="LiveId" clId="{FE2F2250-4F5C-4159-A506-40CB0030B445}" dt="2025-11-10T14:37:13.382" v="2"/>
          <ac:graphicFrameMkLst>
            <pc:docMk/>
            <pc:sldMk cId="1628319008" sldId="258"/>
            <ac:graphicFrameMk id="5" creationId="{069BA1F3-194C-D97B-DBE9-D68402DB6AA3}"/>
          </ac:graphicFrameMkLst>
        </pc:graphicFrameChg>
        <pc:graphicFrameChg chg="add mod">
          <ac:chgData name="nadia smaili" userId="e7cbf710d23f2009" providerId="LiveId" clId="{FE2F2250-4F5C-4159-A506-40CB0030B445}" dt="2025-11-10T14:39:33.347" v="3"/>
          <ac:graphicFrameMkLst>
            <pc:docMk/>
            <pc:sldMk cId="1628319008" sldId="258"/>
            <ac:graphicFrameMk id="6" creationId="{60C69DFC-CB57-E4AC-29B1-425044CF3DC2}"/>
          </ac:graphicFrameMkLst>
        </pc:graphicFrameChg>
        <pc:graphicFrameChg chg="add del mod modGraphic">
          <ac:chgData name="nadia smaili" userId="e7cbf710d23f2009" providerId="LiveId" clId="{FE2F2250-4F5C-4159-A506-40CB0030B445}" dt="2025-11-10T14:41:42.383" v="43" actId="404"/>
          <ac:graphicFrameMkLst>
            <pc:docMk/>
            <pc:sldMk cId="1628319008" sldId="258"/>
            <ac:graphicFrameMk id="7" creationId="{70BFAFD4-4B65-9363-B333-C1737EC221A6}"/>
          </ac:graphicFrameMkLst>
        </pc:graphicFrameChg>
      </pc:sldChg>
      <pc:sldChg chg="addSp modSp new mod">
        <pc:chgData name="nadia smaili" userId="e7cbf710d23f2009" providerId="LiveId" clId="{FE2F2250-4F5C-4159-A506-40CB0030B445}" dt="2025-11-10T14:47:10.762" v="53" actId="255"/>
        <pc:sldMkLst>
          <pc:docMk/>
          <pc:sldMk cId="1857550969" sldId="259"/>
        </pc:sldMkLst>
        <pc:graphicFrameChg chg="add mod modGraphic">
          <ac:chgData name="nadia smaili" userId="e7cbf710d23f2009" providerId="LiveId" clId="{FE2F2250-4F5C-4159-A506-40CB0030B445}" dt="2025-11-10T14:47:10.762" v="53" actId="255"/>
          <ac:graphicFrameMkLst>
            <pc:docMk/>
            <pc:sldMk cId="1857550969" sldId="259"/>
            <ac:graphicFrameMk id="2" creationId="{A63A227F-0FEF-7489-578B-B8C20F9C4ED8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6B2A6-5E34-4F01-AE74-2EC37F4C3478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A9C74-92AA-4AA6-95D3-E95A825A7C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761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A9C74-92AA-4AA6-95D3-E95A825A7C5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46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80F6A10-E1C4-4192-AE8C-6BDBFBF61F0D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4298F4B-6524-424F-8D17-EEA0C283815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42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6A10-E1C4-4192-AE8C-6BDBFBF61F0D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F4B-6524-424F-8D17-EEA0C2838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05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6A10-E1C4-4192-AE8C-6BDBFBF61F0D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F4B-6524-424F-8D17-EEA0C283815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868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6A10-E1C4-4192-AE8C-6BDBFBF61F0D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F4B-6524-424F-8D17-EEA0C2838150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392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6A10-E1C4-4192-AE8C-6BDBFBF61F0D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F4B-6524-424F-8D17-EEA0C2838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959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6A10-E1C4-4192-AE8C-6BDBFBF61F0D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F4B-6524-424F-8D17-EEA0C2838150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537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6A10-E1C4-4192-AE8C-6BDBFBF61F0D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F4B-6524-424F-8D17-EEA0C283815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295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6A10-E1C4-4192-AE8C-6BDBFBF61F0D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F4B-6524-424F-8D17-EEA0C283815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058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6A10-E1C4-4192-AE8C-6BDBFBF61F0D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F4B-6524-424F-8D17-EEA0C283815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46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6A10-E1C4-4192-AE8C-6BDBFBF61F0D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F4B-6524-424F-8D17-EEA0C2838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52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6A10-E1C4-4192-AE8C-6BDBFBF61F0D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F4B-6524-424F-8D17-EEA0C283815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20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6A10-E1C4-4192-AE8C-6BDBFBF61F0D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F4B-6524-424F-8D17-EEA0C2838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72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6A10-E1C4-4192-AE8C-6BDBFBF61F0D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F4B-6524-424F-8D17-EEA0C283815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13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6A10-E1C4-4192-AE8C-6BDBFBF61F0D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F4B-6524-424F-8D17-EEA0C283815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27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6A10-E1C4-4192-AE8C-6BDBFBF61F0D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F4B-6524-424F-8D17-EEA0C2838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44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6A10-E1C4-4192-AE8C-6BDBFBF61F0D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F4B-6524-424F-8D17-EEA0C283815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22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6A10-E1C4-4192-AE8C-6BDBFBF61F0D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F4B-6524-424F-8D17-EEA0C2838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21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0F6A10-E1C4-4192-AE8C-6BDBFBF61F0D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298F4B-6524-424F-8D17-EEA0C2838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5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DEAA68-FFFF-F780-CC27-AD96AC2EBB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خطوات ومراحل التقويم</a:t>
            </a:r>
            <a:endParaRPr lang="fr-FR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0B65C1-7450-F0A9-1A27-A037831835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DZ" dirty="0" err="1"/>
              <a:t>سماعيلي</a:t>
            </a:r>
            <a:r>
              <a:rPr lang="ar-DZ" dirty="0"/>
              <a:t> نادية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4586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63A227F-0FEF-7489-578B-B8C20F9C4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953864"/>
              </p:ext>
            </p:extLst>
          </p:nvPr>
        </p:nvGraphicFramePr>
        <p:xfrm>
          <a:off x="714777" y="695459"/>
          <a:ext cx="10695904" cy="5576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3976">
                  <a:extLst>
                    <a:ext uri="{9D8B030D-6E8A-4147-A177-3AD203B41FA5}">
                      <a16:colId xmlns:a16="http://schemas.microsoft.com/office/drawing/2014/main" val="866311541"/>
                    </a:ext>
                  </a:extLst>
                </a:gridCol>
                <a:gridCol w="2673976">
                  <a:extLst>
                    <a:ext uri="{9D8B030D-6E8A-4147-A177-3AD203B41FA5}">
                      <a16:colId xmlns:a16="http://schemas.microsoft.com/office/drawing/2014/main" val="650338884"/>
                    </a:ext>
                  </a:extLst>
                </a:gridCol>
                <a:gridCol w="2673976">
                  <a:extLst>
                    <a:ext uri="{9D8B030D-6E8A-4147-A177-3AD203B41FA5}">
                      <a16:colId xmlns:a16="http://schemas.microsoft.com/office/drawing/2014/main" val="4165987036"/>
                    </a:ext>
                  </a:extLst>
                </a:gridCol>
                <a:gridCol w="2673976">
                  <a:extLst>
                    <a:ext uri="{9D8B030D-6E8A-4147-A177-3AD203B41FA5}">
                      <a16:colId xmlns:a16="http://schemas.microsoft.com/office/drawing/2014/main" val="2088280565"/>
                    </a:ext>
                  </a:extLst>
                </a:gridCol>
              </a:tblGrid>
              <a:tr h="2804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16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المرحلة 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MS Mincho" panose="02020609040205080304" pitchFamily="49" charset="-128"/>
                        <a:cs typeface="Traditional Arabic" panose="02020603050405020304" pitchFamily="18" charset="-78"/>
                      </a:endParaRPr>
                    </a:p>
                  </a:txBody>
                  <a:tcPr marL="57960" marR="5796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16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الوصف المفصل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MS Mincho" panose="02020609040205080304" pitchFamily="49" charset="-128"/>
                        <a:cs typeface="Traditional Arabic" panose="02020603050405020304" pitchFamily="18" charset="-78"/>
                      </a:endParaRPr>
                    </a:p>
                  </a:txBody>
                  <a:tcPr marL="57960" marR="5796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16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أدوات القياس / مؤشرات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MS Mincho" panose="02020609040205080304" pitchFamily="49" charset="-128"/>
                        <a:cs typeface="Traditional Arabic" panose="02020603050405020304" pitchFamily="18" charset="-78"/>
                      </a:endParaRPr>
                    </a:p>
                  </a:txBody>
                  <a:tcPr marL="57960" marR="5796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16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أمثلة تطبيقية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MS Mincho" panose="02020609040205080304" pitchFamily="49" charset="-128"/>
                        <a:cs typeface="Traditional Arabic" panose="02020603050405020304" pitchFamily="18" charset="-78"/>
                      </a:endParaRPr>
                    </a:p>
                  </a:txBody>
                  <a:tcPr marL="57960" marR="57960" marT="0" marB="0"/>
                </a:tc>
                <a:extLst>
                  <a:ext uri="{0D108BD9-81ED-4DB2-BD59-A6C34878D82A}">
                    <a16:rowId xmlns:a16="http://schemas.microsoft.com/office/drawing/2014/main" val="1242395942"/>
                  </a:ext>
                </a:extLst>
              </a:tr>
              <a:tr h="111478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16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تحديد الغرض والنطاق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MS Mincho" panose="02020609040205080304" pitchFamily="49" charset="-128"/>
                        <a:cs typeface="Traditional Arabic" panose="02020603050405020304" pitchFamily="18" charset="-78"/>
                      </a:endParaRPr>
                    </a:p>
                  </a:txBody>
                  <a:tcPr marL="57960" marR="5796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16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تحديد سبب التقييم، نطاقه، والأطراف المعنية. يشمل وضع أسئلة أساسية: لماذا نقيم؟ ما الذي نقيمه؟ من سيقوم بالتقييم؟ ومتى؟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MS Mincho" panose="02020609040205080304" pitchFamily="49" charset="-128"/>
                        <a:cs typeface="Traditional Arabic" panose="02020603050405020304" pitchFamily="18" charset="-78"/>
                      </a:endParaRPr>
                    </a:p>
                  </a:txBody>
                  <a:tcPr marL="57960" marR="5796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16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قوائم، </a:t>
                      </a:r>
                      <a:r>
                        <a:rPr lang="ar-SA" sz="16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اجتماعات التخطيط، تحديد أصحاب المصلحة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MS Mincho" panose="02020609040205080304" pitchFamily="49" charset="-128"/>
                        <a:cs typeface="Traditional Arabic" panose="02020603050405020304" pitchFamily="18" charset="-78"/>
                      </a:endParaRPr>
                    </a:p>
                  </a:txBody>
                  <a:tcPr marL="57960" marR="5796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16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تحديد أهداف تقييم نظام المكتبة الجامعية للفهرسة الرقمية، وتحديد من سيشارك في التقييم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MS Mincho" panose="02020609040205080304" pitchFamily="49" charset="-128"/>
                        <a:cs typeface="Traditional Arabic" panose="02020603050405020304" pitchFamily="18" charset="-78"/>
                      </a:endParaRPr>
                    </a:p>
                  </a:txBody>
                  <a:tcPr marL="57960" marR="57960" marT="0" marB="0"/>
                </a:tc>
                <a:extLst>
                  <a:ext uri="{0D108BD9-81ED-4DB2-BD59-A6C34878D82A}">
                    <a16:rowId xmlns:a16="http://schemas.microsoft.com/office/drawing/2014/main" val="1695290746"/>
                  </a:ext>
                </a:extLst>
              </a:tr>
              <a:tr h="84147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16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تصميم إطار التقييم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MS Mincho" panose="02020609040205080304" pitchFamily="49" charset="-128"/>
                        <a:cs typeface="Traditional Arabic" panose="02020603050405020304" pitchFamily="18" charset="-78"/>
                      </a:endParaRPr>
                    </a:p>
                  </a:txBody>
                  <a:tcPr marL="57960" marR="5796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16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وضع نموذج التقييم المناسب، اختيار المؤشرات، تحديد معايير الكفاءة والفعالية والجودة</a:t>
                      </a:r>
                      <a:r>
                        <a:rPr lang="fr-FR" sz="16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.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MS Mincho" panose="02020609040205080304" pitchFamily="49" charset="-128"/>
                        <a:cs typeface="Traditional Arabic" panose="02020603050405020304" pitchFamily="18" charset="-78"/>
                      </a:endParaRPr>
                    </a:p>
                  </a:txBody>
                  <a:tcPr marL="57960" marR="5796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16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اختيار نموذج مثل</a:t>
                      </a:r>
                      <a:r>
                        <a:rPr lang="fr-FR" sz="16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fr-FR" sz="1600" dirty="0" err="1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DeLone</a:t>
                      </a:r>
                      <a:r>
                        <a:rPr lang="fr-FR" sz="16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&amp; McLean</a:t>
                      </a:r>
                      <a:r>
                        <a:rPr lang="ar-SA" sz="16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، تصميم استبيانات، تحديد مؤشرات الأداء</a:t>
                      </a:r>
                      <a:r>
                        <a:rPr lang="fr-FR" sz="16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(KPIs)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MS Mincho" panose="02020609040205080304" pitchFamily="49" charset="-128"/>
                        <a:cs typeface="Traditional Arabic" panose="02020603050405020304" pitchFamily="18" charset="-78"/>
                      </a:endParaRPr>
                    </a:p>
                  </a:txBody>
                  <a:tcPr marL="57960" marR="5796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16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تحديد مؤشرات مثل زمن الاسترجاع، دقة النتائج، نسبة رضا المستخدمين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MS Mincho" panose="02020609040205080304" pitchFamily="49" charset="-128"/>
                        <a:cs typeface="Traditional Arabic" panose="02020603050405020304" pitchFamily="18" charset="-78"/>
                      </a:endParaRPr>
                    </a:p>
                  </a:txBody>
                  <a:tcPr marL="57960" marR="57960" marT="0" marB="0"/>
                </a:tc>
                <a:extLst>
                  <a:ext uri="{0D108BD9-81ED-4DB2-BD59-A6C34878D82A}">
                    <a16:rowId xmlns:a16="http://schemas.microsoft.com/office/drawing/2014/main" val="2406427020"/>
                  </a:ext>
                </a:extLst>
              </a:tr>
              <a:tr h="83031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16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جمع البيانات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MS Mincho" panose="02020609040205080304" pitchFamily="49" charset="-128"/>
                        <a:cs typeface="Traditional Arabic" panose="02020603050405020304" pitchFamily="18" charset="-78"/>
                      </a:endParaRPr>
                    </a:p>
                  </a:txBody>
                  <a:tcPr marL="57960" marR="5796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16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الحصول على معلومات دقيقة وشاملة حول أداء النظام</a:t>
                      </a:r>
                      <a:r>
                        <a:rPr lang="fr-FR" sz="16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.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MS Mincho" panose="02020609040205080304" pitchFamily="49" charset="-128"/>
                        <a:cs typeface="Traditional Arabic" panose="02020603050405020304" pitchFamily="18" charset="-78"/>
                      </a:endParaRPr>
                    </a:p>
                  </a:txBody>
                  <a:tcPr marL="57960" marR="5796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16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استبيانات، مقابلات، مراجعة سجلات الاستخدام، تقارير النظام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MS Mincho" panose="02020609040205080304" pitchFamily="49" charset="-128"/>
                        <a:cs typeface="Traditional Arabic" panose="02020603050405020304" pitchFamily="18" charset="-78"/>
                      </a:endParaRPr>
                    </a:p>
                  </a:txBody>
                  <a:tcPr marL="57960" marR="5796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16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استبيان رضا المستفيدين عن قاعدة البيانات الرقمية، مراجعة سجلات عمليات البحث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MS Mincho" panose="02020609040205080304" pitchFamily="49" charset="-128"/>
                        <a:cs typeface="Traditional Arabic" panose="02020603050405020304" pitchFamily="18" charset="-78"/>
                      </a:endParaRPr>
                    </a:p>
                  </a:txBody>
                  <a:tcPr marL="57960" marR="57960" marT="0" marB="0"/>
                </a:tc>
                <a:extLst>
                  <a:ext uri="{0D108BD9-81ED-4DB2-BD59-A6C34878D82A}">
                    <a16:rowId xmlns:a16="http://schemas.microsoft.com/office/drawing/2014/main" val="2004230344"/>
                  </a:ext>
                </a:extLst>
              </a:tr>
              <a:tr h="83770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16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تحليل البيانات وتفسيرها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MS Mincho" panose="02020609040205080304" pitchFamily="49" charset="-128"/>
                        <a:cs typeface="Traditional Arabic" panose="02020603050405020304" pitchFamily="18" charset="-78"/>
                      </a:endParaRPr>
                    </a:p>
                  </a:txBody>
                  <a:tcPr marL="57960" marR="5796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16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دراسة البيانات ومقارنتها بالأهداف والمعايير المحددة مسبقًا، تحديد نقاط القوة والضعف</a:t>
                      </a:r>
                      <a:r>
                        <a:rPr lang="fr-FR" sz="16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.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MS Mincho" panose="02020609040205080304" pitchFamily="49" charset="-128"/>
                        <a:cs typeface="Traditional Arabic" panose="02020603050405020304" pitchFamily="18" charset="-78"/>
                      </a:endParaRPr>
                    </a:p>
                  </a:txBody>
                  <a:tcPr marL="57960" marR="5796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16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التحليل الإحصائي، تحليل محتوى، مقارنة مع الأداء المتوقع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MS Mincho" panose="02020609040205080304" pitchFamily="49" charset="-128"/>
                        <a:cs typeface="Traditional Arabic" panose="02020603050405020304" pitchFamily="18" charset="-78"/>
                      </a:endParaRPr>
                    </a:p>
                  </a:txBody>
                  <a:tcPr marL="57960" marR="5796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16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تحليل إحصائي لسرعة الاسترجاع، دراسة حالات الاستخدام، تقييم مدى دقة المعلومات المسترجعة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MS Mincho" panose="02020609040205080304" pitchFamily="49" charset="-128"/>
                        <a:cs typeface="Traditional Arabic" panose="02020603050405020304" pitchFamily="18" charset="-78"/>
                      </a:endParaRPr>
                    </a:p>
                  </a:txBody>
                  <a:tcPr marL="57960" marR="57960" marT="0" marB="0"/>
                </a:tc>
                <a:extLst>
                  <a:ext uri="{0D108BD9-81ED-4DB2-BD59-A6C34878D82A}">
                    <a16:rowId xmlns:a16="http://schemas.microsoft.com/office/drawing/2014/main" val="2071534195"/>
                  </a:ext>
                </a:extLst>
              </a:tr>
              <a:tr h="84147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16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استخلاص النتائج والتوصيات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MS Mincho" panose="02020609040205080304" pitchFamily="49" charset="-128"/>
                        <a:cs typeface="Traditional Arabic" panose="02020603050405020304" pitchFamily="18" charset="-78"/>
                      </a:endParaRPr>
                    </a:p>
                  </a:txBody>
                  <a:tcPr marL="57960" marR="5796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16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تلخيص النتائج، تحديد النقاط التي تحتاج تحسينًا، وتقديم توصيات واضحة لتطوير النظام</a:t>
                      </a:r>
                      <a:r>
                        <a:rPr lang="fr-FR" sz="16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.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MS Mincho" panose="02020609040205080304" pitchFamily="49" charset="-128"/>
                        <a:cs typeface="Traditional Arabic" panose="02020603050405020304" pitchFamily="18" charset="-78"/>
                      </a:endParaRPr>
                    </a:p>
                  </a:txBody>
                  <a:tcPr marL="57960" marR="5796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16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تقارير مفصلة، جداول مقارنة، مؤشرات النجاح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MS Mincho" panose="02020609040205080304" pitchFamily="49" charset="-128"/>
                        <a:cs typeface="Traditional Arabic" panose="02020603050405020304" pitchFamily="18" charset="-78"/>
                      </a:endParaRPr>
                    </a:p>
                  </a:txBody>
                  <a:tcPr marL="57960" marR="5796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16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توصية بترقية النظام لتحسين الوصول للمواد الرقمية، اقتراح تدريب للمستفيدين على استخدام النظام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MS Mincho" panose="02020609040205080304" pitchFamily="49" charset="-128"/>
                        <a:cs typeface="Traditional Arabic" panose="02020603050405020304" pitchFamily="18" charset="-78"/>
                      </a:endParaRPr>
                    </a:p>
                  </a:txBody>
                  <a:tcPr marL="57960" marR="57960" marT="0" marB="0"/>
                </a:tc>
                <a:extLst>
                  <a:ext uri="{0D108BD9-81ED-4DB2-BD59-A6C34878D82A}">
                    <a16:rowId xmlns:a16="http://schemas.microsoft.com/office/drawing/2014/main" val="2021721659"/>
                  </a:ext>
                </a:extLst>
              </a:tr>
              <a:tr h="83031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16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المتابعة والمراجعة الدورية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MS Mincho" panose="02020609040205080304" pitchFamily="49" charset="-128"/>
                        <a:cs typeface="Traditional Arabic" panose="02020603050405020304" pitchFamily="18" charset="-78"/>
                      </a:endParaRPr>
                    </a:p>
                  </a:txBody>
                  <a:tcPr marL="57960" marR="5796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16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التأكد من تطبيق التوصيات، إجراء تقييم دوري لضمان التحسين المستمر</a:t>
                      </a:r>
                      <a:r>
                        <a:rPr lang="fr-FR" sz="16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.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MS Mincho" panose="02020609040205080304" pitchFamily="49" charset="-128"/>
                        <a:cs typeface="Traditional Arabic" panose="02020603050405020304" pitchFamily="18" charset="-78"/>
                      </a:endParaRPr>
                    </a:p>
                  </a:txBody>
                  <a:tcPr marL="57960" marR="5796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16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تقييم نصف سنوي، تقارير متابعة، مراجعة مؤشرات الأداء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MS Mincho" panose="02020609040205080304" pitchFamily="49" charset="-128"/>
                        <a:cs typeface="Traditional Arabic" panose="02020603050405020304" pitchFamily="18" charset="-78"/>
                      </a:endParaRPr>
                    </a:p>
                  </a:txBody>
                  <a:tcPr marL="57960" marR="5796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16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تقييم نصف سنوي لأداء نظام المكتبة الرقمية، تحديث الإجراءات والسياسات حسب النتائج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MS Mincho" panose="02020609040205080304" pitchFamily="49" charset="-128"/>
                        <a:cs typeface="Traditional Arabic" panose="02020603050405020304" pitchFamily="18" charset="-78"/>
                      </a:endParaRPr>
                    </a:p>
                  </a:txBody>
                  <a:tcPr marL="57960" marR="57960" marT="0" marB="0"/>
                </a:tc>
                <a:extLst>
                  <a:ext uri="{0D108BD9-81ED-4DB2-BD59-A6C34878D82A}">
                    <a16:rowId xmlns:a16="http://schemas.microsoft.com/office/drawing/2014/main" val="1714857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550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3476DE-24A9-C147-DE48-BE03F13FA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ar-DZ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مراحل وخطوات التقييم </a:t>
            </a:r>
            <a:endParaRPr lang="fr-FR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70BFAFD4-4B65-9363-B333-C1737EC22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833826"/>
              </p:ext>
            </p:extLst>
          </p:nvPr>
        </p:nvGraphicFramePr>
        <p:xfrm>
          <a:off x="1654254" y="982135"/>
          <a:ext cx="9391440" cy="4066381"/>
        </p:xfrm>
        <a:graphic>
          <a:graphicData uri="http://schemas.openxmlformats.org/drawingml/2006/table">
            <a:tbl>
              <a:tblPr firstRow="1" firstCol="1" bandRow="1"/>
              <a:tblGrid>
                <a:gridCol w="3130480">
                  <a:extLst>
                    <a:ext uri="{9D8B030D-6E8A-4147-A177-3AD203B41FA5}">
                      <a16:colId xmlns:a16="http://schemas.microsoft.com/office/drawing/2014/main" val="3493778265"/>
                    </a:ext>
                  </a:extLst>
                </a:gridCol>
                <a:gridCol w="3130480">
                  <a:extLst>
                    <a:ext uri="{9D8B030D-6E8A-4147-A177-3AD203B41FA5}">
                      <a16:colId xmlns:a16="http://schemas.microsoft.com/office/drawing/2014/main" val="1045490070"/>
                    </a:ext>
                  </a:extLst>
                </a:gridCol>
                <a:gridCol w="3130480">
                  <a:extLst>
                    <a:ext uri="{9D8B030D-6E8A-4147-A177-3AD203B41FA5}">
                      <a16:colId xmlns:a16="http://schemas.microsoft.com/office/drawing/2014/main" val="1316485207"/>
                    </a:ext>
                  </a:extLst>
                </a:gridCol>
              </a:tblGrid>
              <a:tr h="31279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المرحلة 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2" marR="670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الوصف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2" marR="670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أمثلة تطبيقية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2" marR="670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992788"/>
                  </a:ext>
                </a:extLst>
              </a:tr>
              <a:tr h="62559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تحديد الغرض والنطاق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2" marR="67082" marT="0" marB="0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تحديد سبب التقييم، نطاقه، والأطراف المعنية، مع مراعاة الأهداف المؤسسية</a:t>
                      </a:r>
                      <a:r>
                        <a:rPr lang="fr-FR" sz="1800" kern="10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2" marR="67082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تحديد أهداف تقييم نظام المكتبة الجامعية للفهرسة الرقمية</a:t>
                      </a:r>
                      <a:r>
                        <a:rPr lang="fr-FR" sz="1800" kern="10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2" marR="67082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607004"/>
                  </a:ext>
                </a:extLst>
              </a:tr>
              <a:tr h="62559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تصميم إطار التقييم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2" marR="67082" marT="0" marB="0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اختيار نموذج التقييم المناسب (مثل نموذج</a:t>
                      </a:r>
                      <a:r>
                        <a:rPr lang="fr-FR" sz="1800" kern="10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DeLone &amp; McLean) </a:t>
                      </a:r>
                      <a:r>
                        <a:rPr lang="ar-S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وتحديد المؤشرات</a:t>
                      </a:r>
                      <a:r>
                        <a:rPr lang="fr-FR" sz="1800" kern="10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2" marR="67082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تحديد مؤشرات الأداء، الجودة، الاستخدام، والنتائج للنظام</a:t>
                      </a:r>
                      <a:r>
                        <a:rPr lang="fr-FR" sz="1800" kern="10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2" marR="67082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0081650"/>
                  </a:ext>
                </a:extLst>
              </a:tr>
              <a:tr h="62559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جمع البيانات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2" marR="67082" marT="0" marB="0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استخدام أدوات مثل المسوحات، المقابلات، سجلات الاستخدام للحصول على بيانات دقيقة</a:t>
                      </a:r>
                      <a:r>
                        <a:rPr lang="fr-FR" sz="1800" kern="10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2" marR="67082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استبيان رضا المستفيدين عن قاعدة البيانات الرقمية</a:t>
                      </a:r>
                      <a:r>
                        <a:rPr lang="fr-FR" sz="1800" kern="10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2" marR="67082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76175"/>
                  </a:ext>
                </a:extLst>
              </a:tr>
              <a:tr h="62559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تحليل البيانات وتفسيرها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2" marR="67082" marT="0" marB="0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مقارنة النتائج بالمعايير والأهداف المحددة مسبقًا واستخدام أساليب كمية ونوعية</a:t>
                      </a:r>
                      <a:r>
                        <a:rPr lang="fr-FR" sz="1800" kern="10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2" marR="67082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تحليل إحصائي لسرعة الاسترجاع ودقة النتائج في النظام</a:t>
                      </a:r>
                      <a:r>
                        <a:rPr lang="fr-FR" sz="1800" kern="10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2" marR="67082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042234"/>
                  </a:ext>
                </a:extLst>
              </a:tr>
              <a:tr h="62559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استخلاص النتائج والتوصيات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2" marR="67082" marT="0" marB="0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تحديد نقاط القوة والضعف وإصدار توصيات لتطوير النظام أو تحسينه</a:t>
                      </a:r>
                      <a:r>
                        <a:rPr lang="fr-FR" sz="1800" kern="1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2" marR="67082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توصية بترقية النظام لتحسين الوصول للمواد الرقمية</a:t>
                      </a:r>
                      <a:r>
                        <a:rPr lang="fr-FR" sz="1800" kern="10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2" marR="67082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416402"/>
                  </a:ext>
                </a:extLst>
              </a:tr>
              <a:tr h="62559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المتابعة والمراجعة الدورية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2" marR="67082" marT="0" marB="0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إجراء تقييم مستمر أو دوري لمراجعة السياسة أو النظام بناءً على النتائج</a:t>
                      </a:r>
                      <a:r>
                        <a:rPr lang="fr-FR" sz="1800" kern="100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2" marR="67082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تقييم نصف سنوي لأداء نظام المكتبة الرقمية وتحديث الإجراءات</a:t>
                      </a:r>
                      <a:r>
                        <a:rPr lang="fr-FR" sz="1800" kern="100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2" marR="67082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149300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A04E4ADF-909A-A993-AEE0-8729DACD3514}"/>
              </a:ext>
            </a:extLst>
          </p:cNvPr>
          <p:cNvSpPr>
            <a:spLocks noGrp="1" noChangeArrowheads="1"/>
          </p:cNvSpPr>
          <p:nvPr>
            <p:ph type="pic" idx="1"/>
          </p:nvPr>
        </p:nvSpPr>
        <p:spPr bwMode="auto">
          <a:xfrm>
            <a:off x="1295401" y="0"/>
            <a:ext cx="10105972" cy="333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8319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</TotalTime>
  <Words>419</Words>
  <Application>Microsoft Office PowerPoint</Application>
  <PresentationFormat>Grand écran</PresentationFormat>
  <Paragraphs>53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Garamond</vt:lpstr>
      <vt:lpstr>Traditional Arabic</vt:lpstr>
      <vt:lpstr>Organique</vt:lpstr>
      <vt:lpstr>خطوات ومراحل التقويم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nadia smaili</dc:creator>
  <cp:lastModifiedBy>nadia smaili</cp:lastModifiedBy>
  <cp:revision>2</cp:revision>
  <dcterms:created xsi:type="dcterms:W3CDTF">2025-11-10T14:35:08Z</dcterms:created>
  <dcterms:modified xsi:type="dcterms:W3CDTF">2025-11-13T10:46:51Z</dcterms:modified>
</cp:coreProperties>
</file>