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1" r:id="rId1"/>
    <p:sldMasterId id="2147484028" r:id="rId2"/>
  </p:sldMasterIdLst>
  <p:notesMasterIdLst>
    <p:notesMasterId r:id="rId35"/>
  </p:notesMasterIdLst>
  <p:sldIdLst>
    <p:sldId id="256" r:id="rId3"/>
    <p:sldId id="377" r:id="rId4"/>
    <p:sldId id="390" r:id="rId5"/>
    <p:sldId id="405" r:id="rId6"/>
    <p:sldId id="262" r:id="rId7"/>
    <p:sldId id="384" r:id="rId8"/>
    <p:sldId id="404" r:id="rId9"/>
    <p:sldId id="387" r:id="rId10"/>
    <p:sldId id="357" r:id="rId11"/>
    <p:sldId id="401" r:id="rId12"/>
    <p:sldId id="407" r:id="rId13"/>
    <p:sldId id="408" r:id="rId14"/>
    <p:sldId id="402" r:id="rId15"/>
    <p:sldId id="391" r:id="rId16"/>
    <p:sldId id="409" r:id="rId17"/>
    <p:sldId id="410" r:id="rId18"/>
    <p:sldId id="411" r:id="rId19"/>
    <p:sldId id="418" r:id="rId20"/>
    <p:sldId id="365" r:id="rId21"/>
    <p:sldId id="412" r:id="rId22"/>
    <p:sldId id="413" r:id="rId23"/>
    <p:sldId id="414" r:id="rId24"/>
    <p:sldId id="416" r:id="rId25"/>
    <p:sldId id="417" r:id="rId26"/>
    <p:sldId id="415" r:id="rId27"/>
    <p:sldId id="419" r:id="rId28"/>
    <p:sldId id="420" r:id="rId29"/>
    <p:sldId id="421" r:id="rId30"/>
    <p:sldId id="366" r:id="rId31"/>
    <p:sldId id="353" r:id="rId32"/>
    <p:sldId id="287" r:id="rId33"/>
    <p:sldId id="290"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210" y="7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a smaili" userId="e7cbf710d23f2009" providerId="LiveId" clId="{FE2F2250-4F5C-4159-A506-40CB0030B445}"/>
    <pc:docChg chg="custSel delSld modSld">
      <pc:chgData name="nadia smaili" userId="e7cbf710d23f2009" providerId="LiveId" clId="{FE2F2250-4F5C-4159-A506-40CB0030B445}" dt="2025-11-26T11:45:38.432" v="256" actId="2711"/>
      <pc:docMkLst>
        <pc:docMk/>
      </pc:docMkLst>
      <pc:sldChg chg="delSp modSp mod delAnim modAnim">
        <pc:chgData name="nadia smaili" userId="e7cbf710d23f2009" providerId="LiveId" clId="{FE2F2250-4F5C-4159-A506-40CB0030B445}" dt="2025-11-26T11:39:16.847" v="95" actId="2711"/>
        <pc:sldMkLst>
          <pc:docMk/>
          <pc:sldMk cId="3499028956" sldId="256"/>
        </pc:sldMkLst>
        <pc:spChg chg="del">
          <ac:chgData name="nadia smaili" userId="e7cbf710d23f2009" providerId="LiveId" clId="{FE2F2250-4F5C-4159-A506-40CB0030B445}" dt="2025-11-26T11:36:08.964" v="1" actId="478"/>
          <ac:spMkLst>
            <pc:docMk/>
            <pc:sldMk cId="3499028956" sldId="256"/>
            <ac:spMk id="3" creationId="{00000000-0000-0000-0000-000000000000}"/>
          </ac:spMkLst>
        </pc:spChg>
        <pc:spChg chg="del">
          <ac:chgData name="nadia smaili" userId="e7cbf710d23f2009" providerId="LiveId" clId="{FE2F2250-4F5C-4159-A506-40CB0030B445}" dt="2025-11-26T11:36:27.761" v="27" actId="478"/>
          <ac:spMkLst>
            <pc:docMk/>
            <pc:sldMk cId="3499028956" sldId="256"/>
            <ac:spMk id="11" creationId="{00000000-0000-0000-0000-000000000000}"/>
          </ac:spMkLst>
        </pc:spChg>
        <pc:spChg chg="mod">
          <ac:chgData name="nadia smaili" userId="e7cbf710d23f2009" providerId="LiveId" clId="{FE2F2250-4F5C-4159-A506-40CB0030B445}" dt="2025-11-26T11:39:10.897" v="94" actId="2711"/>
          <ac:spMkLst>
            <pc:docMk/>
            <pc:sldMk cId="3499028956" sldId="256"/>
            <ac:spMk id="12" creationId="{00000000-0000-0000-0000-000000000000}"/>
          </ac:spMkLst>
        </pc:spChg>
        <pc:spChg chg="mod">
          <ac:chgData name="nadia smaili" userId="e7cbf710d23f2009" providerId="LiveId" clId="{FE2F2250-4F5C-4159-A506-40CB0030B445}" dt="2025-11-26T11:39:16.847" v="95" actId="2711"/>
          <ac:spMkLst>
            <pc:docMk/>
            <pc:sldMk cId="3499028956" sldId="256"/>
            <ac:spMk id="13" creationId="{00000000-0000-0000-0000-000000000000}"/>
          </ac:spMkLst>
        </pc:spChg>
        <pc:spChg chg="mod">
          <ac:chgData name="nadia smaili" userId="e7cbf710d23f2009" providerId="LiveId" clId="{FE2F2250-4F5C-4159-A506-40CB0030B445}" dt="2025-11-26T11:38:58.853" v="92" actId="2711"/>
          <ac:spMkLst>
            <pc:docMk/>
            <pc:sldMk cId="3499028956" sldId="256"/>
            <ac:spMk id="533507" creationId="{00000000-0000-0000-0000-000000000000}"/>
          </ac:spMkLst>
        </pc:spChg>
        <pc:grpChg chg="del">
          <ac:chgData name="nadia smaili" userId="e7cbf710d23f2009" providerId="LiveId" clId="{FE2F2250-4F5C-4159-A506-40CB0030B445}" dt="2025-11-26T11:36:06.913" v="0" actId="478"/>
          <ac:grpSpMkLst>
            <pc:docMk/>
            <pc:sldMk cId="3499028956" sldId="256"/>
            <ac:grpSpMk id="8" creationId="{00000000-0000-0000-0000-000000000000}"/>
          </ac:grpSpMkLst>
        </pc:grpChg>
        <pc:picChg chg="del">
          <ac:chgData name="nadia smaili" userId="e7cbf710d23f2009" providerId="LiveId" clId="{FE2F2250-4F5C-4159-A506-40CB0030B445}" dt="2025-11-26T11:36:10.430" v="2" actId="478"/>
          <ac:picMkLst>
            <pc:docMk/>
            <pc:sldMk cId="3499028956" sldId="256"/>
            <ac:picMk id="14" creationId="{00000000-0000-0000-0000-000000000000}"/>
          </ac:picMkLst>
        </pc:picChg>
      </pc:sldChg>
      <pc:sldChg chg="del">
        <pc:chgData name="nadia smaili" userId="e7cbf710d23f2009" providerId="LiveId" clId="{FE2F2250-4F5C-4159-A506-40CB0030B445}" dt="2025-11-26T11:37:13.768" v="34" actId="2696"/>
        <pc:sldMkLst>
          <pc:docMk/>
          <pc:sldMk cId="3263637496" sldId="257"/>
        </pc:sldMkLst>
      </pc:sldChg>
      <pc:sldChg chg="modSp">
        <pc:chgData name="nadia smaili" userId="e7cbf710d23f2009" providerId="LiveId" clId="{FE2F2250-4F5C-4159-A506-40CB0030B445}" dt="2025-11-26T11:40:34.151" v="170" actId="2711"/>
        <pc:sldMkLst>
          <pc:docMk/>
          <pc:sldMk cId="0" sldId="262"/>
        </pc:sldMkLst>
        <pc:spChg chg="mod">
          <ac:chgData name="nadia smaili" userId="e7cbf710d23f2009" providerId="LiveId" clId="{FE2F2250-4F5C-4159-A506-40CB0030B445}" dt="2025-11-26T11:40:10.124" v="135" actId="20577"/>
          <ac:spMkLst>
            <pc:docMk/>
            <pc:sldMk cId="0" sldId="262"/>
            <ac:spMk id="4" creationId="{00000000-0000-0000-0000-000000000000}"/>
          </ac:spMkLst>
        </pc:spChg>
        <pc:spChg chg="mod">
          <ac:chgData name="nadia smaili" userId="e7cbf710d23f2009" providerId="LiveId" clId="{FE2F2250-4F5C-4159-A506-40CB0030B445}" dt="2025-11-26T11:40:34.151" v="170" actId="2711"/>
          <ac:spMkLst>
            <pc:docMk/>
            <pc:sldMk cId="0" sldId="262"/>
            <ac:spMk id="261" creationId="{00000000-0000-0000-0000-000000000000}"/>
          </ac:spMkLst>
        </pc:spChg>
      </pc:sldChg>
      <pc:sldChg chg="del">
        <pc:chgData name="nadia smaili" userId="e7cbf710d23f2009" providerId="LiveId" clId="{FE2F2250-4F5C-4159-A506-40CB0030B445}" dt="2025-11-26T11:37:51.562" v="72" actId="2696"/>
        <pc:sldMkLst>
          <pc:docMk/>
          <pc:sldMk cId="0" sldId="269"/>
        </pc:sldMkLst>
      </pc:sldChg>
      <pc:sldChg chg="modSp mod">
        <pc:chgData name="nadia smaili" userId="e7cbf710d23f2009" providerId="LiveId" clId="{FE2F2250-4F5C-4159-A506-40CB0030B445}" dt="2025-11-26T11:43:19.081" v="217" actId="2711"/>
        <pc:sldMkLst>
          <pc:docMk/>
          <pc:sldMk cId="0" sldId="357"/>
        </pc:sldMkLst>
        <pc:spChg chg="mod">
          <ac:chgData name="nadia smaili" userId="e7cbf710d23f2009" providerId="LiveId" clId="{FE2F2250-4F5C-4159-A506-40CB0030B445}" dt="2025-11-26T11:43:19.081" v="217" actId="2711"/>
          <ac:spMkLst>
            <pc:docMk/>
            <pc:sldMk cId="0" sldId="357"/>
            <ac:spMk id="2" creationId="{00000000-0000-0000-0000-000000000000}"/>
          </ac:spMkLst>
        </pc:spChg>
      </pc:sldChg>
      <pc:sldChg chg="modSp mod">
        <pc:chgData name="nadia smaili" userId="e7cbf710d23f2009" providerId="LiveId" clId="{FE2F2250-4F5C-4159-A506-40CB0030B445}" dt="2025-11-26T11:38:49.508" v="91" actId="20577"/>
        <pc:sldMkLst>
          <pc:docMk/>
          <pc:sldMk cId="3263637496" sldId="377"/>
        </pc:sldMkLst>
        <pc:spChg chg="mod">
          <ac:chgData name="nadia smaili" userId="e7cbf710d23f2009" providerId="LiveId" clId="{FE2F2250-4F5C-4159-A506-40CB0030B445}" dt="2025-11-26T11:38:49.508" v="91" actId="20577"/>
          <ac:spMkLst>
            <pc:docMk/>
            <pc:sldMk cId="3263637496" sldId="377"/>
            <ac:spMk id="6" creationId="{00000000-0000-0000-0000-000000000000}"/>
          </ac:spMkLst>
        </pc:spChg>
      </pc:sldChg>
      <pc:sldChg chg="modSp">
        <pc:chgData name="nadia smaili" userId="e7cbf710d23f2009" providerId="LiveId" clId="{FE2F2250-4F5C-4159-A506-40CB0030B445}" dt="2025-11-26T11:41:33.292" v="182" actId="2711"/>
        <pc:sldMkLst>
          <pc:docMk/>
          <pc:sldMk cId="0" sldId="384"/>
        </pc:sldMkLst>
        <pc:spChg chg="mod">
          <ac:chgData name="nadia smaili" userId="e7cbf710d23f2009" providerId="LiveId" clId="{FE2F2250-4F5C-4159-A506-40CB0030B445}" dt="2025-11-26T11:41:23.293" v="180" actId="2711"/>
          <ac:spMkLst>
            <pc:docMk/>
            <pc:sldMk cId="0" sldId="384"/>
            <ac:spMk id="4" creationId="{00000000-0000-0000-0000-000000000000}"/>
          </ac:spMkLst>
        </pc:spChg>
        <pc:spChg chg="mod">
          <ac:chgData name="nadia smaili" userId="e7cbf710d23f2009" providerId="LiveId" clId="{FE2F2250-4F5C-4159-A506-40CB0030B445}" dt="2025-11-26T11:41:33.292" v="182" actId="2711"/>
          <ac:spMkLst>
            <pc:docMk/>
            <pc:sldMk cId="0" sldId="384"/>
            <ac:spMk id="5" creationId="{00000000-0000-0000-0000-000000000000}"/>
          </ac:spMkLst>
        </pc:spChg>
        <pc:spChg chg="mod">
          <ac:chgData name="nadia smaili" userId="e7cbf710d23f2009" providerId="LiveId" clId="{FE2F2250-4F5C-4159-A506-40CB0030B445}" dt="2025-11-26T11:40:51.619" v="178" actId="20577"/>
          <ac:spMkLst>
            <pc:docMk/>
            <pc:sldMk cId="0" sldId="384"/>
            <ac:spMk id="6" creationId="{00000000-0000-0000-0000-000000000000}"/>
          </ac:spMkLst>
        </pc:spChg>
      </pc:sldChg>
      <pc:sldChg chg="delSp modSp mod delAnim">
        <pc:chgData name="nadia smaili" userId="e7cbf710d23f2009" providerId="LiveId" clId="{FE2F2250-4F5C-4159-A506-40CB0030B445}" dt="2025-11-26T11:43:06.863" v="216" actId="27636"/>
        <pc:sldMkLst>
          <pc:docMk/>
          <pc:sldMk cId="1238281552" sldId="387"/>
        </pc:sldMkLst>
        <pc:spChg chg="mod">
          <ac:chgData name="nadia smaili" userId="e7cbf710d23f2009" providerId="LiveId" clId="{FE2F2250-4F5C-4159-A506-40CB0030B445}" dt="2025-11-26T11:42:48.602" v="211" actId="2711"/>
          <ac:spMkLst>
            <pc:docMk/>
            <pc:sldMk cId="1238281552" sldId="387"/>
            <ac:spMk id="4" creationId="{00000000-0000-0000-0000-000000000000}"/>
          </ac:spMkLst>
        </pc:spChg>
        <pc:spChg chg="mod">
          <ac:chgData name="nadia smaili" userId="e7cbf710d23f2009" providerId="LiveId" clId="{FE2F2250-4F5C-4159-A506-40CB0030B445}" dt="2025-11-26T11:43:06.863" v="216" actId="27636"/>
          <ac:spMkLst>
            <pc:docMk/>
            <pc:sldMk cId="1238281552" sldId="387"/>
            <ac:spMk id="6" creationId="{00000000-0000-0000-0000-000000000000}"/>
          </ac:spMkLst>
        </pc:spChg>
        <pc:spChg chg="del">
          <ac:chgData name="nadia smaili" userId="e7cbf710d23f2009" providerId="LiveId" clId="{FE2F2250-4F5C-4159-A506-40CB0030B445}" dt="2025-11-26T11:42:49.962" v="212" actId="478"/>
          <ac:spMkLst>
            <pc:docMk/>
            <pc:sldMk cId="1238281552" sldId="387"/>
            <ac:spMk id="7" creationId="{00000000-0000-0000-0000-000000000000}"/>
          </ac:spMkLst>
        </pc:spChg>
      </pc:sldChg>
      <pc:sldChg chg="delSp modSp mod delAnim">
        <pc:chgData name="nadia smaili" userId="e7cbf710d23f2009" providerId="LiveId" clId="{FE2F2250-4F5C-4159-A506-40CB0030B445}" dt="2025-11-26T11:39:32.415" v="99" actId="20577"/>
        <pc:sldMkLst>
          <pc:docMk/>
          <pc:sldMk cId="2628104952" sldId="390"/>
        </pc:sldMkLst>
        <pc:spChg chg="del">
          <ac:chgData name="nadia smaili" userId="e7cbf710d23f2009" providerId="LiveId" clId="{FE2F2250-4F5C-4159-A506-40CB0030B445}" dt="2025-11-26T11:38:00.124" v="73" actId="478"/>
          <ac:spMkLst>
            <pc:docMk/>
            <pc:sldMk cId="2628104952" sldId="390"/>
            <ac:spMk id="3" creationId="{00000000-0000-0000-0000-000000000000}"/>
          </ac:spMkLst>
        </pc:spChg>
        <pc:spChg chg="mod">
          <ac:chgData name="nadia smaili" userId="e7cbf710d23f2009" providerId="LiveId" clId="{FE2F2250-4F5C-4159-A506-40CB0030B445}" dt="2025-11-26T11:38:21.769" v="75" actId="2711"/>
          <ac:spMkLst>
            <pc:docMk/>
            <pc:sldMk cId="2628104952" sldId="390"/>
            <ac:spMk id="4" creationId="{00000000-0000-0000-0000-000000000000}"/>
          </ac:spMkLst>
        </pc:spChg>
        <pc:spChg chg="mod">
          <ac:chgData name="nadia smaili" userId="e7cbf710d23f2009" providerId="LiveId" clId="{FE2F2250-4F5C-4159-A506-40CB0030B445}" dt="2025-11-26T11:39:32.415" v="99" actId="20577"/>
          <ac:spMkLst>
            <pc:docMk/>
            <pc:sldMk cId="2628104952" sldId="390"/>
            <ac:spMk id="6" creationId="{00000000-0000-0000-0000-000000000000}"/>
          </ac:spMkLst>
        </pc:spChg>
      </pc:sldChg>
      <pc:sldChg chg="modSp mod">
        <pc:chgData name="nadia smaili" userId="e7cbf710d23f2009" providerId="LiveId" clId="{FE2F2250-4F5C-4159-A506-40CB0030B445}" dt="2025-11-26T11:43:41.424" v="221" actId="2711"/>
        <pc:sldMkLst>
          <pc:docMk/>
          <pc:sldMk cId="1531968446" sldId="401"/>
        </pc:sldMkLst>
        <pc:spChg chg="mod">
          <ac:chgData name="nadia smaili" userId="e7cbf710d23f2009" providerId="LiveId" clId="{FE2F2250-4F5C-4159-A506-40CB0030B445}" dt="2025-11-26T11:43:41.424" v="221" actId="2711"/>
          <ac:spMkLst>
            <pc:docMk/>
            <pc:sldMk cId="1531968446" sldId="401"/>
            <ac:spMk id="2" creationId="{00000000-0000-0000-0000-000000000000}"/>
          </ac:spMkLst>
        </pc:spChg>
        <pc:spChg chg="mod">
          <ac:chgData name="nadia smaili" userId="e7cbf710d23f2009" providerId="LiveId" clId="{FE2F2250-4F5C-4159-A506-40CB0030B445}" dt="2025-11-26T11:43:33.712" v="220" actId="2711"/>
          <ac:spMkLst>
            <pc:docMk/>
            <pc:sldMk cId="1531968446" sldId="401"/>
            <ac:spMk id="7" creationId="{00000000-0000-0000-0000-000000000000}"/>
          </ac:spMkLst>
        </pc:spChg>
      </pc:sldChg>
      <pc:sldChg chg="delSp modSp mod delAnim">
        <pc:chgData name="nadia smaili" userId="e7cbf710d23f2009" providerId="LiveId" clId="{FE2F2250-4F5C-4159-A506-40CB0030B445}" dt="2025-11-26T11:45:38.432" v="256" actId="2711"/>
        <pc:sldMkLst>
          <pc:docMk/>
          <pc:sldMk cId="2101379159" sldId="402"/>
        </pc:sldMkLst>
        <pc:spChg chg="mod">
          <ac:chgData name="nadia smaili" userId="e7cbf710d23f2009" providerId="LiveId" clId="{FE2F2250-4F5C-4159-A506-40CB0030B445}" dt="2025-11-26T11:45:28.341" v="254" actId="2711"/>
          <ac:spMkLst>
            <pc:docMk/>
            <pc:sldMk cId="2101379159" sldId="402"/>
            <ac:spMk id="3" creationId="{00000000-0000-0000-0000-000000000000}"/>
          </ac:spMkLst>
        </pc:spChg>
        <pc:spChg chg="del">
          <ac:chgData name="nadia smaili" userId="e7cbf710d23f2009" providerId="LiveId" clId="{FE2F2250-4F5C-4159-A506-40CB0030B445}" dt="2025-11-26T11:45:18.232" v="253" actId="478"/>
          <ac:spMkLst>
            <pc:docMk/>
            <pc:sldMk cId="2101379159" sldId="402"/>
            <ac:spMk id="5" creationId="{00000000-0000-0000-0000-000000000000}"/>
          </ac:spMkLst>
        </pc:spChg>
        <pc:spChg chg="mod">
          <ac:chgData name="nadia smaili" userId="e7cbf710d23f2009" providerId="LiveId" clId="{FE2F2250-4F5C-4159-A506-40CB0030B445}" dt="2025-11-26T11:45:38.432" v="256" actId="2711"/>
          <ac:spMkLst>
            <pc:docMk/>
            <pc:sldMk cId="2101379159" sldId="402"/>
            <ac:spMk id="6" creationId="{00000000-0000-0000-0000-000000000000}"/>
          </ac:spMkLst>
        </pc:spChg>
      </pc:sldChg>
      <pc:sldChg chg="modSp">
        <pc:chgData name="nadia smaili" userId="e7cbf710d23f2009" providerId="LiveId" clId="{FE2F2250-4F5C-4159-A506-40CB0030B445}" dt="2025-11-26T11:42:07.368" v="199" actId="2711"/>
        <pc:sldMkLst>
          <pc:docMk/>
          <pc:sldMk cId="1307096725" sldId="404"/>
        </pc:sldMkLst>
        <pc:spChg chg="mod">
          <ac:chgData name="nadia smaili" userId="e7cbf710d23f2009" providerId="LiveId" clId="{FE2F2250-4F5C-4159-A506-40CB0030B445}" dt="2025-11-26T11:42:01.525" v="198" actId="2711"/>
          <ac:spMkLst>
            <pc:docMk/>
            <pc:sldMk cId="1307096725" sldId="404"/>
            <ac:spMk id="6" creationId="{00000000-0000-0000-0000-000000000000}"/>
          </ac:spMkLst>
        </pc:spChg>
        <pc:spChg chg="mod">
          <ac:chgData name="nadia smaili" userId="e7cbf710d23f2009" providerId="LiveId" clId="{FE2F2250-4F5C-4159-A506-40CB0030B445}" dt="2025-11-26T11:41:56.862" v="197" actId="20577"/>
          <ac:spMkLst>
            <pc:docMk/>
            <pc:sldMk cId="1307096725" sldId="404"/>
            <ac:spMk id="263" creationId="{00000000-0000-0000-0000-000000000000}"/>
          </ac:spMkLst>
        </pc:spChg>
        <pc:spChg chg="mod">
          <ac:chgData name="nadia smaili" userId="e7cbf710d23f2009" providerId="LiveId" clId="{FE2F2250-4F5C-4159-A506-40CB0030B445}" dt="2025-11-26T11:42:07.368" v="199" actId="2711"/>
          <ac:spMkLst>
            <pc:docMk/>
            <pc:sldMk cId="1307096725" sldId="404"/>
            <ac:spMk id="264" creationId="{00000000-0000-0000-0000-000000000000}"/>
          </ac:spMkLst>
        </pc:spChg>
      </pc:sldChg>
      <pc:sldChg chg="modSp">
        <pc:chgData name="nadia smaili" userId="e7cbf710d23f2009" providerId="LiveId" clId="{FE2F2250-4F5C-4159-A506-40CB0030B445}" dt="2025-11-26T11:39:42.107" v="106" actId="20577"/>
        <pc:sldMkLst>
          <pc:docMk/>
          <pc:sldMk cId="764883650" sldId="405"/>
        </pc:sldMkLst>
        <pc:spChg chg="mod">
          <ac:chgData name="nadia smaili" userId="e7cbf710d23f2009" providerId="LiveId" clId="{FE2F2250-4F5C-4159-A506-40CB0030B445}" dt="2025-11-26T11:39:42.107" v="106" actId="20577"/>
          <ac:spMkLst>
            <pc:docMk/>
            <pc:sldMk cId="764883650" sldId="405"/>
            <ac:spMk id="3" creationId="{00000000-0000-0000-0000-000000000000}"/>
          </ac:spMkLst>
        </pc:spChg>
      </pc:sldChg>
      <pc:sldChg chg="modSp mod">
        <pc:chgData name="nadia smaili" userId="e7cbf710d23f2009" providerId="LiveId" clId="{FE2F2250-4F5C-4159-A506-40CB0030B445}" dt="2025-11-26T11:44:22.616" v="238" actId="2711"/>
        <pc:sldMkLst>
          <pc:docMk/>
          <pc:sldMk cId="4260466228" sldId="407"/>
        </pc:sldMkLst>
        <pc:spChg chg="mod">
          <ac:chgData name="nadia smaili" userId="e7cbf710d23f2009" providerId="LiveId" clId="{FE2F2250-4F5C-4159-A506-40CB0030B445}" dt="2025-11-26T11:44:22.616" v="238" actId="2711"/>
          <ac:spMkLst>
            <pc:docMk/>
            <pc:sldMk cId="4260466228" sldId="407"/>
            <ac:spMk id="2" creationId="{00000000-0000-0000-0000-000000000000}"/>
          </ac:spMkLst>
        </pc:spChg>
        <pc:spChg chg="mod">
          <ac:chgData name="nadia smaili" userId="e7cbf710d23f2009" providerId="LiveId" clId="{FE2F2250-4F5C-4159-A506-40CB0030B445}" dt="2025-11-26T11:44:07.815" v="229" actId="2711"/>
          <ac:spMkLst>
            <pc:docMk/>
            <pc:sldMk cId="4260466228" sldId="407"/>
            <ac:spMk id="9" creationId="{00000000-0000-0000-0000-000000000000}"/>
          </ac:spMkLst>
        </pc:spChg>
      </pc:sldChg>
      <pc:sldChg chg="modSp">
        <pc:chgData name="nadia smaili" userId="e7cbf710d23f2009" providerId="LiveId" clId="{FE2F2250-4F5C-4159-A506-40CB0030B445}" dt="2025-11-26T11:45:04.131" v="252" actId="2711"/>
        <pc:sldMkLst>
          <pc:docMk/>
          <pc:sldMk cId="1557427570" sldId="408"/>
        </pc:sldMkLst>
        <pc:spChg chg="mod">
          <ac:chgData name="nadia smaili" userId="e7cbf710d23f2009" providerId="LiveId" clId="{FE2F2250-4F5C-4159-A506-40CB0030B445}" dt="2025-11-26T11:45:04.131" v="252" actId="2711"/>
          <ac:spMkLst>
            <pc:docMk/>
            <pc:sldMk cId="1557427570" sldId="408"/>
            <ac:spMk id="5" creationId="{00000000-0000-0000-0000-000000000000}"/>
          </ac:spMkLst>
        </pc:spChg>
        <pc:spChg chg="mod">
          <ac:chgData name="nadia smaili" userId="e7cbf710d23f2009" providerId="LiveId" clId="{FE2F2250-4F5C-4159-A506-40CB0030B445}" dt="2025-11-26T11:44:44.546" v="250" actId="2711"/>
          <ac:spMkLst>
            <pc:docMk/>
            <pc:sldMk cId="1557427570" sldId="408"/>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Y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9A14CE2-B2B1-4548-B0FE-60EA31235DE9}" type="datetimeFigureOut">
              <a:rPr lang="ar-YE" smtClean="0"/>
              <a:pPr/>
              <a:t>06/06/1447</a:t>
            </a:fld>
            <a:endParaRPr lang="ar-Y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Y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C8160A-2152-446A-B98B-C39A0CDFFA79}" type="slidenum">
              <a:rPr lang="ar-YE" smtClean="0"/>
              <a:pPr/>
              <a:t>‹N°›</a:t>
            </a:fld>
            <a:endParaRPr lang="ar-YE"/>
          </a:p>
        </p:txBody>
      </p:sp>
    </p:spTree>
    <p:extLst>
      <p:ext uri="{BB962C8B-B14F-4D97-AF65-F5344CB8AC3E}">
        <p14:creationId xmlns:p14="http://schemas.microsoft.com/office/powerpoint/2010/main" val="39181257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A5A7B-1E37-4EA9-AA39-9A06C769C757}" type="slidenum">
              <a:rPr lang="ar-SA">
                <a:solidFill>
                  <a:prstClr val="black"/>
                </a:solidFill>
              </a:rPr>
              <a:pPr/>
              <a:t>1</a:t>
            </a:fld>
            <a:endParaRPr lang="en-US">
              <a:solidFill>
                <a:prstClr val="black"/>
              </a:solidFill>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686448" y="4343216"/>
            <a:ext cx="5485105" cy="4115168"/>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89F7C-64D3-4D84-951D-035F376272FA}" type="slidenum">
              <a:rPr lang="ar-SA">
                <a:solidFill>
                  <a:prstClr val="black"/>
                </a:solidFill>
              </a:rPr>
              <a:pPr/>
              <a:t>2</a:t>
            </a:fld>
            <a:endParaRPr lang="en-US">
              <a:solidFill>
                <a:prstClr val="black"/>
              </a:solidFill>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91114-AA97-45F8-B59E-58F598B35737}" type="slidenum">
              <a:rPr lang="ar-SA">
                <a:solidFill>
                  <a:prstClr val="black"/>
                </a:solidFill>
              </a:rPr>
              <a:pPr/>
              <a:t>3</a:t>
            </a:fld>
            <a:endParaRPr lang="en-US">
              <a:solidFill>
                <a:prstClr val="black"/>
              </a:solidFill>
            </a:endParaRPr>
          </a:p>
        </p:txBody>
      </p:sp>
      <p:sp>
        <p:nvSpPr>
          <p:cNvPr id="555010" name="Rectangle 2"/>
          <p:cNvSpPr>
            <a:spLocks noGrp="1" noRot="1" noChangeAspect="1" noChangeArrowheads="1" noTextEdit="1"/>
          </p:cNvSpPr>
          <p:nvPr>
            <p:ph type="sldImg"/>
          </p:nvPr>
        </p:nvSpPr>
        <p:spPr>
          <a:xfrm>
            <a:off x="1143000" y="685800"/>
            <a:ext cx="4572000" cy="3429000"/>
          </a:xfrm>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91114-AA97-45F8-B59E-58F598B35737}" type="slidenum">
              <a:rPr lang="ar-SA">
                <a:solidFill>
                  <a:prstClr val="black"/>
                </a:solidFill>
              </a:rPr>
              <a:pPr/>
              <a:t>7</a:t>
            </a:fld>
            <a:endParaRPr lang="en-US">
              <a:solidFill>
                <a:prstClr val="black"/>
              </a:solidFill>
            </a:endParaRPr>
          </a:p>
        </p:txBody>
      </p:sp>
      <p:sp>
        <p:nvSpPr>
          <p:cNvPr id="555010" name="Rectangle 2"/>
          <p:cNvSpPr>
            <a:spLocks noGrp="1" noRot="1" noChangeAspect="1" noChangeArrowheads="1" noTextEdit="1"/>
          </p:cNvSpPr>
          <p:nvPr>
            <p:ph type="sldImg"/>
          </p:nvPr>
        </p:nvSpPr>
        <p:spPr>
          <a:xfrm>
            <a:off x="1143000" y="685800"/>
            <a:ext cx="4572000" cy="3429000"/>
          </a:xfrm>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AE6A40-DA63-48EC-ACC6-C0AAA053F8AF}" type="slidenum">
              <a:rPr lang="ar-SA">
                <a:solidFill>
                  <a:prstClr val="black"/>
                </a:solidFill>
              </a:rPr>
              <a:pPr eaLnBrk="1" hangingPunct="1"/>
              <a:t>8</a:t>
            </a:fld>
            <a:endParaRPr 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Y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C8160A-2152-446A-B98B-C39A0CDFFA79}" type="slidenum">
              <a:rPr lang="ar-YE" smtClean="0"/>
              <a:pPr/>
              <a:t>13</a:t>
            </a:fld>
            <a:endParaRPr lang="ar-YE"/>
          </a:p>
        </p:txBody>
      </p:sp>
    </p:spTree>
    <p:extLst>
      <p:ext uri="{BB962C8B-B14F-4D97-AF65-F5344CB8AC3E}">
        <p14:creationId xmlns:p14="http://schemas.microsoft.com/office/powerpoint/2010/main" val="87561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F291B01B-E90D-4F33-9674-3ABD54220857}"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4121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E47679C0-1057-4EE7-B44C-2D8A07A4C43E}"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96190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251DF10B-4EF6-4263-AA19-0B66BEAB2E59}"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002289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a:t>Modifiez le style des sous-titres du masque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a:t>Modifiez les styles du texte du masque</a:t>
            </a:r>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
        <p:nvSpPr>
          <p:cNvPr id="8" name="Title 7"/>
          <p:cNvSpPr>
            <a:spLocks noGrp="1"/>
          </p:cNvSpPr>
          <p:nvPr>
            <p:ph type="title"/>
          </p:nvPr>
        </p:nvSpPr>
        <p:spPr/>
        <p:txBody>
          <a:bodyPr/>
          <a:lstStyle/>
          <a:p>
            <a:r>
              <a:rPr lang="fr-FR"/>
              <a:t>Modifiez le style du titre</a:t>
            </a:r>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a:t>Modifiez les styles du texte du masque</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3EA2F67E-6117-4980-AD7B-EFEA09BF00C3}"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79669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62F4390F-4A8B-4B59-B868-75E67D665C92}"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47714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7" name="Rectangle 6"/>
          <p:cNvSpPr>
            <a:spLocks noGrp="1" noChangeArrowheads="1"/>
          </p:cNvSpPr>
          <p:nvPr>
            <p:ph type="sldNum" sz="quarter" idx="12"/>
          </p:nvPr>
        </p:nvSpPr>
        <p:spPr>
          <a:ln/>
        </p:spPr>
        <p:txBody>
          <a:bodyPr/>
          <a:lstStyle>
            <a:lvl1pPr>
              <a:defRPr/>
            </a:lvl1pPr>
          </a:lstStyle>
          <a:p>
            <a:pPr>
              <a:defRPr/>
            </a:pPr>
            <a:fld id="{C2808D21-FB88-427A-AF72-F8360263B91D}"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42959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9" name="Rectangle 6"/>
          <p:cNvSpPr>
            <a:spLocks noGrp="1" noChangeArrowheads="1"/>
          </p:cNvSpPr>
          <p:nvPr>
            <p:ph type="sldNum" sz="quarter" idx="12"/>
          </p:nvPr>
        </p:nvSpPr>
        <p:spPr>
          <a:ln/>
        </p:spPr>
        <p:txBody>
          <a:bodyPr/>
          <a:lstStyle>
            <a:lvl1pPr>
              <a:defRPr/>
            </a:lvl1pPr>
          </a:lstStyle>
          <a:p>
            <a:pPr>
              <a:defRPr/>
            </a:pPr>
            <a:fld id="{166212F3-385C-4145-964A-3ABE832E4E73}"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21984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Y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5" name="Rectangle 6"/>
          <p:cNvSpPr>
            <a:spLocks noGrp="1" noChangeArrowheads="1"/>
          </p:cNvSpPr>
          <p:nvPr>
            <p:ph type="sldNum" sz="quarter" idx="12"/>
          </p:nvPr>
        </p:nvSpPr>
        <p:spPr>
          <a:ln/>
        </p:spPr>
        <p:txBody>
          <a:bodyPr/>
          <a:lstStyle>
            <a:lvl1pPr>
              <a:defRPr/>
            </a:lvl1pPr>
          </a:lstStyle>
          <a:p>
            <a:pPr>
              <a:defRPr/>
            </a:pPr>
            <a:fld id="{3CFBD78C-0C18-41D1-985F-3630415CD721}"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96249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4" name="Rectangle 6"/>
          <p:cNvSpPr>
            <a:spLocks noGrp="1" noChangeArrowheads="1"/>
          </p:cNvSpPr>
          <p:nvPr>
            <p:ph type="sldNum" sz="quarter" idx="12"/>
          </p:nvPr>
        </p:nvSpPr>
        <p:spPr>
          <a:ln/>
        </p:spPr>
        <p:txBody>
          <a:bodyPr/>
          <a:lstStyle>
            <a:lvl1pPr>
              <a:defRPr/>
            </a:lvl1pPr>
          </a:lstStyle>
          <a:p>
            <a:pPr>
              <a:defRPr/>
            </a:pPr>
            <a:fld id="{7D1B123E-705E-42D6-9AE3-0B037CA15C7E}"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157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7" name="Rectangle 6"/>
          <p:cNvSpPr>
            <a:spLocks noGrp="1" noChangeArrowheads="1"/>
          </p:cNvSpPr>
          <p:nvPr>
            <p:ph type="sldNum" sz="quarter" idx="12"/>
          </p:nvPr>
        </p:nvSpPr>
        <p:spPr>
          <a:ln/>
        </p:spPr>
        <p:txBody>
          <a:bodyPr/>
          <a:lstStyle>
            <a:lvl1pPr>
              <a:defRPr/>
            </a:lvl1pPr>
          </a:lstStyle>
          <a:p>
            <a:pPr>
              <a:defRPr/>
            </a:pPr>
            <a:fld id="{FB10AD17-08EA-4C0D-BE9D-D382C24EE7D9}"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5709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YE"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7" name="Rectangle 6"/>
          <p:cNvSpPr>
            <a:spLocks noGrp="1" noChangeArrowheads="1"/>
          </p:cNvSpPr>
          <p:nvPr>
            <p:ph type="sldNum" sz="quarter" idx="12"/>
          </p:nvPr>
        </p:nvSpPr>
        <p:spPr>
          <a:ln/>
        </p:spPr>
        <p:txBody>
          <a:bodyPr/>
          <a:lstStyle>
            <a:lvl1pPr>
              <a:defRPr/>
            </a:lvl1pPr>
          </a:lstStyle>
          <a:p>
            <a:pPr>
              <a:defRPr/>
            </a:pPr>
            <a:fld id="{E82C809E-9684-49F5-8D8C-739896F7A78C}"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819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04"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358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smtClean="0"/>
            </a:lvl1pPr>
          </a:lstStyle>
          <a:p>
            <a:pPr fontAlgn="base">
              <a:spcBef>
                <a:spcPct val="0"/>
              </a:spcBef>
              <a:spcAft>
                <a:spcPct val="0"/>
              </a:spcAft>
              <a:defRPr/>
            </a:pPr>
            <a:r>
              <a:rPr lang="en-US">
                <a:solidFill>
                  <a:srgbClr val="000000"/>
                </a:solidFill>
              </a:rPr>
              <a:t>ASLPD EQI 2008</a:t>
            </a:r>
          </a:p>
        </p:txBody>
      </p:sp>
      <p:sp>
        <p:nvSpPr>
          <p:cNvPr id="358406"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fld id="{46AB9EB6-D02A-4394-8E1E-252671ED2724}" type="slidenum">
              <a:rPr lang="ar-SA">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264710862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fontAlgn="base">
              <a:spcBef>
                <a:spcPct val="0"/>
              </a:spcBef>
              <a:spcAft>
                <a:spcPct val="0"/>
              </a:spcAft>
              <a:defRPr/>
            </a:pPr>
            <a:r>
              <a:rPr lang="en-US">
                <a:solidFill>
                  <a:srgbClr val="000000"/>
                </a:solidFill>
              </a:rPr>
              <a:t>ASLPD EQI 2008</a:t>
            </a: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fontAlgn="base">
              <a:spcBef>
                <a:spcPct val="0"/>
              </a:spcBef>
              <a:spcAft>
                <a:spcPct val="0"/>
              </a:spcAft>
              <a:defRPr/>
            </a:pPr>
            <a:fld id="{46AB9EB6-D02A-4394-8E1E-252671ED2724}" type="slidenum">
              <a:rPr lang="ar-SA" smtClean="0">
                <a:solidFill>
                  <a:srgbClr val="000000"/>
                </a:solidFill>
              </a:rPr>
              <a:pPr fontAlgn="base">
                <a:spcBef>
                  <a:spcPct val="0"/>
                </a:spcBef>
                <a:spcAft>
                  <a:spcPct val="0"/>
                </a:spcAft>
                <a:defRPr/>
              </a:pPr>
              <a:t>‹N°›</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506" name="Rectangle 2"/>
          <p:cNvSpPr>
            <a:spLocks noChangeArrowheads="1"/>
          </p:cNvSpPr>
          <p:nvPr/>
        </p:nvSpPr>
        <p:spPr bwMode="auto">
          <a:xfrm>
            <a:off x="0" y="0"/>
            <a:ext cx="9144000" cy="321297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ar-YE" sz="4800" b="1" dirty="0">
              <a:solidFill>
                <a:srgbClr val="0000FF"/>
              </a:solidFill>
              <a:latin typeface="Times New Roman" pitchFamily="18" charset="0"/>
              <a:cs typeface="PT Bold Heading" pitchFamily="2" charset="-78"/>
            </a:endParaRPr>
          </a:p>
        </p:txBody>
      </p:sp>
      <p:sp>
        <p:nvSpPr>
          <p:cNvPr id="533507" name="AutoShape 3"/>
          <p:cNvSpPr>
            <a:spLocks noChangeArrowheads="1"/>
          </p:cNvSpPr>
          <p:nvPr/>
        </p:nvSpPr>
        <p:spPr bwMode="auto">
          <a:xfrm>
            <a:off x="627134" y="3212976"/>
            <a:ext cx="8095242" cy="1557400"/>
          </a:xfrm>
          <a:prstGeom prst="horizontalScroll">
            <a:avLst/>
          </a:prstGeom>
          <a:solidFill>
            <a:srgbClr val="FF0000"/>
          </a:solidFill>
          <a:ln w="9525">
            <a:solidFill>
              <a:schemeClr val="tx1"/>
            </a:solidFill>
            <a:round/>
            <a:headEnd/>
            <a:tailEnd/>
          </a:ln>
          <a:effectLst>
            <a:prstShdw prst="shdw13" dist="169439" dir="15420323">
              <a:schemeClr val="bg2">
                <a:alpha val="50000"/>
              </a:schemeClr>
            </a:prstShdw>
          </a:effectLst>
        </p:spPr>
        <p:txBody>
          <a:bodyPr wrap="none" anchor="ctr"/>
          <a:lstStyle/>
          <a:p>
            <a:pPr algn="ctr" fontAlgn="base">
              <a:spcBef>
                <a:spcPct val="0"/>
              </a:spcBef>
              <a:spcAft>
                <a:spcPct val="0"/>
              </a:spcAft>
            </a:pPr>
            <a:r>
              <a:rPr lang="ar-DZ" sz="3200" dirty="0">
                <a:latin typeface="Sakkal Majalla" panose="02000000000000000000" pitchFamily="2" charset="-78"/>
                <a:cs typeface="Sakkal Majalla" panose="02000000000000000000" pitchFamily="2" charset="-78"/>
              </a:rPr>
              <a:t>التعشيب </a:t>
            </a:r>
            <a:r>
              <a:rPr lang="ar-DZ" sz="3200" dirty="0" err="1">
                <a:latin typeface="Sakkal Majalla" panose="02000000000000000000" pitchFamily="2" charset="-78"/>
                <a:cs typeface="Sakkal Majalla" panose="02000000000000000000" pitchFamily="2" charset="-78"/>
              </a:rPr>
              <a:t>والإستبعاد</a:t>
            </a:r>
            <a:endParaRPr lang="ar-JO" sz="3200" b="1" dirty="0">
              <a:solidFill>
                <a:srgbClr val="FFFF00"/>
              </a:solidFill>
              <a:latin typeface="Sakkal Majalla" panose="02000000000000000000" pitchFamily="2" charset="-78"/>
              <a:cs typeface="Sakkal Majalla" panose="02000000000000000000" pitchFamily="2" charset="-78"/>
            </a:endParaRPr>
          </a:p>
        </p:txBody>
      </p:sp>
      <p:sp>
        <p:nvSpPr>
          <p:cNvPr id="12" name="Organigramme : Alternative 11"/>
          <p:cNvSpPr/>
          <p:nvPr/>
        </p:nvSpPr>
        <p:spPr>
          <a:xfrm rot="10800000" flipV="1">
            <a:off x="6416171" y="5285660"/>
            <a:ext cx="2057452" cy="408623"/>
          </a:xfrm>
          <a:prstGeom prst="flowChartAlternateProcess">
            <a:avLst/>
          </a:prstGeom>
        </p:spPr>
        <p:txBody>
          <a:bodyPr wrap="square">
            <a:spAutoFit/>
          </a:bodyPr>
          <a:lstStyle/>
          <a:p>
            <a:r>
              <a:rPr lang="ar-DZ" b="1" dirty="0">
                <a:latin typeface="Sakkal Majalla" panose="02000000000000000000" pitchFamily="2" charset="-78"/>
                <a:cs typeface="Sakkal Majalla" panose="02000000000000000000" pitchFamily="2" charset="-78"/>
              </a:rPr>
              <a:t>الدكتورة </a:t>
            </a:r>
            <a:r>
              <a:rPr lang="ar-DZ" b="1" dirty="0" err="1">
                <a:latin typeface="Sakkal Majalla" panose="02000000000000000000" pitchFamily="2" charset="-78"/>
                <a:cs typeface="Sakkal Majalla" panose="02000000000000000000" pitchFamily="2" charset="-78"/>
              </a:rPr>
              <a:t>سماعيلي</a:t>
            </a:r>
            <a:r>
              <a:rPr lang="ar-DZ" b="1" dirty="0">
                <a:latin typeface="Sakkal Majalla" panose="02000000000000000000" pitchFamily="2" charset="-78"/>
                <a:cs typeface="Sakkal Majalla" panose="02000000000000000000" pitchFamily="2" charset="-78"/>
              </a:rPr>
              <a:t> نادية</a:t>
            </a:r>
          </a:p>
        </p:txBody>
      </p:sp>
      <p:sp>
        <p:nvSpPr>
          <p:cNvPr id="13" name="Rectangle 22"/>
          <p:cNvSpPr>
            <a:spLocks noChangeArrowheads="1"/>
          </p:cNvSpPr>
          <p:nvPr/>
        </p:nvSpPr>
        <p:spPr bwMode="auto">
          <a:xfrm flipH="1">
            <a:off x="2555776" y="6000750"/>
            <a:ext cx="4248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ar-DZ" b="1" dirty="0">
                <a:latin typeface="Sakkal Majalla" panose="02000000000000000000" pitchFamily="2" charset="-78"/>
                <a:cs typeface="Sakkal Majalla" panose="02000000000000000000" pitchFamily="2" charset="-78"/>
              </a:rPr>
              <a:t>السنة الجامعية2025 /2026</a:t>
            </a:r>
            <a:endParaRPr lang="ar-DZ" sz="1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99028956"/>
      </p:ext>
    </p:extLst>
  </p:cSld>
  <p:clrMapOvr>
    <a:masterClrMapping/>
  </p:clrMapOvr>
  <p:transition>
    <p:sndAc>
      <p:stSnd>
        <p:snd r:embed="rId3" name="مونا مور.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3507"/>
                                        </p:tgtEl>
                                        <p:attrNameLst>
                                          <p:attrName>style.visibility</p:attrName>
                                        </p:attrNameLst>
                                      </p:cBhvr>
                                      <p:to>
                                        <p:strVal val="visible"/>
                                      </p:to>
                                    </p:set>
                                    <p:animEffect transition="in" filter="fade">
                                      <p:cBhvr>
                                        <p:cTn id="7" dur="1000"/>
                                        <p:tgtEl>
                                          <p:spTgt spid="533507"/>
                                        </p:tgtEl>
                                      </p:cBhvr>
                                    </p:animEffect>
                                    <p:anim calcmode="lin" valueType="num">
                                      <p:cBhvr>
                                        <p:cTn id="8" dur="1000" fill="hold"/>
                                        <p:tgtEl>
                                          <p:spTgt spid="533507"/>
                                        </p:tgtEl>
                                        <p:attrNameLst>
                                          <p:attrName>ppt_x</p:attrName>
                                        </p:attrNameLst>
                                      </p:cBhvr>
                                      <p:tavLst>
                                        <p:tav tm="0">
                                          <p:val>
                                            <p:strVal val="#ppt_x"/>
                                          </p:val>
                                        </p:tav>
                                        <p:tav tm="100000">
                                          <p:val>
                                            <p:strVal val="#ppt_x"/>
                                          </p:val>
                                        </p:tav>
                                      </p:tavLst>
                                    </p:anim>
                                    <p:anim calcmode="lin" valueType="num">
                                      <p:cBhvr>
                                        <p:cTn id="9" dur="1000" fill="hold"/>
                                        <p:tgtEl>
                                          <p:spTgt spid="5335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animBg="1"/>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10</a:t>
            </a:fld>
            <a:endParaRPr lang="en-US">
              <a:solidFill>
                <a:srgbClr val="000000"/>
              </a:solidFill>
            </a:endParaRPr>
          </a:p>
        </p:txBody>
      </p:sp>
      <p:sp>
        <p:nvSpPr>
          <p:cNvPr id="2" name="Espace réservé du contenu 1"/>
          <p:cNvSpPr>
            <a:spLocks noGrp="1"/>
          </p:cNvSpPr>
          <p:nvPr>
            <p:ph idx="1"/>
          </p:nvPr>
        </p:nvSpPr>
        <p:spPr>
          <a:xfrm>
            <a:off x="179512" y="836712"/>
            <a:ext cx="8784976" cy="4509120"/>
          </a:xfrm>
        </p:spPr>
        <p:txBody>
          <a:bodyPr>
            <a:normAutofit fontScale="92500" lnSpcReduction="10000"/>
          </a:bodyPr>
          <a:lstStyle/>
          <a:p>
            <a:pPr algn="r" rtl="1"/>
            <a:r>
              <a:rPr lang="ar-DZ" sz="4000" b="0" dirty="0"/>
              <a:t>:</a:t>
            </a:r>
            <a:endParaRPr lang="fr-FR" sz="4000" b="0" dirty="0"/>
          </a:p>
          <a:p>
            <a:pPr algn="r" rtl="1"/>
            <a:r>
              <a:rPr lang="ar-DZ" sz="2900" b="0" dirty="0">
                <a:latin typeface="Sakkal Majalla" panose="02000000000000000000" pitchFamily="2" charset="-78"/>
                <a:cs typeface="Sakkal Majalla" panose="02000000000000000000" pitchFamily="2" charset="-78"/>
              </a:rPr>
              <a:t>هي طريقة تستخدمها بعض المكتبات الأمريكية خاصة المكتبات الصغيرة وهي مفيدة في الممارسة وخطواتها:</a:t>
            </a:r>
            <a:endParaRPr lang="fr-FR" sz="2900" b="0" dirty="0">
              <a:latin typeface="Sakkal Majalla" panose="02000000000000000000" pitchFamily="2" charset="-78"/>
              <a:cs typeface="Sakkal Majalla" panose="02000000000000000000" pitchFamily="2" charset="-78"/>
            </a:endParaRPr>
          </a:p>
          <a:p>
            <a:pPr algn="r" rtl="1"/>
            <a:r>
              <a:rPr lang="fr-FR" sz="2900" b="0" dirty="0">
                <a:latin typeface="Sakkal Majalla" panose="02000000000000000000" pitchFamily="2" charset="-78"/>
                <a:cs typeface="Sakkal Majalla" panose="02000000000000000000" pitchFamily="2" charset="-78"/>
              </a:rPr>
              <a:t>  </a:t>
            </a:r>
            <a:r>
              <a:rPr lang="fr-FR" sz="2900" b="0" dirty="0" err="1">
                <a:latin typeface="Sakkal Majalla" panose="02000000000000000000" pitchFamily="2" charset="-78"/>
                <a:cs typeface="Sakkal Majalla" panose="02000000000000000000" pitchFamily="2" charset="-78"/>
              </a:rPr>
              <a:t>Continuous</a:t>
            </a:r>
            <a:r>
              <a:rPr lang="fr-FR" sz="2900" b="0" dirty="0">
                <a:latin typeface="Sakkal Majalla" panose="02000000000000000000" pitchFamily="2" charset="-78"/>
                <a:cs typeface="Sakkal Majalla" panose="02000000000000000000" pitchFamily="2" charset="-78"/>
              </a:rPr>
              <a:t> :c </a:t>
            </a:r>
            <a:r>
              <a:rPr lang="ar-DZ" sz="2900" b="0" dirty="0">
                <a:latin typeface="Sakkal Majalla" panose="02000000000000000000" pitchFamily="2" charset="-78"/>
                <a:cs typeface="Sakkal Majalla" panose="02000000000000000000" pitchFamily="2" charset="-78"/>
              </a:rPr>
              <a:t> (مستمرة) :اقتناء الكتب حسب </a:t>
            </a:r>
            <a:r>
              <a:rPr lang="ar-DZ" sz="2900" b="0" dirty="0" err="1">
                <a:latin typeface="Sakkal Majalla" panose="02000000000000000000" pitchFamily="2" charset="-78"/>
                <a:cs typeface="Sakkal Majalla" panose="02000000000000000000" pitchFamily="2" charset="-78"/>
              </a:rPr>
              <a:t>إحتياجات</a:t>
            </a:r>
            <a:r>
              <a:rPr lang="ar-DZ" sz="2900" b="0" dirty="0">
                <a:latin typeface="Sakkal Majalla" panose="02000000000000000000" pitchFamily="2" charset="-78"/>
                <a:cs typeface="Sakkal Majalla" panose="02000000000000000000" pitchFamily="2" charset="-78"/>
              </a:rPr>
              <a:t> </a:t>
            </a:r>
            <a:r>
              <a:rPr lang="ar-DZ" sz="2900" b="0" dirty="0" err="1">
                <a:latin typeface="Sakkal Majalla" panose="02000000000000000000" pitchFamily="2" charset="-78"/>
                <a:cs typeface="Sakkal Majalla" panose="02000000000000000000" pitchFamily="2" charset="-78"/>
              </a:rPr>
              <a:t>المستفدين</a:t>
            </a:r>
            <a:r>
              <a:rPr lang="ar-DZ" sz="2900" b="0" dirty="0">
                <a:latin typeface="Sakkal Majalla" panose="02000000000000000000" pitchFamily="2" charset="-78"/>
                <a:cs typeface="Sakkal Majalla" panose="02000000000000000000" pitchFamily="2" charset="-78"/>
              </a:rPr>
              <a:t> لذلك يجب أن يكون هناك يقظة مستمرة حول استخدامها </a:t>
            </a:r>
            <a:r>
              <a:rPr lang="ar-DZ" sz="2900" b="0" dirty="0" err="1">
                <a:latin typeface="Sakkal Majalla" panose="02000000000000000000" pitchFamily="2" charset="-78"/>
                <a:cs typeface="Sakkal Majalla" panose="02000000000000000000" pitchFamily="2" charset="-78"/>
              </a:rPr>
              <a:t>للإقتناء</a:t>
            </a:r>
            <a:r>
              <a:rPr lang="ar-DZ" sz="2900" b="0" dirty="0">
                <a:latin typeface="Sakkal Majalla" panose="02000000000000000000" pitchFamily="2" charset="-78"/>
                <a:cs typeface="Sakkal Majalla" panose="02000000000000000000" pitchFamily="2" charset="-78"/>
              </a:rPr>
              <a:t> الصحيح </a:t>
            </a:r>
            <a:endParaRPr lang="fr-FR" sz="2900" b="0" dirty="0">
              <a:latin typeface="Sakkal Majalla" panose="02000000000000000000" pitchFamily="2" charset="-78"/>
              <a:cs typeface="Sakkal Majalla" panose="02000000000000000000" pitchFamily="2" charset="-78"/>
            </a:endParaRPr>
          </a:p>
          <a:p>
            <a:pPr algn="r" rtl="1"/>
            <a:r>
              <a:rPr lang="fr-FR" sz="2900" b="0" dirty="0">
                <a:latin typeface="Sakkal Majalla" panose="02000000000000000000" pitchFamily="2" charset="-78"/>
                <a:cs typeface="Sakkal Majalla" panose="02000000000000000000" pitchFamily="2" charset="-78"/>
              </a:rPr>
              <a:t>  </a:t>
            </a:r>
            <a:r>
              <a:rPr lang="fr-FR" sz="2900" b="0" dirty="0" err="1">
                <a:latin typeface="Sakkal Majalla" panose="02000000000000000000" pitchFamily="2" charset="-78"/>
                <a:cs typeface="Sakkal Majalla" panose="02000000000000000000" pitchFamily="2" charset="-78"/>
              </a:rPr>
              <a:t>Review</a:t>
            </a:r>
            <a:r>
              <a:rPr lang="fr-FR" sz="2900" b="0" dirty="0">
                <a:latin typeface="Sakkal Majalla" panose="02000000000000000000" pitchFamily="2" charset="-78"/>
                <a:cs typeface="Sakkal Majalla" panose="02000000000000000000" pitchFamily="2" charset="-78"/>
              </a:rPr>
              <a:t> : R  </a:t>
            </a:r>
            <a:r>
              <a:rPr lang="ar-DZ" sz="2900" b="0" dirty="0">
                <a:latin typeface="Sakkal Majalla" panose="02000000000000000000" pitchFamily="2" charset="-78"/>
                <a:cs typeface="Sakkal Majalla" panose="02000000000000000000" pitchFamily="2" charset="-78"/>
              </a:rPr>
              <a:t>( المراجعة ) إعادة النظر الدائم والدوري في رفوف المجموعات للتأكد من حالة الكتب وسلامتها والتي يجب </a:t>
            </a:r>
            <a:r>
              <a:rPr lang="ar-DZ" sz="2900" b="0" dirty="0" err="1">
                <a:latin typeface="Sakkal Majalla" panose="02000000000000000000" pitchFamily="2" charset="-78"/>
                <a:cs typeface="Sakkal Majalla" panose="02000000000000000000" pitchFamily="2" charset="-78"/>
              </a:rPr>
              <a:t>إستبدالها</a:t>
            </a:r>
            <a:r>
              <a:rPr lang="ar-DZ" sz="2900" b="0" dirty="0">
                <a:latin typeface="Sakkal Majalla" panose="02000000000000000000" pitchFamily="2" charset="-78"/>
                <a:cs typeface="Sakkal Majalla" panose="02000000000000000000" pitchFamily="2" charset="-78"/>
              </a:rPr>
              <a:t> </a:t>
            </a:r>
            <a:endParaRPr lang="fr-FR" sz="2900" b="0" dirty="0">
              <a:latin typeface="Sakkal Majalla" panose="02000000000000000000" pitchFamily="2" charset="-78"/>
              <a:cs typeface="Sakkal Majalla" panose="02000000000000000000" pitchFamily="2" charset="-78"/>
            </a:endParaRPr>
          </a:p>
          <a:p>
            <a:pPr algn="r" rtl="1"/>
            <a:r>
              <a:rPr lang="fr-FR" sz="2900" b="0" dirty="0">
                <a:latin typeface="Sakkal Majalla" panose="02000000000000000000" pitchFamily="2" charset="-78"/>
                <a:cs typeface="Sakkal Majalla" panose="02000000000000000000" pitchFamily="2" charset="-78"/>
              </a:rPr>
              <a:t> </a:t>
            </a:r>
            <a:r>
              <a:rPr lang="fr-FR" sz="2900" b="0" dirty="0" err="1">
                <a:latin typeface="Sakkal Majalla" panose="02000000000000000000" pitchFamily="2" charset="-78"/>
                <a:cs typeface="Sakkal Majalla" panose="02000000000000000000" pitchFamily="2" charset="-78"/>
              </a:rPr>
              <a:t>evaluations</a:t>
            </a:r>
            <a:r>
              <a:rPr lang="fr-FR" sz="2900" b="0" dirty="0">
                <a:latin typeface="Sakkal Majalla" panose="02000000000000000000" pitchFamily="2" charset="-78"/>
                <a:cs typeface="Sakkal Majalla" panose="02000000000000000000" pitchFamily="2" charset="-78"/>
              </a:rPr>
              <a:t> :  E </a:t>
            </a:r>
            <a:r>
              <a:rPr lang="ar-DZ" sz="2900" b="0" dirty="0">
                <a:latin typeface="Sakkal Majalla" panose="02000000000000000000" pitchFamily="2" charset="-78"/>
                <a:cs typeface="Sakkal Majalla" panose="02000000000000000000" pitchFamily="2" charset="-78"/>
              </a:rPr>
              <a:t> (التقييم ) : تقييم مجموعات المكتبة لتكاملها  وتوازنها </a:t>
            </a:r>
            <a:endParaRPr lang="fr-FR" sz="2900" b="0" dirty="0">
              <a:latin typeface="Sakkal Majalla" panose="02000000000000000000" pitchFamily="2" charset="-78"/>
              <a:cs typeface="Sakkal Majalla" panose="02000000000000000000" pitchFamily="2" charset="-78"/>
            </a:endParaRPr>
          </a:p>
          <a:p>
            <a:pPr algn="r" rtl="1"/>
            <a:r>
              <a:rPr lang="fr-FR" sz="2900" b="0" dirty="0">
                <a:latin typeface="Sakkal Majalla" panose="02000000000000000000" pitchFamily="2" charset="-78"/>
                <a:cs typeface="Sakkal Majalla" panose="02000000000000000000" pitchFamily="2" charset="-78"/>
              </a:rPr>
              <a:t>  </a:t>
            </a:r>
            <a:r>
              <a:rPr lang="fr-FR" sz="2900" b="0" dirty="0" err="1">
                <a:latin typeface="Sakkal Majalla" panose="02000000000000000000" pitchFamily="2" charset="-78"/>
                <a:cs typeface="Sakkal Majalla" panose="02000000000000000000" pitchFamily="2" charset="-78"/>
              </a:rPr>
              <a:t>weeding</a:t>
            </a:r>
            <a:r>
              <a:rPr lang="fr-FR" sz="2900" b="0" dirty="0">
                <a:latin typeface="Sakkal Majalla" panose="02000000000000000000" pitchFamily="2" charset="-78"/>
                <a:cs typeface="Sakkal Majalla" panose="02000000000000000000" pitchFamily="2" charset="-78"/>
              </a:rPr>
              <a:t> : w     </a:t>
            </a:r>
            <a:r>
              <a:rPr lang="ar-DZ" sz="2900" b="0" dirty="0">
                <a:latin typeface="Sakkal Majalla" panose="02000000000000000000" pitchFamily="2" charset="-78"/>
                <a:cs typeface="Sakkal Majalla" panose="02000000000000000000" pitchFamily="2" charset="-78"/>
              </a:rPr>
              <a:t>( التعشيب ) :لأن الجودة أكثر أهمية من الكمية لتكوين مجموعة مكتبية بشكل جيد وفعاليتها وكفاءتها في خدمة المستفيد .</a:t>
            </a:r>
            <a:endParaRPr lang="fr-FR" sz="2900" b="0" dirty="0">
              <a:latin typeface="Sakkal Majalla" panose="02000000000000000000" pitchFamily="2" charset="-78"/>
              <a:cs typeface="Sakkal Majalla" panose="02000000000000000000" pitchFamily="2" charset="-78"/>
            </a:endParaRPr>
          </a:p>
          <a:p>
            <a:pPr algn="r" rtl="1"/>
            <a:endParaRPr lang="fr-FR" sz="2900" b="0" dirty="0">
              <a:latin typeface="Sakkal Majalla" panose="02000000000000000000" pitchFamily="2" charset="-78"/>
              <a:cs typeface="Sakkal Majalla" panose="02000000000000000000" pitchFamily="2" charset="-78"/>
            </a:endParaRPr>
          </a:p>
          <a:p>
            <a:pPr algn="r"/>
            <a:endParaRPr lang="fr-FR" sz="2900" b="0" dirty="0"/>
          </a:p>
        </p:txBody>
      </p:sp>
      <p:sp>
        <p:nvSpPr>
          <p:cNvPr id="7" name="Titre 6"/>
          <p:cNvSpPr>
            <a:spLocks noGrp="1"/>
          </p:cNvSpPr>
          <p:nvPr>
            <p:ph type="title"/>
          </p:nvPr>
        </p:nvSpPr>
        <p:spPr>
          <a:xfrm>
            <a:off x="899592" y="260648"/>
            <a:ext cx="6912768" cy="540506"/>
          </a:xfrm>
        </p:spPr>
        <p:txBody>
          <a:bodyPr/>
          <a:lstStyle/>
          <a:p>
            <a:pPr algn="r" rtl="1"/>
            <a:r>
              <a:rPr lang="ar-DZ" sz="2400" dirty="0">
                <a:latin typeface="Sakkal Majalla" panose="02000000000000000000" pitchFamily="2" charset="-78"/>
                <a:cs typeface="Sakkal Majalla" panose="02000000000000000000" pitchFamily="2" charset="-78"/>
              </a:rPr>
              <a:t>طريقة </a:t>
            </a:r>
            <a:r>
              <a:rPr lang="fr-FR" sz="2400" dirty="0" err="1">
                <a:latin typeface="Sakkal Majalla" panose="02000000000000000000" pitchFamily="2" charset="-78"/>
                <a:cs typeface="Sakkal Majalla" panose="02000000000000000000" pitchFamily="2" charset="-78"/>
              </a:rPr>
              <a:t>crew</a:t>
            </a:r>
            <a:r>
              <a:rPr lang="fr-FR" sz="2400" dirty="0">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153196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401038" y="5805264"/>
            <a:ext cx="742962" cy="868478"/>
          </a:xfrm>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11</a:t>
            </a:fld>
            <a:endParaRPr lang="en-US" dirty="0">
              <a:solidFill>
                <a:srgbClr val="000000"/>
              </a:solidFill>
            </a:endParaRPr>
          </a:p>
        </p:txBody>
      </p:sp>
      <p:sp>
        <p:nvSpPr>
          <p:cNvPr id="9" name="Rectangle 89"/>
          <p:cNvSpPr txBox="1">
            <a:spLocks noGrp="1" noChangeArrowheads="1"/>
          </p:cNvSpPr>
          <p:nvPr>
            <p:ph type="title"/>
          </p:nvPr>
        </p:nvSpPr>
        <p:spPr>
          <a:xfrm>
            <a:off x="94630" y="188640"/>
            <a:ext cx="9144000" cy="648072"/>
          </a:xfrm>
          <a:prstGeom prst="rect">
            <a:avLst/>
          </a:prstGeom>
          <a:solidFill>
            <a:srgbClr val="FFFFCC"/>
          </a:solidFill>
          <a:ln w="25400" cap="flat">
            <a:solidFill>
              <a:schemeClr val="tx1"/>
            </a:solidFill>
            <a:miter lim="800000"/>
            <a:headEnd/>
            <a:tailEnd/>
          </a:ln>
        </p:spPr>
        <p:txBody>
          <a:bodyP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defRPr/>
            </a:pPr>
            <a:r>
              <a:rPr lang="ar-DZ" sz="3600" b="1" dirty="0">
                <a:solidFill>
                  <a:schemeClr val="tx1"/>
                </a:solidFill>
                <a:latin typeface="Sakkal Majalla" panose="02000000000000000000" pitchFamily="2" charset="-78"/>
                <a:ea typeface="+mn-ea"/>
                <a:cs typeface="Sakkal Majalla" panose="02000000000000000000" pitchFamily="2" charset="-78"/>
              </a:rPr>
              <a:t>سادسا: ومعوقات التعشيب</a:t>
            </a:r>
          </a:p>
        </p:txBody>
      </p:sp>
      <p:sp>
        <p:nvSpPr>
          <p:cNvPr id="12" name="Flèche courbée vers la gauche 11"/>
          <p:cNvSpPr/>
          <p:nvPr/>
        </p:nvSpPr>
        <p:spPr>
          <a:xfrm>
            <a:off x="8513712" y="3789040"/>
            <a:ext cx="630288" cy="1099547"/>
          </a:xfrm>
          <a:prstGeom prst="curvedLeftArrow">
            <a:avLst>
              <a:gd name="adj1" fmla="val 50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gauche 12"/>
          <p:cNvSpPr/>
          <p:nvPr/>
        </p:nvSpPr>
        <p:spPr>
          <a:xfrm>
            <a:off x="8513712" y="2324956"/>
            <a:ext cx="731520" cy="11040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a:off x="8513712" y="5714908"/>
            <a:ext cx="527764" cy="11814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contenu 1"/>
          <p:cNvSpPr>
            <a:spLocks noGrp="1"/>
          </p:cNvSpPr>
          <p:nvPr>
            <p:ph idx="1"/>
          </p:nvPr>
        </p:nvSpPr>
        <p:spPr>
          <a:xfrm>
            <a:off x="406503" y="908720"/>
            <a:ext cx="8634973" cy="5396899"/>
          </a:xfrm>
        </p:spPr>
        <p:txBody>
          <a:bodyPr>
            <a:normAutofit/>
          </a:bodyPr>
          <a:lstStyle/>
          <a:p>
            <a:pPr algn="r" rtl="1"/>
            <a:r>
              <a:rPr lang="ar-DZ" sz="2400" dirty="0">
                <a:latin typeface="Sakkal Majalla" panose="02000000000000000000" pitchFamily="2" charset="-78"/>
                <a:cs typeface="Sakkal Majalla" panose="02000000000000000000" pitchFamily="2" charset="-78"/>
              </a:rPr>
              <a:t>منها: </a:t>
            </a:r>
          </a:p>
          <a:p>
            <a:pPr algn="r" rtl="1"/>
            <a:r>
              <a:rPr lang="ar-DZ" sz="2400" dirty="0">
                <a:latin typeface="Sakkal Majalla" panose="02000000000000000000" pitchFamily="2" charset="-78"/>
                <a:cs typeface="Sakkal Majalla" panose="02000000000000000000" pitchFamily="2" charset="-78"/>
              </a:rPr>
              <a:t>عدم وجود سياسة مكتوبة لتعشيب المجموعات المكتبية أو النص عليها ومواعيد القيام بها في لائحة أو سياسة بناء المجموعات المكتبية </a:t>
            </a:r>
            <a:endParaRPr lang="fr-FR" sz="2400" dirty="0">
              <a:latin typeface="Sakkal Majalla" panose="02000000000000000000" pitchFamily="2" charset="-78"/>
              <a:cs typeface="Sakkal Majalla" panose="02000000000000000000" pitchFamily="2" charset="-78"/>
            </a:endParaRPr>
          </a:p>
          <a:p>
            <a:pPr algn="r" rtl="1"/>
            <a:r>
              <a:rPr lang="ar-DZ" sz="2400" dirty="0">
                <a:latin typeface="Sakkal Majalla" panose="02000000000000000000" pitchFamily="2" charset="-78"/>
                <a:cs typeface="Sakkal Majalla" panose="02000000000000000000" pitchFamily="2" charset="-78"/>
              </a:rPr>
              <a:t>هذه العملية مكلفة ماليا لتغطية جوانب النقص الاخرى في المكتبة </a:t>
            </a:r>
            <a:endParaRPr lang="fr-FR" sz="2400" dirty="0">
              <a:latin typeface="Sakkal Majalla" panose="02000000000000000000" pitchFamily="2" charset="-78"/>
              <a:cs typeface="Sakkal Majalla" panose="02000000000000000000" pitchFamily="2" charset="-78"/>
            </a:endParaRPr>
          </a:p>
          <a:p>
            <a:pPr algn="r" rtl="1"/>
            <a:r>
              <a:rPr lang="ar-DZ" sz="2400" dirty="0">
                <a:latin typeface="Sakkal Majalla" panose="02000000000000000000" pitchFamily="2" charset="-78"/>
                <a:cs typeface="Sakkal Majalla" panose="02000000000000000000" pitchFamily="2" charset="-78"/>
              </a:rPr>
              <a:t>هذه العملية تأخذ وقتا وجهدا من العاملين ويمكن تخصيصه لأعمال مكتبية أخرى </a:t>
            </a:r>
            <a:endParaRPr lang="fr-FR" sz="2400" dirty="0">
              <a:latin typeface="Sakkal Majalla" panose="02000000000000000000" pitchFamily="2" charset="-78"/>
              <a:cs typeface="Sakkal Majalla" panose="02000000000000000000" pitchFamily="2" charset="-78"/>
            </a:endParaRPr>
          </a:p>
          <a:p>
            <a:pPr algn="r" rtl="1"/>
            <a:r>
              <a:rPr lang="ar-DZ" sz="2400" dirty="0">
                <a:latin typeface="Sakkal Majalla" panose="02000000000000000000" pitchFamily="2" charset="-78"/>
                <a:cs typeface="Sakkal Majalla" panose="02000000000000000000" pitchFamily="2" charset="-78"/>
              </a:rPr>
              <a:t>وقوع المكتبي في خطأ أثناء قيامه </a:t>
            </a:r>
            <a:r>
              <a:rPr lang="ar-DZ" sz="2400" dirty="0" err="1">
                <a:latin typeface="Sakkal Majalla" panose="02000000000000000000" pitchFamily="2" charset="-78"/>
                <a:cs typeface="Sakkal Majalla" panose="02000000000000000000" pitchFamily="2" charset="-78"/>
              </a:rPr>
              <a:t>بإستبعاد</a:t>
            </a:r>
            <a:r>
              <a:rPr lang="ar-DZ" sz="2400" dirty="0">
                <a:latin typeface="Sakkal Majalla" panose="02000000000000000000" pitchFamily="2" charset="-78"/>
                <a:cs typeface="Sakkal Majalla" panose="02000000000000000000" pitchFamily="2" charset="-78"/>
              </a:rPr>
              <a:t> كتاب معين ليس عليه طلب وبعد فترة زمنية يصبح ذا أهمية ويطلبه </a:t>
            </a:r>
            <a:r>
              <a:rPr lang="ar-DZ" sz="2400" dirty="0" err="1">
                <a:latin typeface="Sakkal Majalla" panose="02000000000000000000" pitchFamily="2" charset="-78"/>
                <a:cs typeface="Sakkal Majalla" panose="02000000000000000000" pitchFamily="2" charset="-78"/>
              </a:rPr>
              <a:t>المستفدون</a:t>
            </a:r>
            <a:r>
              <a:rPr lang="ar-DZ" sz="2400" dirty="0">
                <a:latin typeface="Sakkal Majalla" panose="02000000000000000000" pitchFamily="2" charset="-78"/>
                <a:cs typeface="Sakkal Majalla" panose="02000000000000000000" pitchFamily="2" charset="-78"/>
              </a:rPr>
              <a:t> </a:t>
            </a:r>
            <a:endParaRPr lang="fr-FR" sz="2400" dirty="0">
              <a:latin typeface="Sakkal Majalla" panose="02000000000000000000" pitchFamily="2" charset="-78"/>
              <a:cs typeface="Sakkal Majalla" panose="02000000000000000000" pitchFamily="2" charset="-78"/>
            </a:endParaRPr>
          </a:p>
          <a:p>
            <a:pPr algn="r" rtl="1"/>
            <a:r>
              <a:rPr lang="ar-DZ" sz="2400" dirty="0">
                <a:latin typeface="Sakkal Majalla" panose="02000000000000000000" pitchFamily="2" charset="-78"/>
                <a:cs typeface="Sakkal Majalla" panose="02000000000000000000" pitchFamily="2" charset="-78"/>
              </a:rPr>
              <a:t>تقييم المكتبة حسب الكم وليس النوع فالكثير من المكتبات تقيم حسب حجم مقتنياتها وليس حسب نوع مقتنياتها </a:t>
            </a:r>
            <a:endParaRPr lang="fr-FR" sz="2400" dirty="0">
              <a:latin typeface="Sakkal Majalla" panose="02000000000000000000" pitchFamily="2" charset="-78"/>
              <a:cs typeface="Sakkal Majalla" panose="02000000000000000000" pitchFamily="2" charset="-78"/>
            </a:endParaRPr>
          </a:p>
          <a:p>
            <a:pPr algn="r" rtl="1"/>
            <a:r>
              <a:rPr lang="ar-DZ" sz="2400" dirty="0">
                <a:latin typeface="Sakkal Majalla" panose="02000000000000000000" pitchFamily="2" charset="-78"/>
                <a:cs typeface="Sakkal Majalla" panose="02000000000000000000" pitchFamily="2" charset="-78"/>
              </a:rPr>
              <a:t>تجنب تحمل المسؤولية من قبل بعض القائمين على </a:t>
            </a:r>
            <a:r>
              <a:rPr lang="ar-DZ" sz="2400" dirty="0" err="1">
                <a:latin typeface="Sakkal Majalla" panose="02000000000000000000" pitchFamily="2" charset="-78"/>
                <a:cs typeface="Sakkal Majalla" panose="02000000000000000000" pitchFamily="2" charset="-78"/>
              </a:rPr>
              <a:t>الإستبعاد</a:t>
            </a:r>
            <a:endParaRPr lang="fr-FR" sz="2400" dirty="0">
              <a:latin typeface="Sakkal Majalla" panose="02000000000000000000" pitchFamily="2" charset="-78"/>
              <a:cs typeface="Sakkal Majalla" panose="02000000000000000000" pitchFamily="2" charset="-78"/>
            </a:endParaRPr>
          </a:p>
          <a:p>
            <a:pPr algn="r" rtl="1"/>
            <a:r>
              <a:rPr lang="ar-DZ" sz="2400" dirty="0">
                <a:latin typeface="Sakkal Majalla" panose="02000000000000000000" pitchFamily="2" charset="-78"/>
                <a:cs typeface="Sakkal Majalla" panose="02000000000000000000" pitchFamily="2" charset="-78"/>
              </a:rPr>
              <a:t>العوامل القانونية التي تحول دون الاستبعاد وخاصة إذا كانت لوائح المخازن والمشتريات هي التي تحكم إدارة تنمية مجموعة مصادر المعلومات </a:t>
            </a:r>
            <a:endParaRPr lang="fr-FR" sz="2400" dirty="0">
              <a:latin typeface="Sakkal Majalla" panose="02000000000000000000" pitchFamily="2" charset="-78"/>
              <a:cs typeface="Sakkal Majalla" panose="02000000000000000000" pitchFamily="2" charset="-78"/>
            </a:endParaRPr>
          </a:p>
          <a:p>
            <a:endParaRPr lang="fr-FR" dirty="0"/>
          </a:p>
        </p:txBody>
      </p:sp>
    </p:spTree>
    <p:extLst>
      <p:ext uri="{BB962C8B-B14F-4D97-AF65-F5344CB8AC3E}">
        <p14:creationId xmlns:p14="http://schemas.microsoft.com/office/powerpoint/2010/main" val="42604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12</a:t>
            </a:fld>
            <a:endParaRPr lang="en-US">
              <a:solidFill>
                <a:srgbClr val="000000"/>
              </a:solidFill>
            </a:endParaRPr>
          </a:p>
        </p:txBody>
      </p:sp>
      <p:sp>
        <p:nvSpPr>
          <p:cNvPr id="5" name="AutoShape 7"/>
          <p:cNvSpPr>
            <a:spLocks noGrp="1" noChangeArrowheads="1"/>
          </p:cNvSpPr>
          <p:nvPr>
            <p:ph idx="1"/>
          </p:nvPr>
        </p:nvSpPr>
        <p:spPr bwMode="auto">
          <a:xfrm>
            <a:off x="837822" y="989348"/>
            <a:ext cx="7520940" cy="5868652"/>
          </a:xfrm>
          <a:prstGeom prst="star16">
            <a:avLst>
              <a:gd name="adj" fmla="val 41755"/>
            </a:avLst>
          </a:prstGeom>
          <a:solidFill>
            <a:schemeClr val="bg1"/>
          </a:solidFill>
          <a:ln w="9525">
            <a:solidFill>
              <a:schemeClr val="tx1">
                <a:lumMod val="75000"/>
                <a:lumOff val="25000"/>
              </a:schemeClr>
            </a:solidFill>
            <a:miter lim="800000"/>
            <a:headEnd/>
            <a:tailEnd/>
          </a:ln>
        </p:spPr>
        <p:txBody>
          <a:bodyPr anchor="ctr">
            <a:noAutofit/>
          </a:bodyPr>
          <a:lstStyle/>
          <a:p>
            <a:pPr algn="just" rtl="1"/>
            <a:r>
              <a:rPr lang="ar-DZ" sz="2400" dirty="0">
                <a:latin typeface="Sakkal Majalla" panose="02000000000000000000" pitchFamily="2" charset="-78"/>
                <a:cs typeface="Sakkal Majalla" panose="02000000000000000000" pitchFamily="2" charset="-78"/>
              </a:rPr>
              <a:t>مما سبق نلخص الى </a:t>
            </a:r>
            <a:r>
              <a:rPr lang="ar-DZ" sz="2400" dirty="0" err="1">
                <a:latin typeface="Sakkal Majalla" panose="02000000000000000000" pitchFamily="2" charset="-78"/>
                <a:cs typeface="Sakkal Majalla" panose="02000000000000000000" pitchFamily="2" charset="-78"/>
              </a:rPr>
              <a:t>إعتبار</a:t>
            </a:r>
            <a:r>
              <a:rPr lang="ar-DZ" sz="2400" dirty="0">
                <a:latin typeface="Sakkal Majalla" panose="02000000000000000000" pitchFamily="2" charset="-78"/>
                <a:cs typeface="Sakkal Majalla" panose="02000000000000000000" pitchFamily="2" charset="-78"/>
              </a:rPr>
              <a:t> عملية تعشيب المجموعات المكتبية التي لها معايير واجراءات  </a:t>
            </a:r>
            <a:r>
              <a:rPr lang="ar-DZ" sz="2400" dirty="0" err="1">
                <a:latin typeface="Sakkal Majalla" panose="02000000000000000000" pitchFamily="2" charset="-78"/>
                <a:cs typeface="Sakkal Majalla" panose="02000000000000000000" pitchFamily="2" charset="-78"/>
              </a:rPr>
              <a:t>بالاضافة</a:t>
            </a:r>
            <a:r>
              <a:rPr lang="ar-DZ" sz="2400" dirty="0">
                <a:latin typeface="Sakkal Majalla" panose="02000000000000000000" pitchFamily="2" charset="-78"/>
                <a:cs typeface="Sakkal Majalla" panose="02000000000000000000" pitchFamily="2" charset="-78"/>
              </a:rPr>
              <a:t> الى دورها في السياسة الوثائقية للمكتبات تهدف هذه العملية إلى إثراء الرصيد الوثائقي للمكتبة وكذا دورها في حياة الوثيقة وفي عملية تقييم واستبعاد المقتنيات فهي تضمن التحكم في دورة حياة المعلومات وتساعد على تحقيق توازن المجموعات </a:t>
            </a:r>
            <a:endParaRPr lang="fr-FR" sz="2400" dirty="0">
              <a:latin typeface="Sakkal Majalla" panose="02000000000000000000" pitchFamily="2" charset="-78"/>
              <a:cs typeface="Sakkal Majalla" panose="02000000000000000000" pitchFamily="2" charset="-78"/>
            </a:endParaRPr>
          </a:p>
          <a:p>
            <a:pPr algn="just" rtl="1"/>
            <a:r>
              <a:rPr lang="fr-FR" sz="2400" dirty="0">
                <a:latin typeface="Sakkal Majalla" panose="02000000000000000000" pitchFamily="2" charset="-78"/>
                <a:cs typeface="Sakkal Majalla" panose="02000000000000000000" pitchFamily="2" charset="-78"/>
              </a:rPr>
              <a:t> </a:t>
            </a:r>
          </a:p>
          <a:p>
            <a:pPr algn="r" fontAlgn="base">
              <a:spcBef>
                <a:spcPct val="0"/>
              </a:spcBef>
              <a:spcAft>
                <a:spcPct val="0"/>
              </a:spcAft>
            </a:pPr>
            <a:endParaRPr lang="en-US" sz="2400" b="1" i="1" dirty="0">
              <a:latin typeface="Arial" pitchFamily="34" charset="0"/>
              <a:ea typeface="Nirmala UI Semilight" pitchFamily="34" charset="0"/>
              <a:cs typeface="Arial" pitchFamily="34" charset="0"/>
            </a:endParaRPr>
          </a:p>
        </p:txBody>
      </p:sp>
      <p:sp>
        <p:nvSpPr>
          <p:cNvPr id="6" name="Rectangle 89"/>
          <p:cNvSpPr txBox="1">
            <a:spLocks noGrp="1" noChangeArrowheads="1"/>
          </p:cNvSpPr>
          <p:nvPr>
            <p:ph type="title"/>
          </p:nvPr>
        </p:nvSpPr>
        <p:spPr>
          <a:xfrm>
            <a:off x="837822" y="176077"/>
            <a:ext cx="7520940" cy="576064"/>
          </a:xfrm>
          <a:prstGeom prst="rect">
            <a:avLst/>
          </a:prstGeom>
          <a:solidFill>
            <a:srgbClr val="FFFFCC"/>
          </a:solidFill>
          <a:ln w="25400" cap="flat">
            <a:solidFill>
              <a:schemeClr val="tx1"/>
            </a:solidFill>
            <a:miter lim="800000"/>
            <a:headEnd/>
            <a:tailEnd/>
          </a:ln>
        </p:spPr>
        <p:txBody>
          <a:bodyPr>
            <a:normAutofit fontScale="9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defRPr/>
            </a:pPr>
            <a:r>
              <a:rPr lang="ar-DZ" sz="3600" b="1" dirty="0">
                <a:solidFill>
                  <a:schemeClr val="tx1"/>
                </a:solidFill>
                <a:latin typeface="Sakkal Majalla" panose="02000000000000000000" pitchFamily="2" charset="-78"/>
                <a:ea typeface="+mn-ea"/>
                <a:cs typeface="Sakkal Majalla" panose="02000000000000000000" pitchFamily="2" charset="-78"/>
              </a:rPr>
              <a:t>خلاصة الدرس</a:t>
            </a:r>
          </a:p>
        </p:txBody>
      </p:sp>
      <p:sp>
        <p:nvSpPr>
          <p:cNvPr id="7" name="Sous-titre 2"/>
          <p:cNvSpPr txBox="1">
            <a:spLocks/>
          </p:cNvSpPr>
          <p:nvPr/>
        </p:nvSpPr>
        <p:spPr>
          <a:xfrm>
            <a:off x="1819239" y="692696"/>
            <a:ext cx="5558106" cy="3960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endParaRPr lang="fr-FR" sz="2400" dirty="0"/>
          </a:p>
        </p:txBody>
      </p:sp>
    </p:spTree>
    <p:extLst>
      <p:ext uri="{BB962C8B-B14F-4D97-AF65-F5344CB8AC3E}">
        <p14:creationId xmlns:p14="http://schemas.microsoft.com/office/powerpoint/2010/main" val="155742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fade">
                                      <p:cBhvr>
                                        <p:cTn id="31" dur="2000"/>
                                        <p:tgtEl>
                                          <p:spTgt spid="5">
                                            <p:bg/>
                                          </p:spTgt>
                                        </p:tgtEl>
                                      </p:cBhvr>
                                    </p:animEffect>
                                    <p:anim calcmode="lin" valueType="num">
                                      <p:cBhvr>
                                        <p:cTn id="32" dur="2000" fill="hold"/>
                                        <p:tgtEl>
                                          <p:spTgt spid="5">
                                            <p:bg/>
                                          </p:spTgt>
                                        </p:tgtEl>
                                        <p:attrNameLst>
                                          <p:attrName>ppt_w</p:attrName>
                                        </p:attrNameLst>
                                      </p:cBhvr>
                                      <p:tavLst>
                                        <p:tav tm="0" fmla="#ppt_w*sin(2.5*pi*$)">
                                          <p:val>
                                            <p:fltVal val="0"/>
                                          </p:val>
                                        </p:tav>
                                        <p:tav tm="100000">
                                          <p:val>
                                            <p:fltVal val="1"/>
                                          </p:val>
                                        </p:tav>
                                      </p:tavLst>
                                    </p:anim>
                                    <p:anim calcmode="lin" valueType="num">
                                      <p:cBhvr>
                                        <p:cTn id="33" dur="2000" fill="hold"/>
                                        <p:tgtEl>
                                          <p:spTgt spid="5">
                                            <p:bg/>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2000"/>
                                        <p:tgtEl>
                                          <p:spTgt spid="5">
                                            <p:txEl>
                                              <p:pRg st="0" end="0"/>
                                            </p:txEl>
                                          </p:spTgt>
                                        </p:tgtEl>
                                      </p:cBhvr>
                                    </p:animEffect>
                                    <p:anim calcmode="lin" valueType="num">
                                      <p:cBhvr>
                                        <p:cTn id="39"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40"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fade">
                                      <p:cBhvr>
                                        <p:cTn id="45" dur="2000"/>
                                        <p:tgtEl>
                                          <p:spTgt spid="5">
                                            <p:txEl>
                                              <p:pRg st="1" end="1"/>
                                            </p:txEl>
                                          </p:spTgt>
                                        </p:tgtEl>
                                      </p:cBhvr>
                                    </p:animEffect>
                                    <p:anim calcmode="lin" valueType="num">
                                      <p:cBhvr>
                                        <p:cTn id="4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4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10" y="0"/>
            <a:ext cx="9136390" cy="6641976"/>
          </a:xfrm>
        </p:spPr>
        <p:txBody>
          <a:bodyPr>
            <a:noAutofit/>
          </a:bodyPr>
          <a:lstStyle/>
          <a:p>
            <a:pPr algn="r" rtl="1"/>
            <a:r>
              <a:rPr lang="fr-FR" sz="1800" dirty="0"/>
              <a:t> </a:t>
            </a:r>
          </a:p>
          <a:p>
            <a:pPr algn="r" rtl="1"/>
            <a:r>
              <a:rPr lang="ar-DZ" sz="1800" dirty="0"/>
              <a:t>القواميس والمعاجم</a:t>
            </a:r>
            <a:endParaRPr lang="fr-FR" sz="1800" dirty="0"/>
          </a:p>
          <a:p>
            <a:pPr rtl="1"/>
            <a:r>
              <a:rPr lang="ar-DZ" sz="1800" dirty="0"/>
              <a:t>معجم المعاني . متا</a:t>
            </a:r>
            <a:r>
              <a:rPr lang="fr-FR" sz="1800" dirty="0"/>
              <a:t> </a:t>
            </a:r>
          </a:p>
          <a:p>
            <a:pPr algn="r" rtl="1"/>
            <a:r>
              <a:rPr lang="ar-DZ" sz="2000" dirty="0">
                <a:latin typeface="Sakkal Majalla" panose="02000000000000000000" pitchFamily="2" charset="-78"/>
                <a:cs typeface="Sakkal Majalla" panose="02000000000000000000" pitchFamily="2" charset="-78"/>
              </a:rPr>
              <a:t>القواميس والمعاجم</a:t>
            </a:r>
            <a:endParaRPr lang="fr-FR" sz="2000" dirty="0">
              <a:latin typeface="Sakkal Majalla" panose="02000000000000000000" pitchFamily="2" charset="-78"/>
              <a:cs typeface="Sakkal Majalla" panose="02000000000000000000" pitchFamily="2" charset="-78"/>
            </a:endParaRPr>
          </a:p>
          <a:p>
            <a:pPr algn="r" rtl="1"/>
            <a:r>
              <a:rPr lang="ar-DZ" sz="2000" b="0" dirty="0">
                <a:latin typeface="Sakkal Majalla" panose="02000000000000000000" pitchFamily="2" charset="-78"/>
                <a:cs typeface="Sakkal Majalla" panose="02000000000000000000" pitchFamily="2" charset="-78"/>
              </a:rPr>
              <a:t>معجم المعاني . متاح على الخط المباشر </a:t>
            </a:r>
            <a:r>
              <a:rPr lang="fr-FR" sz="2000" b="0" dirty="0">
                <a:latin typeface="Sakkal Majalla" panose="02000000000000000000" pitchFamily="2" charset="-78"/>
                <a:cs typeface="Sakkal Majalla" panose="02000000000000000000" pitchFamily="2" charset="-78"/>
              </a:rPr>
              <a:t>www .alamaany.com</a:t>
            </a:r>
            <a:r>
              <a:rPr lang="ar-DZ" sz="2000" b="0" dirty="0">
                <a:latin typeface="Sakkal Majalla" panose="02000000000000000000" pitchFamily="2" charset="-78"/>
                <a:cs typeface="Sakkal Majalla" panose="02000000000000000000" pitchFamily="2" charset="-78"/>
              </a:rPr>
              <a:t>//: </a:t>
            </a:r>
            <a:r>
              <a:rPr lang="fr-FR" sz="2000" b="0" dirty="0">
                <a:latin typeface="Sakkal Majalla" panose="02000000000000000000" pitchFamily="2" charset="-78"/>
                <a:cs typeface="Sakkal Majalla" panose="02000000000000000000" pitchFamily="2" charset="-78"/>
              </a:rPr>
              <a:t>http</a:t>
            </a:r>
            <a:r>
              <a:rPr lang="ar-DZ" sz="2000" b="0" dirty="0">
                <a:latin typeface="Sakkal Majalla" panose="02000000000000000000" pitchFamily="2" charset="-78"/>
                <a:cs typeface="Sakkal Majalla" panose="02000000000000000000" pitchFamily="2" charset="-78"/>
              </a:rPr>
              <a:t>تمت الزيارة يوم 25 /10 / 2022</a:t>
            </a:r>
            <a:endParaRPr lang="fr-FR" sz="2000" b="0" dirty="0">
              <a:latin typeface="Sakkal Majalla" panose="02000000000000000000" pitchFamily="2" charset="-78"/>
              <a:cs typeface="Sakkal Majalla" panose="02000000000000000000" pitchFamily="2" charset="-78"/>
            </a:endParaRPr>
          </a:p>
          <a:p>
            <a:pPr algn="r" rtl="1"/>
            <a:r>
              <a:rPr lang="ar-DZ" sz="2000" b="0" dirty="0">
                <a:latin typeface="Sakkal Majalla" panose="02000000000000000000" pitchFamily="2" charset="-78"/>
                <a:cs typeface="Sakkal Majalla" panose="02000000000000000000" pitchFamily="2" charset="-78"/>
              </a:rPr>
              <a:t>الكتب:</a:t>
            </a:r>
            <a:endParaRPr lang="fr-FR" sz="2000" b="0" dirty="0">
              <a:latin typeface="Sakkal Majalla" panose="02000000000000000000" pitchFamily="2" charset="-78"/>
              <a:cs typeface="Sakkal Majalla" panose="02000000000000000000" pitchFamily="2" charset="-78"/>
            </a:endParaRPr>
          </a:p>
          <a:p>
            <a:pPr algn="r" rtl="1"/>
            <a:r>
              <a:rPr lang="ar-DZ" sz="2000" b="0" dirty="0">
                <a:latin typeface="Sakkal Majalla" panose="02000000000000000000" pitchFamily="2" charset="-78"/>
                <a:cs typeface="Sakkal Majalla" panose="02000000000000000000" pitchFamily="2" charset="-78"/>
              </a:rPr>
              <a:t>1 -</a:t>
            </a:r>
            <a:r>
              <a:rPr lang="ar-DZ" sz="2000" b="0" dirty="0" err="1">
                <a:latin typeface="Sakkal Majalla" panose="02000000000000000000" pitchFamily="2" charset="-78"/>
                <a:cs typeface="Sakkal Majalla" panose="02000000000000000000" pitchFamily="2" charset="-78"/>
              </a:rPr>
              <a:t>الاشقر،هناء</a:t>
            </a:r>
            <a:r>
              <a:rPr lang="ar-DZ" sz="2000" b="0" dirty="0">
                <a:latin typeface="Sakkal Majalla" panose="02000000000000000000" pitchFamily="2" charset="-78"/>
                <a:cs typeface="Sakkal Majalla" panose="02000000000000000000" pitchFamily="2" charset="-78"/>
              </a:rPr>
              <a:t> </a:t>
            </a:r>
            <a:r>
              <a:rPr lang="ar-DZ" sz="2000" b="0" dirty="0" err="1">
                <a:latin typeface="Sakkal Majalla" panose="02000000000000000000" pitchFamily="2" charset="-78"/>
                <a:cs typeface="Sakkal Majalla" panose="02000000000000000000" pitchFamily="2" charset="-78"/>
              </a:rPr>
              <a:t>عبده.بناء</a:t>
            </a:r>
            <a:r>
              <a:rPr lang="ar-DZ" sz="2000" b="0" dirty="0">
                <a:latin typeface="Sakkal Majalla" panose="02000000000000000000" pitchFamily="2" charset="-78"/>
                <a:cs typeface="Sakkal Majalla" panose="02000000000000000000" pitchFamily="2" charset="-78"/>
              </a:rPr>
              <a:t> وتنمية مجموعات المكتبات المدرسية .</a:t>
            </a:r>
            <a:r>
              <a:rPr lang="ar-DZ" sz="2000" b="0" dirty="0" err="1">
                <a:latin typeface="Sakkal Majalla" panose="02000000000000000000" pitchFamily="2" charset="-78"/>
                <a:cs typeface="Sakkal Majalla" panose="02000000000000000000" pitchFamily="2" charset="-78"/>
              </a:rPr>
              <a:t>الاسكندرية:دار</a:t>
            </a:r>
            <a:r>
              <a:rPr lang="ar-DZ" sz="2000" b="0" dirty="0">
                <a:latin typeface="Sakkal Majalla" panose="02000000000000000000" pitchFamily="2" charset="-78"/>
                <a:cs typeface="Sakkal Majalla" panose="02000000000000000000" pitchFamily="2" charset="-78"/>
              </a:rPr>
              <a:t> المعرفة الجامعية،  2012</a:t>
            </a:r>
            <a:endParaRPr lang="fr-FR" sz="2000" b="0" dirty="0">
              <a:latin typeface="Sakkal Majalla" panose="02000000000000000000" pitchFamily="2" charset="-78"/>
              <a:cs typeface="Sakkal Majalla" panose="02000000000000000000" pitchFamily="2" charset="-78"/>
            </a:endParaRPr>
          </a:p>
          <a:p>
            <a:pPr algn="r" rtl="1"/>
            <a:r>
              <a:rPr lang="ar-DZ" sz="2000" b="0" dirty="0">
                <a:latin typeface="Sakkal Majalla" panose="02000000000000000000" pitchFamily="2" charset="-78"/>
                <a:cs typeface="Sakkal Majalla" panose="02000000000000000000" pitchFamily="2" charset="-78"/>
              </a:rPr>
              <a:t>2- عليان ، ربحي مصطفى ...(واخرون) .تنمية مجموعات المكتبة : التزويد. عمان :</a:t>
            </a:r>
            <a:r>
              <a:rPr lang="ar-DZ" sz="2000" b="0" dirty="0" err="1">
                <a:latin typeface="Sakkal Majalla" panose="02000000000000000000" pitchFamily="2" charset="-78"/>
                <a:cs typeface="Sakkal Majalla" panose="02000000000000000000" pitchFamily="2" charset="-78"/>
              </a:rPr>
              <a:t>دارالصفاء</a:t>
            </a:r>
            <a:r>
              <a:rPr lang="ar-DZ" sz="2000" b="0" dirty="0">
                <a:latin typeface="Sakkal Majalla" panose="02000000000000000000" pitchFamily="2" charset="-78"/>
                <a:cs typeface="Sakkal Majalla" panose="02000000000000000000" pitchFamily="2" charset="-78"/>
              </a:rPr>
              <a:t> ،2000</a:t>
            </a:r>
            <a:endParaRPr lang="fr-FR" sz="2000" b="0" dirty="0">
              <a:latin typeface="Sakkal Majalla" panose="02000000000000000000" pitchFamily="2" charset="-78"/>
              <a:cs typeface="Sakkal Majalla" panose="02000000000000000000" pitchFamily="2" charset="-78"/>
            </a:endParaRPr>
          </a:p>
          <a:p>
            <a:pPr algn="r" rtl="1"/>
            <a:r>
              <a:rPr lang="ar-DZ" sz="2000" dirty="0">
                <a:latin typeface="Sakkal Majalla" panose="02000000000000000000" pitchFamily="2" charset="-78"/>
                <a:cs typeface="Sakkal Majalla" panose="02000000000000000000" pitchFamily="2" charset="-78"/>
              </a:rPr>
              <a:t> المذكرات : </a:t>
            </a:r>
            <a:endParaRPr lang="fr-FR" sz="2000" dirty="0">
              <a:latin typeface="Sakkal Majalla" panose="02000000000000000000" pitchFamily="2" charset="-78"/>
              <a:cs typeface="Sakkal Majalla" panose="02000000000000000000" pitchFamily="2" charset="-78"/>
            </a:endParaRPr>
          </a:p>
          <a:p>
            <a:pPr algn="r" rtl="1"/>
            <a:r>
              <a:rPr lang="ar-DZ" sz="2000" dirty="0">
                <a:latin typeface="Sakkal Majalla" panose="02000000000000000000" pitchFamily="2" charset="-78"/>
                <a:cs typeface="Sakkal Majalla" panose="02000000000000000000" pitchFamily="2" charset="-78"/>
              </a:rPr>
              <a:t>1 - </a:t>
            </a:r>
            <a:r>
              <a:rPr lang="ar-DZ" sz="2000" b="0" dirty="0">
                <a:latin typeface="Sakkal Majalla" panose="02000000000000000000" pitchFamily="2" charset="-78"/>
                <a:cs typeface="Sakkal Majalla" panose="02000000000000000000" pitchFamily="2" charset="-78"/>
              </a:rPr>
              <a:t>عفيف ، غوار . أنظمة تسيير وحدات التزويد </a:t>
            </a:r>
            <a:r>
              <a:rPr lang="ar-DZ" sz="2000" b="0" dirty="0" err="1">
                <a:latin typeface="Sakkal Majalla" panose="02000000000000000000" pitchFamily="2" charset="-78"/>
                <a:cs typeface="Sakkal Majalla" panose="02000000000000000000" pitchFamily="2" charset="-78"/>
              </a:rPr>
              <a:t>والأقتناء</a:t>
            </a:r>
            <a:r>
              <a:rPr lang="ar-DZ" sz="2000" b="0" dirty="0">
                <a:latin typeface="Sakkal Majalla" panose="02000000000000000000" pitchFamily="2" charset="-78"/>
                <a:cs typeface="Sakkal Majalla" panose="02000000000000000000" pitchFamily="2" charset="-78"/>
              </a:rPr>
              <a:t> : المكتبات الجامعية وهران ،مستغانم, معسكر ,نموذجا . ماجستير : التكنولوجيا الحديثة للتوثيق والارشيف  جامعة وهران , 2008</a:t>
            </a:r>
            <a:endParaRPr lang="fr-FR" sz="2000" b="0" dirty="0">
              <a:latin typeface="Sakkal Majalla" panose="02000000000000000000" pitchFamily="2" charset="-78"/>
              <a:cs typeface="Sakkal Majalla" panose="02000000000000000000" pitchFamily="2" charset="-78"/>
            </a:endParaRPr>
          </a:p>
          <a:p>
            <a:pPr algn="r" rtl="1"/>
            <a:r>
              <a:rPr lang="ar-DZ" sz="2000" dirty="0">
                <a:latin typeface="Sakkal Majalla" panose="02000000000000000000" pitchFamily="2" charset="-78"/>
                <a:cs typeface="Sakkal Majalla" panose="02000000000000000000" pitchFamily="2" charset="-78"/>
              </a:rPr>
              <a:t>2 </a:t>
            </a:r>
            <a:r>
              <a:rPr lang="ar-DZ" sz="2000" b="0" dirty="0">
                <a:latin typeface="Sakkal Majalla" panose="02000000000000000000" pitchFamily="2" charset="-78"/>
                <a:cs typeface="Sakkal Majalla" panose="02000000000000000000" pitchFamily="2" charset="-78"/>
              </a:rPr>
              <a:t>- </a:t>
            </a:r>
            <a:r>
              <a:rPr lang="ar-DZ" sz="2000" b="0" dirty="0" err="1">
                <a:latin typeface="Sakkal Majalla" panose="02000000000000000000" pitchFamily="2" charset="-78"/>
                <a:cs typeface="Sakkal Majalla" panose="02000000000000000000" pitchFamily="2" charset="-78"/>
              </a:rPr>
              <a:t>كوداش</a:t>
            </a:r>
            <a:r>
              <a:rPr lang="ar-DZ" sz="2000" b="0" dirty="0">
                <a:latin typeface="Sakkal Majalla" panose="02000000000000000000" pitchFamily="2" charset="-78"/>
                <a:cs typeface="Sakkal Majalla" panose="02000000000000000000" pitchFamily="2" charset="-78"/>
              </a:rPr>
              <a:t> ، جنيدي نبيلة ، مساهمة في وضع  سياسة تنمية المقتنيات بمكتبة المركز الجامعي زيدان عاشور بالجلفة .ماجستير : علم المكتبات والتوثيق : جامعة الجزائر : 2005.</a:t>
            </a:r>
            <a:endParaRPr lang="fr-FR" sz="2000" b="0" dirty="0">
              <a:latin typeface="Sakkal Majalla" panose="02000000000000000000" pitchFamily="2" charset="-78"/>
              <a:cs typeface="Sakkal Majalla" panose="02000000000000000000" pitchFamily="2" charset="-78"/>
            </a:endParaRPr>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13</a:t>
            </a:fld>
            <a:endParaRPr lang="en-US">
              <a:solidFill>
                <a:srgbClr val="000000"/>
              </a:solidFill>
            </a:endParaRPr>
          </a:p>
        </p:txBody>
      </p:sp>
      <p:sp>
        <p:nvSpPr>
          <p:cNvPr id="6" name="Rectangle 89"/>
          <p:cNvSpPr txBox="1">
            <a:spLocks noChangeArrowheads="1"/>
          </p:cNvSpPr>
          <p:nvPr/>
        </p:nvSpPr>
        <p:spPr>
          <a:xfrm>
            <a:off x="7609" y="0"/>
            <a:ext cx="9136391" cy="620688"/>
          </a:xfrm>
          <a:prstGeom prst="rect">
            <a:avLst/>
          </a:prstGeom>
          <a:solidFill>
            <a:srgbClr val="FFFFCC"/>
          </a:solidFill>
          <a:ln w="25400" cap="flat">
            <a:solidFill>
              <a:schemeClr val="tx1"/>
            </a:solidFill>
            <a:miter lim="800000"/>
            <a:headEnd/>
            <a:tailEnd/>
          </a:ln>
        </p:spPr>
        <p:txBody>
          <a:bodyPr vert="horz" lIns="91440" tIns="45720" rIns="91440" bIns="45720" rtlCol="1" anchor="ctr">
            <a:normAutofit lnSpcReduction="10000"/>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rtl="1">
              <a:defRPr/>
            </a:pPr>
            <a:r>
              <a:rPr lang="ar-DZ" sz="3600" b="1" dirty="0">
                <a:solidFill>
                  <a:schemeClr val="tx1"/>
                </a:solidFill>
                <a:latin typeface="Sakkal Majalla" panose="02000000000000000000" pitchFamily="2" charset="-78"/>
                <a:ea typeface="+mn-ea"/>
                <a:cs typeface="Sakkal Majalla" panose="02000000000000000000" pitchFamily="2" charset="-78"/>
              </a:rPr>
              <a:t>قائمة المراجع</a:t>
            </a:r>
          </a:p>
        </p:txBody>
      </p:sp>
    </p:spTree>
    <p:extLst>
      <p:ext uri="{BB962C8B-B14F-4D97-AF65-F5344CB8AC3E}">
        <p14:creationId xmlns:p14="http://schemas.microsoft.com/office/powerpoint/2010/main" val="21013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Vertical)">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arn(inVertical)">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barn(inVertical)">
                                      <p:cBhvr>
                                        <p:cTn id="60" dur="500"/>
                                        <p:tgtEl>
                                          <p:spTgt spid="3">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barn(inVertical)">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barn(inVertical)">
                                      <p:cBhvr>
                                        <p:cTn id="70" dur="500"/>
                                        <p:tgtEl>
                                          <p:spTgt spid="3">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barn(inVertical)">
                                      <p:cBhvr>
                                        <p:cTn id="7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885183" y="658068"/>
            <a:ext cx="77724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1" eaLnBrk="0" fontAlgn="base" hangingPunct="0">
              <a:spcBef>
                <a:spcPct val="0"/>
              </a:spcBef>
              <a:spcAft>
                <a:spcPct val="0"/>
              </a:spcAft>
              <a:defRPr sz="3200" kern="1200">
                <a:solidFill>
                  <a:schemeClr val="tx1"/>
                </a:solidFill>
                <a:latin typeface="+mj-lt"/>
                <a:ea typeface="+mj-ea"/>
                <a:cs typeface="Arial" pitchFamily="34" charset="0"/>
              </a:defRPr>
            </a:lvl1pPr>
            <a:lvl2pPr algn="l" defTabSz="457200" rtl="1" eaLnBrk="0" fontAlgn="base" hangingPunct="0">
              <a:spcBef>
                <a:spcPct val="0"/>
              </a:spcBef>
              <a:spcAft>
                <a:spcPct val="0"/>
              </a:spcAft>
              <a:defRPr sz="3200">
                <a:solidFill>
                  <a:schemeClr val="tx1"/>
                </a:solidFill>
                <a:latin typeface="Verdana" pitchFamily="34" charset="0"/>
                <a:cs typeface="Arial" pitchFamily="34" charset="0"/>
              </a:defRPr>
            </a:lvl2pPr>
            <a:lvl3pPr algn="l" defTabSz="457200" rtl="1" eaLnBrk="0" fontAlgn="base" hangingPunct="0">
              <a:spcBef>
                <a:spcPct val="0"/>
              </a:spcBef>
              <a:spcAft>
                <a:spcPct val="0"/>
              </a:spcAft>
              <a:defRPr sz="3200">
                <a:solidFill>
                  <a:schemeClr val="tx1"/>
                </a:solidFill>
                <a:latin typeface="Verdana" pitchFamily="34" charset="0"/>
                <a:cs typeface="Arial" pitchFamily="34" charset="0"/>
              </a:defRPr>
            </a:lvl3pPr>
            <a:lvl4pPr algn="l" defTabSz="457200" rtl="1" eaLnBrk="0" fontAlgn="base" hangingPunct="0">
              <a:spcBef>
                <a:spcPct val="0"/>
              </a:spcBef>
              <a:spcAft>
                <a:spcPct val="0"/>
              </a:spcAft>
              <a:defRPr sz="3200">
                <a:solidFill>
                  <a:schemeClr val="tx1"/>
                </a:solidFill>
                <a:latin typeface="Verdana" pitchFamily="34" charset="0"/>
                <a:cs typeface="Arial" pitchFamily="34" charset="0"/>
              </a:defRPr>
            </a:lvl4pPr>
            <a:lvl5pPr algn="l" defTabSz="457200" rtl="1" eaLnBrk="0" fontAlgn="base" hangingPunct="0">
              <a:spcBef>
                <a:spcPct val="0"/>
              </a:spcBef>
              <a:spcAft>
                <a:spcPct val="0"/>
              </a:spcAft>
              <a:defRPr sz="3200">
                <a:solidFill>
                  <a:schemeClr val="tx1"/>
                </a:solidFill>
                <a:latin typeface="Verdana" pitchFamily="34" charset="0"/>
                <a:cs typeface="Arial"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eaLnBrk="1" hangingPunct="1"/>
            <a:endParaRPr lang="en-US" b="1" dirty="0">
              <a:cs typeface="Arial" charset="0"/>
            </a:endParaRPr>
          </a:p>
        </p:txBody>
      </p:sp>
      <p:sp>
        <p:nvSpPr>
          <p:cNvPr id="8" name="Rectangle 89"/>
          <p:cNvSpPr txBox="1">
            <a:spLocks noChangeArrowheads="1"/>
          </p:cNvSpPr>
          <p:nvPr/>
        </p:nvSpPr>
        <p:spPr>
          <a:xfrm>
            <a:off x="274471" y="89806"/>
            <a:ext cx="8644840" cy="485344"/>
          </a:xfrm>
          <a:prstGeom prst="rect">
            <a:avLst/>
          </a:prstGeom>
          <a:solidFill>
            <a:srgbClr val="FFFFCC"/>
          </a:solidFill>
          <a:ln w="25400" cap="flat">
            <a:solidFill>
              <a:schemeClr val="tx1"/>
            </a:solidFill>
            <a:miter lim="800000"/>
            <a:headEnd/>
            <a:tailEnd/>
          </a:ln>
        </p:spPr>
        <p:txBody>
          <a:bodyPr vert="horz" lIns="91440" tIns="45720" rIns="91440" bIns="45720" rtlCol="1" anchor="ctr">
            <a:normAutofit fontScale="850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defRPr/>
            </a:pPr>
            <a:endParaRPr lang="ar-DZ" sz="3600" b="1" dirty="0">
              <a:solidFill>
                <a:schemeClr val="tx1"/>
              </a:solidFill>
              <a:ea typeface="+mn-ea"/>
              <a:cs typeface="+mn-cs"/>
            </a:endParaRPr>
          </a:p>
        </p:txBody>
      </p:sp>
      <p:sp>
        <p:nvSpPr>
          <p:cNvPr id="5" name="Espace réservé du contenu 2"/>
          <p:cNvSpPr txBox="1">
            <a:spLocks/>
          </p:cNvSpPr>
          <p:nvPr/>
        </p:nvSpPr>
        <p:spPr>
          <a:xfrm>
            <a:off x="1" y="4365104"/>
            <a:ext cx="8896359" cy="2492896"/>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r"/>
            <a:endParaRPr lang="ar-DZ" sz="2000" dirty="0"/>
          </a:p>
        </p:txBody>
      </p:sp>
      <p:sp>
        <p:nvSpPr>
          <p:cNvPr id="9" name="Rectangle 8"/>
          <p:cNvSpPr>
            <a:spLocks noGrp="1" noChangeArrowheads="1"/>
          </p:cNvSpPr>
          <p:nvPr/>
        </p:nvSpPr>
        <p:spPr bwMode="auto">
          <a:xfrm>
            <a:off x="0" y="3495784"/>
            <a:ext cx="9144000" cy="336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1" eaLnBrk="0" fontAlgn="base" hangingPunct="0">
              <a:spcBef>
                <a:spcPct val="0"/>
              </a:spcBef>
              <a:spcAft>
                <a:spcPct val="0"/>
              </a:spcAft>
              <a:defRPr sz="3200" kern="1200">
                <a:solidFill>
                  <a:schemeClr val="tx1"/>
                </a:solidFill>
                <a:latin typeface="+mj-lt"/>
                <a:ea typeface="+mj-ea"/>
                <a:cs typeface="Arial" pitchFamily="34" charset="0"/>
              </a:defRPr>
            </a:lvl1pPr>
            <a:lvl2pPr algn="l" defTabSz="457200" rtl="1" eaLnBrk="0" fontAlgn="base" hangingPunct="0">
              <a:spcBef>
                <a:spcPct val="0"/>
              </a:spcBef>
              <a:spcAft>
                <a:spcPct val="0"/>
              </a:spcAft>
              <a:defRPr sz="3200">
                <a:solidFill>
                  <a:schemeClr val="tx1"/>
                </a:solidFill>
                <a:latin typeface="Verdana" pitchFamily="34" charset="0"/>
                <a:cs typeface="Arial" pitchFamily="34" charset="0"/>
              </a:defRPr>
            </a:lvl2pPr>
            <a:lvl3pPr algn="l" defTabSz="457200" rtl="1" eaLnBrk="0" fontAlgn="base" hangingPunct="0">
              <a:spcBef>
                <a:spcPct val="0"/>
              </a:spcBef>
              <a:spcAft>
                <a:spcPct val="0"/>
              </a:spcAft>
              <a:defRPr sz="3200">
                <a:solidFill>
                  <a:schemeClr val="tx1"/>
                </a:solidFill>
                <a:latin typeface="Verdana" pitchFamily="34" charset="0"/>
                <a:cs typeface="Arial" pitchFamily="34" charset="0"/>
              </a:defRPr>
            </a:lvl3pPr>
            <a:lvl4pPr algn="l" defTabSz="457200" rtl="1" eaLnBrk="0" fontAlgn="base" hangingPunct="0">
              <a:spcBef>
                <a:spcPct val="0"/>
              </a:spcBef>
              <a:spcAft>
                <a:spcPct val="0"/>
              </a:spcAft>
              <a:defRPr sz="3200">
                <a:solidFill>
                  <a:schemeClr val="tx1"/>
                </a:solidFill>
                <a:latin typeface="Verdana" pitchFamily="34" charset="0"/>
                <a:cs typeface="Arial" pitchFamily="34" charset="0"/>
              </a:defRPr>
            </a:lvl4pPr>
            <a:lvl5pPr algn="l" defTabSz="457200" rtl="1" eaLnBrk="0" fontAlgn="base" hangingPunct="0">
              <a:spcBef>
                <a:spcPct val="0"/>
              </a:spcBef>
              <a:spcAft>
                <a:spcPct val="0"/>
              </a:spcAft>
              <a:defRPr sz="3200">
                <a:solidFill>
                  <a:schemeClr val="tx1"/>
                </a:solidFill>
                <a:latin typeface="Verdana" pitchFamily="34" charset="0"/>
                <a:cs typeface="Arial"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eaLnBrk="1" hangingPunct="1"/>
            <a:endParaRPr lang="en-US" sz="2400" b="1" dirty="0">
              <a:cs typeface="Arial" charset="0"/>
            </a:endParaRPr>
          </a:p>
        </p:txBody>
      </p:sp>
      <p:sp>
        <p:nvSpPr>
          <p:cNvPr id="2" name="Rectangle 1"/>
          <p:cNvSpPr/>
          <p:nvPr/>
        </p:nvSpPr>
        <p:spPr>
          <a:xfrm>
            <a:off x="623455" y="718671"/>
            <a:ext cx="8295856" cy="3539430"/>
          </a:xfrm>
          <a:prstGeom prst="rect">
            <a:avLst/>
          </a:prstGeom>
        </p:spPr>
        <p:txBody>
          <a:bodyPr wrap="square">
            <a:spAutoFit/>
          </a:bodyPr>
          <a:lstStyle/>
          <a:p>
            <a:r>
              <a:rPr lang="ar-DZ" sz="2400" dirty="0"/>
              <a:t>المواقع </a:t>
            </a:r>
            <a:r>
              <a:rPr lang="ar-DZ" sz="2000" dirty="0"/>
              <a:t>:</a:t>
            </a:r>
            <a:endParaRPr lang="fr-FR" sz="2000" dirty="0"/>
          </a:p>
          <a:p>
            <a:pPr algn="l"/>
            <a:r>
              <a:rPr lang="fr-FR" sz="2000" b="1" dirty="0"/>
              <a:t>1 </a:t>
            </a:r>
            <a:r>
              <a:rPr lang="fr-FR" sz="2000" dirty="0"/>
              <a:t>- </a:t>
            </a:r>
            <a:r>
              <a:rPr lang="fr-FR" sz="2000" dirty="0" err="1"/>
              <a:t>Larason,jeanette</a:t>
            </a:r>
            <a:r>
              <a:rPr lang="fr-FR" sz="2000" dirty="0"/>
              <a:t> .CREW :</a:t>
            </a:r>
            <a:r>
              <a:rPr lang="fr-FR" sz="2000" dirty="0" err="1"/>
              <a:t>Aweeding</a:t>
            </a:r>
            <a:r>
              <a:rPr lang="fr-FR" sz="2000" dirty="0"/>
              <a:t>  </a:t>
            </a:r>
            <a:r>
              <a:rPr lang="fr-FR" sz="2000" dirty="0" err="1"/>
              <a:t>manual</a:t>
            </a:r>
            <a:r>
              <a:rPr lang="fr-FR" sz="2000" dirty="0"/>
              <a:t> for modem </a:t>
            </a:r>
            <a:r>
              <a:rPr lang="fr-FR" sz="2000" dirty="0" err="1"/>
              <a:t>library</a:t>
            </a:r>
            <a:r>
              <a:rPr lang="fr-FR" sz="2000" dirty="0"/>
              <a:t> .</a:t>
            </a:r>
            <a:r>
              <a:rPr lang="fr-FR" sz="2000" dirty="0" err="1"/>
              <a:t>texas</a:t>
            </a:r>
            <a:r>
              <a:rPr lang="fr-FR" sz="2000" dirty="0"/>
              <a:t> :Texas state </a:t>
            </a:r>
            <a:r>
              <a:rPr lang="fr-FR" sz="2000" dirty="0" err="1"/>
              <a:t>library</a:t>
            </a:r>
            <a:r>
              <a:rPr lang="fr-FR" sz="2000" dirty="0"/>
              <a:t> and archives </a:t>
            </a:r>
            <a:r>
              <a:rPr lang="fr-FR" sz="2000" dirty="0" err="1"/>
              <a:t>commision</a:t>
            </a:r>
            <a:r>
              <a:rPr lang="fr-FR" sz="2000" dirty="0"/>
              <a:t> a </a:t>
            </a:r>
            <a:r>
              <a:rPr lang="fr-FR" sz="2000" dirty="0" err="1"/>
              <a:t>ustin</a:t>
            </a:r>
            <a:r>
              <a:rPr lang="fr-FR" sz="2000" dirty="0"/>
              <a:t> , 2012 (en ligne) </a:t>
            </a:r>
            <a:endParaRPr lang="ar-DZ" sz="2000" dirty="0"/>
          </a:p>
          <a:p>
            <a:pPr algn="l"/>
            <a:r>
              <a:rPr lang="fr-FR" sz="2000" dirty="0"/>
              <a:t>http : //www.tsl . </a:t>
            </a:r>
            <a:r>
              <a:rPr lang="fr-FR" sz="2000" dirty="0" err="1"/>
              <a:t>texas</a:t>
            </a:r>
            <a:r>
              <a:rPr lang="fr-FR" sz="2000" dirty="0"/>
              <a:t>. </a:t>
            </a:r>
            <a:r>
              <a:rPr lang="fr-FR" sz="2000" dirty="0" err="1"/>
              <a:t>gov</a:t>
            </a:r>
            <a:r>
              <a:rPr lang="fr-FR" sz="2000" dirty="0"/>
              <a:t>. </a:t>
            </a:r>
            <a:r>
              <a:rPr lang="fr-FR" sz="2000" dirty="0" err="1"/>
              <a:t>Visited</a:t>
            </a:r>
            <a:r>
              <a:rPr lang="fr-FR" sz="2000" dirty="0"/>
              <a:t> date : 29 /10/2022</a:t>
            </a:r>
            <a:endParaRPr lang="ar-DZ" sz="2000" dirty="0"/>
          </a:p>
          <a:p>
            <a:pPr algn="l"/>
            <a:endParaRPr lang="fr-FR" sz="2000" dirty="0"/>
          </a:p>
          <a:p>
            <a:pPr algn="l"/>
            <a:r>
              <a:rPr lang="fr-FR" sz="2000" b="1" dirty="0"/>
              <a:t>2</a:t>
            </a:r>
            <a:r>
              <a:rPr lang="fr-FR" sz="2000" dirty="0"/>
              <a:t>-Le </a:t>
            </a:r>
            <a:r>
              <a:rPr lang="fr-FR" sz="2000" dirty="0" err="1"/>
              <a:t>desherbage</a:t>
            </a:r>
            <a:r>
              <a:rPr lang="fr-FR" sz="2000" dirty="0"/>
              <a:t> en </a:t>
            </a:r>
            <a:r>
              <a:rPr lang="fr-FR" sz="2000" dirty="0" err="1"/>
              <a:t>bibliotheque</a:t>
            </a:r>
            <a:r>
              <a:rPr lang="fr-FR" sz="2000" dirty="0"/>
              <a:t> .(disponible sur site) :http://www ./</a:t>
            </a:r>
            <a:r>
              <a:rPr lang="fr-FR" sz="2000" dirty="0" err="1"/>
              <a:t>oiremediat</a:t>
            </a:r>
            <a:r>
              <a:rPr lang="fr-FR" sz="2000" dirty="0"/>
              <a:t> </a:t>
            </a:r>
            <a:r>
              <a:rPr lang="fr-FR" sz="2000" dirty="0" err="1"/>
              <a:t>heque</a:t>
            </a:r>
            <a:r>
              <a:rPr lang="fr-FR" sz="2000" dirty="0"/>
              <a:t> .</a:t>
            </a:r>
            <a:r>
              <a:rPr lang="fr-FR" sz="2000" dirty="0" err="1"/>
              <a:t>fr</a:t>
            </a:r>
            <a:r>
              <a:rPr lang="fr-FR" sz="2000" dirty="0"/>
              <a:t>/ medias .</a:t>
            </a:r>
            <a:r>
              <a:rPr lang="fr-FR" sz="2000" dirty="0" err="1"/>
              <a:t>aspy</a:t>
            </a:r>
            <a:r>
              <a:rPr lang="fr-FR" sz="2000" dirty="0"/>
              <a:t> ?instance =exploitation </a:t>
            </a:r>
            <a:r>
              <a:rPr lang="fr-FR" sz="2000" dirty="0" err="1"/>
              <a:t>portal_id</a:t>
            </a:r>
            <a:r>
              <a:rPr lang="fr-FR" sz="2000" dirty="0"/>
              <a:t>=port </a:t>
            </a:r>
            <a:r>
              <a:rPr lang="fr-FR" sz="2000" dirty="0" err="1"/>
              <a:t>almodel</a:t>
            </a:r>
            <a:r>
              <a:rPr lang="fr-FR" sz="2000" dirty="0"/>
              <a:t> instance </a:t>
            </a:r>
            <a:r>
              <a:rPr lang="fr-FR" sz="2000" dirty="0" err="1"/>
              <a:t>desherbage.xml.visite</a:t>
            </a:r>
            <a:r>
              <a:rPr lang="fr-FR" sz="2000" dirty="0"/>
              <a:t> le 29 /10/2022 </a:t>
            </a:r>
            <a:endParaRPr lang="ar-DZ" sz="2000" dirty="0"/>
          </a:p>
          <a:p>
            <a:pPr algn="l"/>
            <a:r>
              <a:rPr lang="fr-FR" sz="2000" dirty="0"/>
              <a:t> </a:t>
            </a:r>
          </a:p>
          <a:p>
            <a:pPr algn="l"/>
            <a:r>
              <a:rPr lang="fr-FR" sz="2000" b="1" dirty="0"/>
              <a:t>3</a:t>
            </a:r>
            <a:r>
              <a:rPr lang="fr-FR" sz="2000" dirty="0"/>
              <a:t> - https://e3arabi.com    </a:t>
            </a:r>
          </a:p>
        </p:txBody>
      </p:sp>
    </p:spTree>
    <p:extLst>
      <p:ext uri="{BB962C8B-B14F-4D97-AF65-F5344CB8AC3E}">
        <p14:creationId xmlns:p14="http://schemas.microsoft.com/office/powerpoint/2010/main" val="20070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15</a:t>
            </a:fld>
            <a:endParaRPr lang="en-US">
              <a:solidFill>
                <a:srgbClr val="000000"/>
              </a:solidFill>
            </a:endParaRPr>
          </a:p>
        </p:txBody>
      </p:sp>
      <p:sp>
        <p:nvSpPr>
          <p:cNvPr id="5" name="Espace réservé du contenu 2"/>
          <p:cNvSpPr>
            <a:spLocks noGrp="1"/>
          </p:cNvSpPr>
          <p:nvPr>
            <p:ph idx="1"/>
          </p:nvPr>
        </p:nvSpPr>
        <p:spPr>
          <a:xfrm>
            <a:off x="0" y="1916832"/>
            <a:ext cx="9036496" cy="4731977"/>
          </a:xfrm>
        </p:spPr>
        <p:txBody>
          <a:bodyPr>
            <a:normAutofit/>
          </a:bodyPr>
          <a:lstStyle/>
          <a:p>
            <a:pPr algn="r"/>
            <a:r>
              <a:rPr lang="ar-DZ" sz="2000" dirty="0"/>
              <a:t>.</a:t>
            </a:r>
          </a:p>
        </p:txBody>
      </p:sp>
      <p:sp>
        <p:nvSpPr>
          <p:cNvPr id="3" name="Titre 2"/>
          <p:cNvSpPr>
            <a:spLocks noGrp="1"/>
          </p:cNvSpPr>
          <p:nvPr>
            <p:ph type="title"/>
          </p:nvPr>
        </p:nvSpPr>
        <p:spPr>
          <a:xfrm>
            <a:off x="1115616" y="310279"/>
            <a:ext cx="7520940" cy="548640"/>
          </a:xfrm>
        </p:spPr>
        <p:txBody>
          <a:bodyPr/>
          <a:lstStyle/>
          <a:p>
            <a:endParaRPr lang="fr-FR" dirty="0"/>
          </a:p>
        </p:txBody>
      </p:sp>
    </p:spTree>
    <p:extLst>
      <p:ext uri="{BB962C8B-B14F-4D97-AF65-F5344CB8AC3E}">
        <p14:creationId xmlns:p14="http://schemas.microsoft.com/office/powerpoint/2010/main" val="170780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16</a:t>
            </a:fld>
            <a:endParaRPr lang="en-US">
              <a:solidFill>
                <a:srgbClr val="000000"/>
              </a:solidFill>
            </a:endParaRPr>
          </a:p>
        </p:txBody>
      </p:sp>
      <p:sp>
        <p:nvSpPr>
          <p:cNvPr id="5" name="Rectangle 89"/>
          <p:cNvSpPr txBox="1">
            <a:spLocks noGrp="1" noChangeArrowheads="1"/>
          </p:cNvSpPr>
          <p:nvPr>
            <p:ph type="title"/>
          </p:nvPr>
        </p:nvSpPr>
        <p:spPr>
          <a:xfrm>
            <a:off x="-108520" y="188640"/>
            <a:ext cx="9143999" cy="864096"/>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600" b="1" dirty="0">
              <a:solidFill>
                <a:schemeClr val="tx1"/>
              </a:solidFill>
              <a:ea typeface="+mn-ea"/>
              <a:cs typeface="+mn-cs"/>
            </a:endParaRPr>
          </a:p>
        </p:txBody>
      </p:sp>
      <p:sp>
        <p:nvSpPr>
          <p:cNvPr id="9" name="Espace réservé du contenu 8"/>
          <p:cNvSpPr>
            <a:spLocks noGrp="1"/>
          </p:cNvSpPr>
          <p:nvPr>
            <p:ph idx="1"/>
          </p:nvPr>
        </p:nvSpPr>
        <p:spPr>
          <a:xfrm>
            <a:off x="2555776" y="1053126"/>
            <a:ext cx="6588224" cy="265970"/>
          </a:xfrm>
          <a:prstGeom prst="rect">
            <a:avLst/>
          </a:prstGeom>
        </p:spPr>
        <p:txBody>
          <a:bodyPr wrap="square">
            <a:spAutoFit/>
          </a:bodyPr>
          <a:lstStyle/>
          <a:p>
            <a:pPr algn="r" rtl="1">
              <a:lnSpc>
                <a:spcPct val="115000"/>
              </a:lnSpc>
              <a:spcAft>
                <a:spcPts val="1000"/>
              </a:spcAft>
            </a:pPr>
            <a:endParaRPr lang="ar-DZ" baseline="30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68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nodePh="1">
                                  <p:stCondLst>
                                    <p:cond delay="0"/>
                                  </p:stCondLst>
                                  <p:endCondLst>
                                    <p:cond evt="begin" delay="0">
                                      <p:tn val="23"/>
                                    </p:cond>
                                  </p:end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anim calcmode="lin" valueType="num">
                                      <p:cBhvr>
                                        <p:cTn id="2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17</a:t>
            </a:fld>
            <a:endParaRPr lang="en-US">
              <a:solidFill>
                <a:srgbClr val="000000"/>
              </a:solidFill>
            </a:endParaRPr>
          </a:p>
        </p:txBody>
      </p:sp>
      <p:sp>
        <p:nvSpPr>
          <p:cNvPr id="5" name="Rectangle 89"/>
          <p:cNvSpPr txBox="1">
            <a:spLocks noGrp="1" noChangeArrowheads="1"/>
          </p:cNvSpPr>
          <p:nvPr>
            <p:ph type="title"/>
          </p:nvPr>
        </p:nvSpPr>
        <p:spPr>
          <a:xfrm>
            <a:off x="179512" y="135601"/>
            <a:ext cx="8856984" cy="845127"/>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600" b="1" dirty="0">
              <a:solidFill>
                <a:schemeClr val="tx1"/>
              </a:solidFill>
              <a:latin typeface="Arial" pitchFamily="34" charset="0"/>
              <a:ea typeface="+mn-ea"/>
              <a:cs typeface="Arial" pitchFamily="34" charset="0"/>
            </a:endParaRPr>
          </a:p>
        </p:txBody>
      </p:sp>
      <p:sp>
        <p:nvSpPr>
          <p:cNvPr id="6" name="Titre 1"/>
          <p:cNvSpPr txBox="1">
            <a:spLocks/>
          </p:cNvSpPr>
          <p:nvPr/>
        </p:nvSpPr>
        <p:spPr>
          <a:xfrm>
            <a:off x="539552" y="980728"/>
            <a:ext cx="8229600" cy="5040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rtl="1"/>
            <a:endParaRPr lang="fr-FR" sz="3200" b="1" dirty="0">
              <a:solidFill>
                <a:srgbClr val="FF0000"/>
              </a:solidFill>
              <a:latin typeface="+mn-lt"/>
              <a:ea typeface="+mn-ea"/>
              <a:cs typeface="+mn-cs"/>
            </a:endParaRPr>
          </a:p>
        </p:txBody>
      </p:sp>
      <p:sp>
        <p:nvSpPr>
          <p:cNvPr id="7" name="Espace réservé du contenu 2"/>
          <p:cNvSpPr>
            <a:spLocks noGrp="1"/>
          </p:cNvSpPr>
          <p:nvPr>
            <p:ph idx="1"/>
          </p:nvPr>
        </p:nvSpPr>
        <p:spPr>
          <a:xfrm>
            <a:off x="107504" y="1484784"/>
            <a:ext cx="8928992" cy="5109980"/>
          </a:xfrm>
        </p:spPr>
        <p:txBody>
          <a:bodyPr>
            <a:normAutofit/>
          </a:bodyPr>
          <a:lstStyle/>
          <a:p>
            <a:pPr marL="0" indent="0" algn="justLow" rtl="1">
              <a:lnSpc>
                <a:spcPct val="150000"/>
              </a:lnSpc>
              <a:buNone/>
            </a:pP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49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nodePh="1">
                                  <p:stCondLst>
                                    <p:cond delay="0"/>
                                  </p:stCondLst>
                                  <p:endCondLst>
                                    <p:cond evt="begin" delay="0">
                                      <p:tn val="29"/>
                                    </p:cond>
                                  </p:end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4"/>
            <a:ext cx="9144000" cy="504056"/>
          </a:xfrm>
        </p:spPr>
        <p:txBody>
          <a:bodyPr/>
          <a:lstStyle/>
          <a:p>
            <a:pPr algn="r"/>
            <a:endParaRPr lang="fr-FR" sz="2400"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18</a:t>
            </a:fld>
            <a:endParaRPr lang="en-US">
              <a:solidFill>
                <a:srgbClr val="000000"/>
              </a:solidFill>
            </a:endParaRP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6521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64704"/>
            <a:ext cx="8964488" cy="6093296"/>
          </a:xfrm>
        </p:spPr>
        <p:txBody>
          <a:bodyPr/>
          <a:lstStyle/>
          <a:p>
            <a:pPr algn="r" rtl="1"/>
            <a:r>
              <a:rPr lang="ar-DZ" sz="2000" b="1" u="sng" dirty="0">
                <a:latin typeface="Arial" pitchFamily="34" charset="0"/>
                <a:cs typeface="Arial" pitchFamily="34" charset="0"/>
              </a:rPr>
              <a:t>ل</a:t>
            </a:r>
            <a:endParaRPr lang="fr-FR" sz="1800" b="1" dirty="0">
              <a:latin typeface="Arial" pitchFamily="34" charset="0"/>
              <a:cs typeface="Arial" pitchFamily="34" charset="0"/>
            </a:endParaRPr>
          </a:p>
        </p:txBody>
      </p:sp>
      <p:sp>
        <p:nvSpPr>
          <p:cNvPr id="3" name="Rectangle 2"/>
          <p:cNvSpPr/>
          <p:nvPr/>
        </p:nvSpPr>
        <p:spPr>
          <a:xfrm>
            <a:off x="1" y="404664"/>
            <a:ext cx="9107486" cy="369332"/>
          </a:xfrm>
          <a:prstGeom prst="rect">
            <a:avLst/>
          </a:prstGeom>
        </p:spPr>
        <p:txBody>
          <a:bodyPr wrap="square">
            <a:spAutoFit/>
          </a:bodyPr>
          <a:lstStyle/>
          <a:p>
            <a:pPr algn="ctr"/>
            <a:r>
              <a:rPr lang="ar-DZ" b="1" dirty="0"/>
              <a:t>:</a:t>
            </a:r>
            <a:endParaRPr lang="fr-FR" b="1" dirty="0"/>
          </a:p>
        </p:txBody>
      </p:sp>
      <p:sp>
        <p:nvSpPr>
          <p:cNvPr id="7" name="Rectangle 6"/>
          <p:cNvSpPr/>
          <p:nvPr/>
        </p:nvSpPr>
        <p:spPr>
          <a:xfrm>
            <a:off x="1" y="589331"/>
            <a:ext cx="9107486" cy="1308050"/>
          </a:xfrm>
          <a:prstGeom prst="rect">
            <a:avLst/>
          </a:prstGeom>
        </p:spPr>
        <p:txBody>
          <a:bodyPr wrap="square">
            <a:spAutoFit/>
          </a:bodyPr>
          <a:lstStyle/>
          <a:p>
            <a:pPr algn="r" rtl="1"/>
            <a:r>
              <a:rPr lang="en-US" sz="3200" dirty="0"/>
              <a:t> </a:t>
            </a:r>
            <a:endParaRPr lang="en-US" sz="2000" dirty="0"/>
          </a:p>
          <a:p>
            <a:pPr lvl="1" algn="r" rtl="1">
              <a:lnSpc>
                <a:spcPct val="150000"/>
              </a:lnSpc>
            </a:pPr>
            <a:endParaRPr lang="ar-DZ" b="1" dirty="0">
              <a:solidFill>
                <a:srgbClr val="7030A0"/>
              </a:solidFill>
            </a:endParaRPr>
          </a:p>
          <a:p>
            <a:pPr lvl="1" algn="r" rtl="1"/>
            <a:endParaRPr lang="en-US" sz="20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602" name="Text Box 50"/>
          <p:cNvSpPr txBox="1">
            <a:spLocks noChangeArrowheads="1"/>
          </p:cNvSpPr>
          <p:nvPr/>
        </p:nvSpPr>
        <p:spPr bwMode="auto">
          <a:xfrm>
            <a:off x="8077200" y="685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حسود</a:t>
            </a:r>
            <a:endParaRPr lang="en-US" b="1">
              <a:solidFill>
                <a:srgbClr val="FFFFFF"/>
              </a:solidFill>
              <a:latin typeface="Arial" pitchFamily="34" charset="0"/>
            </a:endParaRPr>
          </a:p>
        </p:txBody>
      </p:sp>
      <p:sp>
        <p:nvSpPr>
          <p:cNvPr id="535603" name="Text Box 51"/>
          <p:cNvSpPr txBox="1">
            <a:spLocks noChangeArrowheads="1"/>
          </p:cNvSpPr>
          <p:nvPr/>
        </p:nvSpPr>
        <p:spPr bwMode="auto">
          <a:xfrm>
            <a:off x="7086600" y="838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مندهش</a:t>
            </a:r>
            <a:endParaRPr lang="en-US" b="1">
              <a:solidFill>
                <a:srgbClr val="FFFFFF"/>
              </a:solidFill>
              <a:latin typeface="Arial" pitchFamily="34" charset="0"/>
            </a:endParaRPr>
          </a:p>
        </p:txBody>
      </p:sp>
      <p:sp>
        <p:nvSpPr>
          <p:cNvPr id="535604" name="Text Box 52"/>
          <p:cNvSpPr txBox="1">
            <a:spLocks noChangeArrowheads="1"/>
          </p:cNvSpPr>
          <p:nvPr/>
        </p:nvSpPr>
        <p:spPr bwMode="auto">
          <a:xfrm>
            <a:off x="5638800" y="838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اشد حزنا</a:t>
            </a:r>
            <a:endParaRPr lang="en-US" b="1">
              <a:solidFill>
                <a:srgbClr val="FFFFFF"/>
              </a:solidFill>
              <a:latin typeface="Arial" pitchFamily="34" charset="0"/>
            </a:endParaRPr>
          </a:p>
        </p:txBody>
      </p:sp>
      <p:sp>
        <p:nvSpPr>
          <p:cNvPr id="535605" name="Text Box 53"/>
          <p:cNvSpPr txBox="1">
            <a:spLocks noChangeArrowheads="1"/>
          </p:cNvSpPr>
          <p:nvPr/>
        </p:nvSpPr>
        <p:spPr bwMode="auto">
          <a:xfrm>
            <a:off x="4267200" y="838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مبتهج</a:t>
            </a:r>
            <a:endParaRPr lang="en-US" sz="1600" b="1">
              <a:solidFill>
                <a:srgbClr val="FFFFFF"/>
              </a:solidFill>
              <a:latin typeface="Arial" pitchFamily="34" charset="0"/>
            </a:endParaRPr>
          </a:p>
        </p:txBody>
      </p:sp>
      <p:sp>
        <p:nvSpPr>
          <p:cNvPr id="535606" name="Text Box 54"/>
          <p:cNvSpPr txBox="1">
            <a:spLocks noChangeArrowheads="1"/>
          </p:cNvSpPr>
          <p:nvPr/>
        </p:nvSpPr>
        <p:spPr bwMode="auto">
          <a:xfrm>
            <a:off x="1981200" y="762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بائس</a:t>
            </a:r>
            <a:endParaRPr lang="en-US" b="1">
              <a:solidFill>
                <a:srgbClr val="FFFFFF"/>
              </a:solidFill>
              <a:latin typeface="Arial" pitchFamily="34" charset="0"/>
            </a:endParaRPr>
          </a:p>
        </p:txBody>
      </p:sp>
      <p:sp>
        <p:nvSpPr>
          <p:cNvPr id="535607" name="Text Box 55"/>
          <p:cNvSpPr txBox="1">
            <a:spLocks noChangeArrowheads="1"/>
          </p:cNvSpPr>
          <p:nvPr/>
        </p:nvSpPr>
        <p:spPr bwMode="auto">
          <a:xfrm>
            <a:off x="3200400" y="762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معتد بنفسي</a:t>
            </a:r>
            <a:endParaRPr lang="en-US" b="1">
              <a:solidFill>
                <a:srgbClr val="FFFFFF"/>
              </a:solidFill>
              <a:latin typeface="Arial" pitchFamily="34" charset="0"/>
            </a:endParaRPr>
          </a:p>
        </p:txBody>
      </p:sp>
      <p:sp>
        <p:nvSpPr>
          <p:cNvPr id="535608" name="Text Box 56"/>
          <p:cNvSpPr txBox="1">
            <a:spLocks noChangeArrowheads="1"/>
          </p:cNvSpPr>
          <p:nvPr/>
        </p:nvSpPr>
        <p:spPr bwMode="auto">
          <a:xfrm>
            <a:off x="838200" y="838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لا مبالي</a:t>
            </a:r>
            <a:endParaRPr lang="en-US" b="1">
              <a:solidFill>
                <a:srgbClr val="FFFFFF"/>
              </a:solidFill>
              <a:latin typeface="Arial" pitchFamily="34" charset="0"/>
            </a:endParaRPr>
          </a:p>
        </p:txBody>
      </p:sp>
      <p:sp>
        <p:nvSpPr>
          <p:cNvPr id="535609" name="Text Box 57"/>
          <p:cNvSpPr txBox="1">
            <a:spLocks noChangeArrowheads="1"/>
          </p:cNvSpPr>
          <p:nvPr/>
        </p:nvSpPr>
        <p:spPr bwMode="auto">
          <a:xfrm>
            <a:off x="0" y="6096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غير متحمس</a:t>
            </a:r>
            <a:endParaRPr lang="en-US" b="1">
              <a:solidFill>
                <a:srgbClr val="FFFFFF"/>
              </a:solidFill>
              <a:latin typeface="Arial" pitchFamily="34" charset="0"/>
            </a:endParaRPr>
          </a:p>
        </p:txBody>
      </p:sp>
      <p:sp>
        <p:nvSpPr>
          <p:cNvPr id="535610" name="Text Box 58"/>
          <p:cNvSpPr txBox="1">
            <a:spLocks noChangeArrowheads="1"/>
          </p:cNvSpPr>
          <p:nvPr/>
        </p:nvSpPr>
        <p:spPr bwMode="auto">
          <a:xfrm>
            <a:off x="3505200" y="1981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وحيد</a:t>
            </a:r>
            <a:endParaRPr lang="en-US" b="1">
              <a:solidFill>
                <a:srgbClr val="FFFFFF"/>
              </a:solidFill>
              <a:latin typeface="Arial" pitchFamily="34" charset="0"/>
            </a:endParaRPr>
          </a:p>
        </p:txBody>
      </p:sp>
      <p:sp>
        <p:nvSpPr>
          <p:cNvPr id="535611" name="Text Box 59"/>
          <p:cNvSpPr txBox="1">
            <a:spLocks noChangeArrowheads="1"/>
          </p:cNvSpPr>
          <p:nvPr/>
        </p:nvSpPr>
        <p:spPr bwMode="auto">
          <a:xfrm>
            <a:off x="5943600" y="1905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مضطرب</a:t>
            </a:r>
            <a:endParaRPr lang="en-US" b="1">
              <a:solidFill>
                <a:srgbClr val="FFFFFF"/>
              </a:solidFill>
              <a:latin typeface="Arial" pitchFamily="34" charset="0"/>
            </a:endParaRPr>
          </a:p>
        </p:txBody>
      </p:sp>
      <p:sp>
        <p:nvSpPr>
          <p:cNvPr id="535612" name="Text Box 60"/>
          <p:cNvSpPr txBox="1">
            <a:spLocks noChangeArrowheads="1"/>
          </p:cNvSpPr>
          <p:nvPr/>
        </p:nvSpPr>
        <p:spPr bwMode="auto">
          <a:xfrm>
            <a:off x="7162800" y="2209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مصمم</a:t>
            </a:r>
            <a:endParaRPr lang="en-US" b="1">
              <a:solidFill>
                <a:srgbClr val="FFFFFF"/>
              </a:solidFill>
              <a:latin typeface="Arial" pitchFamily="34" charset="0"/>
            </a:endParaRPr>
          </a:p>
        </p:txBody>
      </p:sp>
      <p:sp>
        <p:nvSpPr>
          <p:cNvPr id="535613" name="Text Box 61"/>
          <p:cNvSpPr txBox="1">
            <a:spLocks noChangeArrowheads="1"/>
          </p:cNvSpPr>
          <p:nvPr/>
        </p:nvSpPr>
        <p:spPr bwMode="auto">
          <a:xfrm>
            <a:off x="4648200" y="1981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مرتاح</a:t>
            </a:r>
            <a:endParaRPr lang="en-US" b="1">
              <a:solidFill>
                <a:srgbClr val="FFFFFF"/>
              </a:solidFill>
              <a:latin typeface="Arial" pitchFamily="34" charset="0"/>
            </a:endParaRPr>
          </a:p>
        </p:txBody>
      </p:sp>
      <p:sp>
        <p:nvSpPr>
          <p:cNvPr id="535614" name="Text Box 62"/>
          <p:cNvSpPr txBox="1">
            <a:spLocks noChangeArrowheads="1"/>
          </p:cNvSpPr>
          <p:nvPr/>
        </p:nvSpPr>
        <p:spPr bwMode="auto">
          <a:xfrm>
            <a:off x="304800" y="3352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مذنب</a:t>
            </a:r>
            <a:endParaRPr lang="en-US" b="1">
              <a:solidFill>
                <a:srgbClr val="FFFFFF"/>
              </a:solidFill>
              <a:latin typeface="Arial" pitchFamily="34" charset="0"/>
            </a:endParaRPr>
          </a:p>
        </p:txBody>
      </p:sp>
      <p:sp>
        <p:nvSpPr>
          <p:cNvPr id="535615" name="Text Box 63"/>
          <p:cNvSpPr txBox="1">
            <a:spLocks noChangeArrowheads="1"/>
          </p:cNvSpPr>
          <p:nvPr/>
        </p:nvSpPr>
        <p:spPr bwMode="auto">
          <a:xfrm>
            <a:off x="0" y="2209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نادم</a:t>
            </a:r>
            <a:endParaRPr lang="en-US" b="1">
              <a:solidFill>
                <a:srgbClr val="FFFFFF"/>
              </a:solidFill>
              <a:latin typeface="Arial" pitchFamily="34" charset="0"/>
            </a:endParaRPr>
          </a:p>
        </p:txBody>
      </p:sp>
      <p:sp>
        <p:nvSpPr>
          <p:cNvPr id="535616" name="Text Box 64"/>
          <p:cNvSpPr txBox="1">
            <a:spLocks noChangeArrowheads="1"/>
          </p:cNvSpPr>
          <p:nvPr/>
        </p:nvSpPr>
        <p:spPr bwMode="auto">
          <a:xfrm>
            <a:off x="1371600" y="2209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اشعر بالملل</a:t>
            </a:r>
            <a:endParaRPr lang="en-US" b="1">
              <a:solidFill>
                <a:srgbClr val="FFFFFF"/>
              </a:solidFill>
              <a:latin typeface="Arial" pitchFamily="34" charset="0"/>
            </a:endParaRPr>
          </a:p>
        </p:txBody>
      </p:sp>
      <p:sp>
        <p:nvSpPr>
          <p:cNvPr id="535617" name="Text Box 65"/>
          <p:cNvSpPr txBox="1">
            <a:spLocks noChangeArrowheads="1"/>
          </p:cNvSpPr>
          <p:nvPr/>
        </p:nvSpPr>
        <p:spPr bwMode="auto">
          <a:xfrm>
            <a:off x="2514600" y="2057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عدواني</a:t>
            </a:r>
            <a:endParaRPr lang="en-US" b="1">
              <a:solidFill>
                <a:srgbClr val="FFFFFF"/>
              </a:solidFill>
              <a:latin typeface="Arial" pitchFamily="34" charset="0"/>
            </a:endParaRPr>
          </a:p>
        </p:txBody>
      </p:sp>
      <p:sp>
        <p:nvSpPr>
          <p:cNvPr id="535618" name="Text Box 66"/>
          <p:cNvSpPr txBox="1">
            <a:spLocks noChangeArrowheads="1"/>
          </p:cNvSpPr>
          <p:nvPr/>
        </p:nvSpPr>
        <p:spPr bwMode="auto">
          <a:xfrm>
            <a:off x="3505200" y="3276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مندفع</a:t>
            </a:r>
            <a:endParaRPr lang="en-US" b="1">
              <a:solidFill>
                <a:srgbClr val="FFFFFF"/>
              </a:solidFill>
              <a:latin typeface="Arial" pitchFamily="34" charset="0"/>
            </a:endParaRPr>
          </a:p>
        </p:txBody>
      </p:sp>
      <p:sp>
        <p:nvSpPr>
          <p:cNvPr id="535619" name="Text Box 67"/>
          <p:cNvSpPr txBox="1">
            <a:spLocks noChangeArrowheads="1"/>
          </p:cNvSpPr>
          <p:nvPr/>
        </p:nvSpPr>
        <p:spPr bwMode="auto">
          <a:xfrm>
            <a:off x="4572000" y="3124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محب</a:t>
            </a:r>
            <a:endParaRPr lang="en-US" b="1">
              <a:solidFill>
                <a:srgbClr val="FFFFFF"/>
              </a:solidFill>
              <a:latin typeface="Arial" pitchFamily="34" charset="0"/>
            </a:endParaRPr>
          </a:p>
        </p:txBody>
      </p:sp>
      <p:sp>
        <p:nvSpPr>
          <p:cNvPr id="535620" name="Text Box 68"/>
          <p:cNvSpPr txBox="1">
            <a:spLocks noChangeArrowheads="1"/>
          </p:cNvSpPr>
          <p:nvPr/>
        </p:nvSpPr>
        <p:spPr bwMode="auto">
          <a:xfrm>
            <a:off x="6172200" y="3200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متفائل</a:t>
            </a:r>
            <a:endParaRPr lang="en-US" b="1">
              <a:solidFill>
                <a:srgbClr val="FFFFFF"/>
              </a:solidFill>
              <a:latin typeface="Arial" pitchFamily="34" charset="0"/>
            </a:endParaRPr>
          </a:p>
        </p:txBody>
      </p:sp>
      <p:sp>
        <p:nvSpPr>
          <p:cNvPr id="535621" name="Text Box 69"/>
          <p:cNvSpPr txBox="1">
            <a:spLocks noChangeArrowheads="1"/>
          </p:cNvSpPr>
          <p:nvPr/>
        </p:nvSpPr>
        <p:spPr bwMode="auto">
          <a:xfrm>
            <a:off x="7086600" y="3352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حزين</a:t>
            </a:r>
            <a:endParaRPr lang="en-US" b="1">
              <a:solidFill>
                <a:srgbClr val="FFFFFF"/>
              </a:solidFill>
              <a:latin typeface="Arial" pitchFamily="34" charset="0"/>
            </a:endParaRPr>
          </a:p>
        </p:txBody>
      </p:sp>
      <p:sp>
        <p:nvSpPr>
          <p:cNvPr id="535622" name="Text Box 70"/>
          <p:cNvSpPr txBox="1">
            <a:spLocks noChangeArrowheads="1"/>
          </p:cNvSpPr>
          <p:nvPr/>
        </p:nvSpPr>
        <p:spPr bwMode="auto">
          <a:xfrm>
            <a:off x="8077200" y="3276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خائب الامل</a:t>
            </a:r>
            <a:endParaRPr lang="en-US" b="1">
              <a:solidFill>
                <a:srgbClr val="FFFFFF"/>
              </a:solidFill>
              <a:latin typeface="Arial" pitchFamily="34" charset="0"/>
            </a:endParaRPr>
          </a:p>
        </p:txBody>
      </p:sp>
      <p:sp>
        <p:nvSpPr>
          <p:cNvPr id="535623" name="Text Box 71"/>
          <p:cNvSpPr txBox="1">
            <a:spLocks noChangeArrowheads="1"/>
          </p:cNvSpPr>
          <p:nvPr/>
        </p:nvSpPr>
        <p:spPr bwMode="auto">
          <a:xfrm>
            <a:off x="2590800" y="3276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ضحية</a:t>
            </a:r>
            <a:endParaRPr lang="en-US" b="1">
              <a:solidFill>
                <a:srgbClr val="FFFFFF"/>
              </a:solidFill>
              <a:latin typeface="Arial" pitchFamily="34" charset="0"/>
            </a:endParaRPr>
          </a:p>
        </p:txBody>
      </p:sp>
      <p:sp>
        <p:nvSpPr>
          <p:cNvPr id="535624" name="Text Box 72"/>
          <p:cNvSpPr txBox="1">
            <a:spLocks noChangeArrowheads="1"/>
          </p:cNvSpPr>
          <p:nvPr/>
        </p:nvSpPr>
        <p:spPr bwMode="auto">
          <a:xfrm>
            <a:off x="1295400" y="3276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مرتاب</a:t>
            </a:r>
            <a:endParaRPr lang="en-US" b="1">
              <a:solidFill>
                <a:srgbClr val="FFFFFF"/>
              </a:solidFill>
              <a:latin typeface="Arial" pitchFamily="34" charset="0"/>
            </a:endParaRPr>
          </a:p>
        </p:txBody>
      </p:sp>
      <p:sp>
        <p:nvSpPr>
          <p:cNvPr id="535626" name="Text Box 74"/>
          <p:cNvSpPr txBox="1">
            <a:spLocks noChangeArrowheads="1"/>
          </p:cNvSpPr>
          <p:nvPr/>
        </p:nvSpPr>
        <p:spPr bwMode="auto">
          <a:xfrm>
            <a:off x="3505200" y="4343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مصدوم</a:t>
            </a:r>
            <a:endParaRPr lang="en-US" b="1">
              <a:solidFill>
                <a:srgbClr val="FFFFFF"/>
              </a:solidFill>
              <a:latin typeface="Arial" pitchFamily="34" charset="0"/>
            </a:endParaRPr>
          </a:p>
        </p:txBody>
      </p:sp>
      <p:sp>
        <p:nvSpPr>
          <p:cNvPr id="535627" name="Text Box 75"/>
          <p:cNvSpPr txBox="1">
            <a:spLocks noChangeArrowheads="1"/>
          </p:cNvSpPr>
          <p:nvPr/>
        </p:nvSpPr>
        <p:spPr bwMode="auto">
          <a:xfrm>
            <a:off x="4800600" y="41148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سعيد</a:t>
            </a:r>
            <a:endParaRPr lang="en-US" b="1">
              <a:solidFill>
                <a:srgbClr val="FFFFFF"/>
              </a:solidFill>
              <a:latin typeface="Arial" pitchFamily="34" charset="0"/>
            </a:endParaRPr>
          </a:p>
        </p:txBody>
      </p:sp>
      <p:sp>
        <p:nvSpPr>
          <p:cNvPr id="535628" name="Text Box 76"/>
          <p:cNvSpPr txBox="1">
            <a:spLocks noChangeArrowheads="1"/>
          </p:cNvSpPr>
          <p:nvPr/>
        </p:nvSpPr>
        <p:spPr bwMode="auto">
          <a:xfrm>
            <a:off x="5791200" y="4267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معذب</a:t>
            </a:r>
            <a:endParaRPr lang="en-US" b="1">
              <a:solidFill>
                <a:srgbClr val="FFFFFF"/>
              </a:solidFill>
              <a:latin typeface="Arial" pitchFamily="34" charset="0"/>
            </a:endParaRPr>
          </a:p>
        </p:txBody>
      </p:sp>
      <p:sp>
        <p:nvSpPr>
          <p:cNvPr id="535629" name="Text Box 77"/>
          <p:cNvSpPr txBox="1">
            <a:spLocks noChangeArrowheads="1"/>
          </p:cNvSpPr>
          <p:nvPr/>
        </p:nvSpPr>
        <p:spPr bwMode="auto">
          <a:xfrm>
            <a:off x="7010400" y="4343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قرفان</a:t>
            </a:r>
            <a:endParaRPr lang="en-US" b="1">
              <a:solidFill>
                <a:srgbClr val="FFFFFF"/>
              </a:solidFill>
              <a:latin typeface="Arial" pitchFamily="34" charset="0"/>
            </a:endParaRPr>
          </a:p>
        </p:txBody>
      </p:sp>
      <p:sp>
        <p:nvSpPr>
          <p:cNvPr id="535630" name="Text Box 78"/>
          <p:cNvSpPr txBox="1">
            <a:spLocks noChangeArrowheads="1"/>
          </p:cNvSpPr>
          <p:nvPr/>
        </p:nvSpPr>
        <p:spPr bwMode="auto">
          <a:xfrm>
            <a:off x="8077200" y="419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واهم</a:t>
            </a:r>
            <a:endParaRPr lang="en-US" b="1">
              <a:solidFill>
                <a:srgbClr val="FFFFFF"/>
              </a:solidFill>
              <a:latin typeface="Arial" pitchFamily="34" charset="0"/>
            </a:endParaRPr>
          </a:p>
        </p:txBody>
      </p:sp>
      <p:sp>
        <p:nvSpPr>
          <p:cNvPr id="535631" name="Text Box 79"/>
          <p:cNvSpPr txBox="1">
            <a:spLocks noChangeArrowheads="1"/>
          </p:cNvSpPr>
          <p:nvPr/>
        </p:nvSpPr>
        <p:spPr bwMode="auto">
          <a:xfrm>
            <a:off x="304800" y="4343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وهن</a:t>
            </a:r>
            <a:endParaRPr lang="en-US" b="1">
              <a:solidFill>
                <a:srgbClr val="FFFFFF"/>
              </a:solidFill>
              <a:latin typeface="Arial" pitchFamily="34" charset="0"/>
            </a:endParaRPr>
          </a:p>
        </p:txBody>
      </p:sp>
      <p:sp>
        <p:nvSpPr>
          <p:cNvPr id="535632" name="Text Box 80"/>
          <p:cNvSpPr txBox="1">
            <a:spLocks noChangeArrowheads="1"/>
          </p:cNvSpPr>
          <p:nvPr/>
        </p:nvSpPr>
        <p:spPr bwMode="auto">
          <a:xfrm>
            <a:off x="1295400" y="4343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خائف</a:t>
            </a:r>
            <a:endParaRPr lang="en-US" b="1">
              <a:solidFill>
                <a:srgbClr val="FFFFFF"/>
              </a:solidFill>
              <a:latin typeface="Arial" pitchFamily="34" charset="0"/>
            </a:endParaRPr>
          </a:p>
        </p:txBody>
      </p:sp>
      <p:sp>
        <p:nvSpPr>
          <p:cNvPr id="535633" name="Text Box 81"/>
          <p:cNvSpPr txBox="1">
            <a:spLocks noChangeArrowheads="1"/>
          </p:cNvSpPr>
          <p:nvPr/>
        </p:nvSpPr>
        <p:spPr bwMode="auto">
          <a:xfrm>
            <a:off x="2438400" y="4267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dirty="0">
                <a:solidFill>
                  <a:srgbClr val="FFFFFF"/>
                </a:solidFill>
                <a:latin typeface="Arial" pitchFamily="34" charset="0"/>
              </a:rPr>
              <a:t>مقتنع</a:t>
            </a:r>
            <a:endParaRPr lang="en-US" b="1" dirty="0">
              <a:solidFill>
                <a:srgbClr val="FFFFFF"/>
              </a:solidFill>
              <a:latin typeface="Arial" pitchFamily="34" charset="0"/>
            </a:endParaRPr>
          </a:p>
        </p:txBody>
      </p:sp>
      <p:sp>
        <p:nvSpPr>
          <p:cNvPr id="535642" name="Text Box 90"/>
          <p:cNvSpPr txBox="1">
            <a:spLocks noChangeArrowheads="1"/>
          </p:cNvSpPr>
          <p:nvPr/>
        </p:nvSpPr>
        <p:spPr bwMode="auto">
          <a:xfrm>
            <a:off x="8229600" y="2286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a:solidFill>
                  <a:srgbClr val="FFFFFF"/>
                </a:solidFill>
                <a:latin typeface="Arial" pitchFamily="34" charset="0"/>
              </a:rPr>
              <a:t>واثق</a:t>
            </a:r>
            <a:endParaRPr lang="en-US" b="1">
              <a:solidFill>
                <a:srgbClr val="FFFFFF"/>
              </a:solidFill>
              <a:latin typeface="Arial" pitchFamily="34" charset="0"/>
            </a:endParaRPr>
          </a:p>
        </p:txBody>
      </p:sp>
      <p:sp>
        <p:nvSpPr>
          <p:cNvPr id="98" name="Rectangle 5"/>
          <p:cNvSpPr>
            <a:spLocks noChangeArrowheads="1"/>
          </p:cNvSpPr>
          <p:nvPr/>
        </p:nvSpPr>
        <p:spPr bwMode="auto">
          <a:xfrm>
            <a:off x="304801" y="98425"/>
            <a:ext cx="8610600" cy="644525"/>
          </a:xfrm>
          <a:prstGeom prst="rect">
            <a:avLst/>
          </a:prstGeom>
          <a:solidFill>
            <a:srgbClr val="FFFFCC"/>
          </a:solidFill>
          <a:ln w="9525">
            <a:solidFill>
              <a:schemeClr val="tx1"/>
            </a:solidFill>
            <a:miter lim="800000"/>
            <a:headEnd/>
            <a:tailEnd/>
          </a:ln>
        </p:spPr>
        <p:txBody>
          <a:bodyPr wrap="square" lIns="18000" tIns="45195" rIns="18000" bIns="45195" anchor="ctr">
            <a:spAutoFit/>
          </a:bodyPr>
          <a:lstStyle/>
          <a:p>
            <a:pPr algn="ctr"/>
            <a:r>
              <a:rPr lang="ar-DZ" sz="3600" dirty="0"/>
              <a:t>مقدمـــــة</a:t>
            </a:r>
          </a:p>
        </p:txBody>
      </p:sp>
      <p:sp>
        <p:nvSpPr>
          <p:cNvPr id="6" name="Rectangle 5"/>
          <p:cNvSpPr/>
          <p:nvPr/>
        </p:nvSpPr>
        <p:spPr>
          <a:xfrm>
            <a:off x="105725" y="1188480"/>
            <a:ext cx="8869740" cy="2677656"/>
          </a:xfrm>
          <a:prstGeom prst="rect">
            <a:avLst/>
          </a:prstGeom>
          <a:solidFill>
            <a:schemeClr val="bg1"/>
          </a:solidFill>
          <a:ln>
            <a:solidFill>
              <a:schemeClr val="tx1"/>
            </a:solidFill>
          </a:ln>
        </p:spPr>
        <p:txBody>
          <a:bodyPr wrap="square">
            <a:spAutoFit/>
          </a:bodyPr>
          <a:lstStyle/>
          <a:p>
            <a:pPr algn="just"/>
            <a:r>
              <a:rPr lang="ar-DZ" sz="2400" dirty="0">
                <a:latin typeface="Sakkal Majalla" panose="02000000000000000000" pitchFamily="2" charset="-78"/>
                <a:cs typeface="Sakkal Majalla" panose="02000000000000000000" pitchFamily="2" charset="-78"/>
              </a:rPr>
              <a:t>بما أن الغرض الرئيسي من وجود المكتبات ومراكز المعلومات هو توفير مصادر المعلومات المناسبة وإتاحتها </a:t>
            </a:r>
            <a:r>
              <a:rPr lang="ar-DZ" sz="2400" dirty="0" err="1">
                <a:latin typeface="Sakkal Majalla" panose="02000000000000000000" pitchFamily="2" charset="-78"/>
                <a:cs typeface="Sakkal Majalla" panose="02000000000000000000" pitchFamily="2" charset="-78"/>
              </a:rPr>
              <a:t>للمستفدين</a:t>
            </a:r>
            <a:r>
              <a:rPr lang="ar-DZ" sz="2400" dirty="0">
                <a:latin typeface="Sakkal Majalla" panose="02000000000000000000" pitchFamily="2" charset="-78"/>
                <a:cs typeface="Sakkal Majalla" panose="02000000000000000000" pitchFamily="2" charset="-78"/>
              </a:rPr>
              <a:t> كل حسب حاجته بأقصر وقت ممكن ، تصبح عملية المراجعة الدورية والمستمرة لمجموعة المصادر المتوفرة بغرض تنقيتها من الشوائب والمصادر التالفة والقديمة ضرورية للغاية وذلك يتطلب اعتماد خطة واضحة مكتوبة تتمثل في سياسة التعشيب التي تضبط إجراءاتها وتضمن سيرها بوتيرة طبيعية وذلك بالاعتماد على معايير مقننة لتحقيق ما يسمى بجودة المجموعات </a:t>
            </a:r>
            <a:endParaRPr lang="fr-FR" sz="2400" dirty="0">
              <a:latin typeface="Sakkal Majalla" panose="02000000000000000000" pitchFamily="2" charset="-78"/>
              <a:cs typeface="Sakkal Majalla" panose="02000000000000000000" pitchFamily="2" charset="-78"/>
            </a:endParaRPr>
          </a:p>
          <a:p>
            <a:pPr algn="just"/>
            <a:r>
              <a:rPr lang="ar-DZ" sz="2400" dirty="0">
                <a:latin typeface="Sakkal Majalla" panose="02000000000000000000" pitchFamily="2" charset="-78"/>
                <a:cs typeface="Sakkal Majalla" panose="02000000000000000000" pitchFamily="2" charset="-78"/>
              </a:rPr>
              <a:t>عليه من خلال هذا الدرس ستتم كشف عملية التعشيب على مستوى المكتبات وماهي المعايير المتبعة لذاك</a:t>
            </a:r>
            <a:endParaRPr lang="fr-FR"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63637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down)">
                                      <p:cBhvr>
                                        <p:cTn id="7" dur="580">
                                          <p:stCondLst>
                                            <p:cond delay="0"/>
                                          </p:stCondLst>
                                        </p:cTn>
                                        <p:tgtEl>
                                          <p:spTgt spid="98"/>
                                        </p:tgtEl>
                                      </p:cBhvr>
                                    </p:animEffect>
                                    <p:anim calcmode="lin" valueType="num">
                                      <p:cBhvr>
                                        <p:cTn id="8" dur="1822"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8"/>
                                        </p:tgtEl>
                                        <p:attrNameLst>
                                          <p:attrName>ppt_y</p:attrName>
                                        </p:attrNameLst>
                                      </p:cBhvr>
                                      <p:tavLst>
                                        <p:tav tm="0" fmla="#ppt_y-sin(pi*$)/81">
                                          <p:val>
                                            <p:fltVal val="0"/>
                                          </p:val>
                                        </p:tav>
                                        <p:tav tm="100000">
                                          <p:val>
                                            <p:fltVal val="1"/>
                                          </p:val>
                                        </p:tav>
                                      </p:tavLst>
                                    </p:anim>
                                    <p:animScale>
                                      <p:cBhvr>
                                        <p:cTn id="13" dur="26">
                                          <p:stCondLst>
                                            <p:cond delay="650"/>
                                          </p:stCondLst>
                                        </p:cTn>
                                        <p:tgtEl>
                                          <p:spTgt spid="98"/>
                                        </p:tgtEl>
                                      </p:cBhvr>
                                      <p:to x="100000" y="60000"/>
                                    </p:animScale>
                                    <p:animScale>
                                      <p:cBhvr>
                                        <p:cTn id="14" dur="166" decel="50000">
                                          <p:stCondLst>
                                            <p:cond delay="676"/>
                                          </p:stCondLst>
                                        </p:cTn>
                                        <p:tgtEl>
                                          <p:spTgt spid="98"/>
                                        </p:tgtEl>
                                      </p:cBhvr>
                                      <p:to x="100000" y="100000"/>
                                    </p:animScale>
                                    <p:animScale>
                                      <p:cBhvr>
                                        <p:cTn id="15" dur="26">
                                          <p:stCondLst>
                                            <p:cond delay="1312"/>
                                          </p:stCondLst>
                                        </p:cTn>
                                        <p:tgtEl>
                                          <p:spTgt spid="98"/>
                                        </p:tgtEl>
                                      </p:cBhvr>
                                      <p:to x="100000" y="80000"/>
                                    </p:animScale>
                                    <p:animScale>
                                      <p:cBhvr>
                                        <p:cTn id="16" dur="166" decel="50000">
                                          <p:stCondLst>
                                            <p:cond delay="1338"/>
                                          </p:stCondLst>
                                        </p:cTn>
                                        <p:tgtEl>
                                          <p:spTgt spid="98"/>
                                        </p:tgtEl>
                                      </p:cBhvr>
                                      <p:to x="100000" y="100000"/>
                                    </p:animScale>
                                    <p:animScale>
                                      <p:cBhvr>
                                        <p:cTn id="17" dur="26">
                                          <p:stCondLst>
                                            <p:cond delay="1642"/>
                                          </p:stCondLst>
                                        </p:cTn>
                                        <p:tgtEl>
                                          <p:spTgt spid="98"/>
                                        </p:tgtEl>
                                      </p:cBhvr>
                                      <p:to x="100000" y="90000"/>
                                    </p:animScale>
                                    <p:animScale>
                                      <p:cBhvr>
                                        <p:cTn id="18" dur="166" decel="50000">
                                          <p:stCondLst>
                                            <p:cond delay="1668"/>
                                          </p:stCondLst>
                                        </p:cTn>
                                        <p:tgtEl>
                                          <p:spTgt spid="98"/>
                                        </p:tgtEl>
                                      </p:cBhvr>
                                      <p:to x="100000" y="100000"/>
                                    </p:animScale>
                                    <p:animScale>
                                      <p:cBhvr>
                                        <p:cTn id="19" dur="26">
                                          <p:stCondLst>
                                            <p:cond delay="1808"/>
                                          </p:stCondLst>
                                        </p:cTn>
                                        <p:tgtEl>
                                          <p:spTgt spid="98"/>
                                        </p:tgtEl>
                                      </p:cBhvr>
                                      <p:to x="100000" y="95000"/>
                                    </p:animScale>
                                    <p:animScale>
                                      <p:cBhvr>
                                        <p:cTn id="20" dur="166" decel="50000">
                                          <p:stCondLst>
                                            <p:cond delay="1834"/>
                                          </p:stCondLst>
                                        </p:cTn>
                                        <p:tgtEl>
                                          <p:spTgt spid="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20</a:t>
            </a:fld>
            <a:endParaRPr lang="en-US">
              <a:solidFill>
                <a:srgbClr val="000000"/>
              </a:solidFill>
            </a:endParaRPr>
          </a:p>
        </p:txBody>
      </p:sp>
      <p:sp>
        <p:nvSpPr>
          <p:cNvPr id="6" name="Espace réservé du contenu 5"/>
          <p:cNvSpPr>
            <a:spLocks noGrp="1"/>
          </p:cNvSpPr>
          <p:nvPr>
            <p:ph idx="1"/>
          </p:nvPr>
        </p:nvSpPr>
        <p:spPr>
          <a:xfrm>
            <a:off x="2555776" y="1100628"/>
            <a:ext cx="6588224" cy="276999"/>
          </a:xfrm>
          <a:prstGeom prst="rect">
            <a:avLst/>
          </a:prstGeom>
        </p:spPr>
        <p:txBody>
          <a:bodyPr wrap="square">
            <a:spAutoFit/>
          </a:bodyPr>
          <a:lstStyle/>
          <a:p>
            <a:pPr marL="457200" algn="justLow" rtl="1">
              <a:spcAft>
                <a:spcPts val="1000"/>
              </a:spcAft>
            </a:pPr>
            <a:endParaRPr lang="fr-FR" sz="1200" dirty="0">
              <a:effectLst/>
              <a:latin typeface="Times New Roman" panose="02020603050405020304" pitchFamily="18" charset="0"/>
              <a:ea typeface="Times New Roman" panose="02020603050405020304" pitchFamily="18" charset="0"/>
            </a:endParaRPr>
          </a:p>
        </p:txBody>
      </p:sp>
      <p:sp>
        <p:nvSpPr>
          <p:cNvPr id="10" name="Rectangle 89"/>
          <p:cNvSpPr txBox="1">
            <a:spLocks noGrp="1" noChangeArrowheads="1"/>
          </p:cNvSpPr>
          <p:nvPr>
            <p:ph type="title"/>
          </p:nvPr>
        </p:nvSpPr>
        <p:spPr>
          <a:xfrm>
            <a:off x="1" y="-19178"/>
            <a:ext cx="9144000" cy="914400"/>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600" b="1" dirty="0">
              <a:solidFill>
                <a:schemeClr val="tx1"/>
              </a:solidFill>
              <a:ea typeface="+mn-ea"/>
              <a:cs typeface="+mn-cs"/>
            </a:endParaRPr>
          </a:p>
        </p:txBody>
      </p:sp>
    </p:spTree>
    <p:extLst>
      <p:ext uri="{BB962C8B-B14F-4D97-AF65-F5344CB8AC3E}">
        <p14:creationId xmlns:p14="http://schemas.microsoft.com/office/powerpoint/2010/main" val="9647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nodePh="1">
                                  <p:stCondLst>
                                    <p:cond delay="0"/>
                                  </p:stCondLst>
                                  <p:endCondLst>
                                    <p:cond evt="begin" delay="0">
                                      <p:tn val="23"/>
                                    </p:cond>
                                  </p:end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21</a:t>
            </a:fld>
            <a:endParaRPr lang="en-US">
              <a:solidFill>
                <a:srgbClr val="000000"/>
              </a:solidFill>
            </a:endParaRPr>
          </a:p>
        </p:txBody>
      </p:sp>
      <p:sp>
        <p:nvSpPr>
          <p:cNvPr id="5" name="Rectangle 89"/>
          <p:cNvSpPr txBox="1">
            <a:spLocks noGrp="1" noChangeArrowheads="1"/>
          </p:cNvSpPr>
          <p:nvPr>
            <p:ph type="title"/>
          </p:nvPr>
        </p:nvSpPr>
        <p:spPr>
          <a:xfrm>
            <a:off x="0" y="116632"/>
            <a:ext cx="9144000" cy="764664"/>
          </a:xfrm>
          <a:prstGeom prst="rect">
            <a:avLst/>
          </a:prstGeom>
          <a:solidFill>
            <a:srgbClr val="FFFFCC"/>
          </a:solidFill>
          <a:ln w="25400" cap="flat">
            <a:solidFill>
              <a:schemeClr val="tx1"/>
            </a:solidFill>
            <a:miter lim="800000"/>
            <a:headEnd/>
            <a:tailEnd/>
          </a:ln>
        </p:spPr>
        <p:txBody>
          <a:bodyPr vert="horz" lIns="91440" tIns="45720" rIns="91440" bIns="45720" rtlCol="0" anchor="ctr">
            <a:noAutofit/>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b="1" dirty="0">
              <a:solidFill>
                <a:schemeClr val="tx1"/>
              </a:solidFill>
              <a:ea typeface="+mn-ea"/>
              <a:cs typeface="+mn-cs"/>
            </a:endParaRPr>
          </a:p>
        </p:txBody>
      </p:sp>
      <p:sp>
        <p:nvSpPr>
          <p:cNvPr id="7" name="Espace réservé du contenu 6"/>
          <p:cNvSpPr>
            <a:spLocks noGrp="1"/>
          </p:cNvSpPr>
          <p:nvPr>
            <p:ph idx="1"/>
          </p:nvPr>
        </p:nvSpPr>
        <p:spPr>
          <a:xfrm>
            <a:off x="3202066" y="898603"/>
            <a:ext cx="5941934" cy="1241365"/>
          </a:xfrm>
          <a:prstGeom prst="rect">
            <a:avLst/>
          </a:prstGeom>
        </p:spPr>
        <p:txBody>
          <a:bodyPr wrap="square">
            <a:spAutoFit/>
          </a:bodyPr>
          <a:lstStyle/>
          <a:p>
            <a:pPr marL="685800" algn="r" rtl="1">
              <a:lnSpc>
                <a:spcPct val="150000"/>
              </a:lnSpc>
              <a:spcAft>
                <a:spcPts val="1000"/>
              </a:spcAft>
            </a:pPr>
            <a:endParaRPr lang="en-US" sz="1400" dirty="0">
              <a:ea typeface="Calibri"/>
              <a:cs typeface="Arial"/>
            </a:endParaRPr>
          </a:p>
          <a:p>
            <a:pPr algn="r" rtl="1"/>
            <a:endParaRPr lang="ar-DZ"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lgn="r" rtl="1"/>
            <a:endParaRPr lang="fr-FR"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858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22</a:t>
            </a:fld>
            <a:endParaRPr lang="en-US">
              <a:solidFill>
                <a:srgbClr val="000000"/>
              </a:solidFill>
            </a:endParaRPr>
          </a:p>
        </p:txBody>
      </p:sp>
      <p:sp>
        <p:nvSpPr>
          <p:cNvPr id="5" name="Espace réservé du contenu 4"/>
          <p:cNvSpPr>
            <a:spLocks noGrp="1"/>
          </p:cNvSpPr>
          <p:nvPr>
            <p:ph idx="1"/>
          </p:nvPr>
        </p:nvSpPr>
        <p:spPr>
          <a:xfrm>
            <a:off x="2843808" y="1100628"/>
            <a:ext cx="6300192" cy="369332"/>
          </a:xfrm>
          <a:prstGeom prst="rect">
            <a:avLst/>
          </a:prstGeom>
        </p:spPr>
        <p:txBody>
          <a:bodyPr wrap="square">
            <a:spAutoFit/>
          </a:bodyPr>
          <a:lstStyle/>
          <a:p>
            <a:pPr algn="just" rtl="1">
              <a:spcAft>
                <a:spcPts val="1000"/>
              </a:spcAft>
            </a:pPr>
            <a:r>
              <a:rPr lang="ar-DZ" sz="1800" b="1" dirty="0">
                <a:solidFill>
                  <a:schemeClr val="tx2"/>
                </a:solidFill>
                <a:latin typeface="Calibri" panose="020F0502020204030204" pitchFamily="34" charset="0"/>
                <a:ea typeface="Times New Roman" panose="02020603050405020304" pitchFamily="18" charset="0"/>
                <a:cs typeface="Arial" panose="020B0604020202020204" pitchFamily="34" charset="0"/>
              </a:rPr>
              <a:t>3</a:t>
            </a:r>
            <a:endParaRPr lang="fr-FR" dirty="0"/>
          </a:p>
        </p:txBody>
      </p:sp>
      <p:sp>
        <p:nvSpPr>
          <p:cNvPr id="9" name="Rectangle 89"/>
          <p:cNvSpPr txBox="1">
            <a:spLocks noGrp="1" noChangeArrowheads="1"/>
          </p:cNvSpPr>
          <p:nvPr>
            <p:ph type="title"/>
          </p:nvPr>
        </p:nvSpPr>
        <p:spPr>
          <a:xfrm>
            <a:off x="-180528" y="22385"/>
            <a:ext cx="9144000" cy="776992"/>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600" b="1" dirty="0">
              <a:solidFill>
                <a:schemeClr val="tx1"/>
              </a:solidFill>
              <a:ea typeface="+mn-ea"/>
              <a:cs typeface="+mn-cs"/>
            </a:endParaRPr>
          </a:p>
        </p:txBody>
      </p:sp>
    </p:spTree>
    <p:extLst>
      <p:ext uri="{BB962C8B-B14F-4D97-AF65-F5344CB8AC3E}">
        <p14:creationId xmlns:p14="http://schemas.microsoft.com/office/powerpoint/2010/main" val="428546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92696"/>
            <a:ext cx="9144000" cy="5976664"/>
          </a:xfrm>
        </p:spPr>
        <p:txBody>
          <a:bodyPr>
            <a:normAutofit/>
          </a:bodyPr>
          <a:lstStyle/>
          <a:p>
            <a:pPr algn="r"/>
            <a:r>
              <a:rPr lang="ar-DZ" sz="1000" dirty="0"/>
              <a:t>البب</a:t>
            </a:r>
            <a:endParaRPr lang="fr-FR" sz="1000"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23</a:t>
            </a:fld>
            <a:endParaRPr lang="en-US">
              <a:solidFill>
                <a:srgbClr val="000000"/>
              </a:solidFill>
            </a:endParaRPr>
          </a:p>
        </p:txBody>
      </p:sp>
      <p:sp>
        <p:nvSpPr>
          <p:cNvPr id="5" name="Titre 4"/>
          <p:cNvSpPr>
            <a:spLocks noGrp="1"/>
          </p:cNvSpPr>
          <p:nvPr>
            <p:ph type="title"/>
          </p:nvPr>
        </p:nvSpPr>
        <p:spPr>
          <a:xfrm>
            <a:off x="796026" y="431133"/>
            <a:ext cx="8321040" cy="496996"/>
          </a:xfrm>
          <a:prstGeom prst="rect">
            <a:avLst/>
          </a:prstGeom>
        </p:spPr>
        <p:txBody>
          <a:bodyPr wrap="square">
            <a:spAutoFit/>
          </a:bodyPr>
          <a:lstStyle/>
          <a:p>
            <a:pPr lvl="1" algn="r" rtl="1">
              <a:lnSpc>
                <a:spcPct val="150000"/>
              </a:lnSpc>
              <a:spcAft>
                <a:spcPts val="1000"/>
              </a:spcAft>
            </a:pPr>
            <a:endParaRPr lang="ar-DZ" sz="2000" b="1" dirty="0">
              <a:solidFill>
                <a:srgbClr val="FF0000"/>
              </a:solidFill>
            </a:endParaRPr>
          </a:p>
        </p:txBody>
      </p:sp>
      <p:sp>
        <p:nvSpPr>
          <p:cNvPr id="6" name="Rectangle 89"/>
          <p:cNvSpPr txBox="1">
            <a:spLocks noChangeArrowheads="1"/>
          </p:cNvSpPr>
          <p:nvPr/>
        </p:nvSpPr>
        <p:spPr>
          <a:xfrm>
            <a:off x="0" y="0"/>
            <a:ext cx="9144000" cy="548680"/>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fontScale="92500" lnSpcReduction="10000"/>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600" b="1" dirty="0">
              <a:solidFill>
                <a:schemeClr val="tx1"/>
              </a:solidFill>
            </a:endParaRPr>
          </a:p>
        </p:txBody>
      </p:sp>
    </p:spTree>
    <p:extLst>
      <p:ext uri="{BB962C8B-B14F-4D97-AF65-F5344CB8AC3E}">
        <p14:creationId xmlns:p14="http://schemas.microsoft.com/office/powerpoint/2010/main" val="365403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nodePh="1">
                                  <p:stCondLst>
                                    <p:cond delay="0"/>
                                  </p:stCondLst>
                                  <p:endCondLst>
                                    <p:cond evt="begin" delay="0">
                                      <p:tn val="23"/>
                                    </p:cond>
                                  </p:end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24</a:t>
            </a:fld>
            <a:endParaRPr lang="en-US">
              <a:solidFill>
                <a:srgbClr val="000000"/>
              </a:solidFill>
            </a:endParaRPr>
          </a:p>
        </p:txBody>
      </p:sp>
      <p:sp>
        <p:nvSpPr>
          <p:cNvPr id="5" name="Rectangle 1"/>
          <p:cNvSpPr>
            <a:spLocks noGrp="1" noChangeArrowheads="1"/>
          </p:cNvSpPr>
          <p:nvPr>
            <p:ph type="title"/>
          </p:nvPr>
        </p:nvSpPr>
        <p:spPr bwMode="auto">
          <a:xfrm>
            <a:off x="827584" y="733346"/>
            <a:ext cx="756546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89"/>
          <p:cNvSpPr txBox="1">
            <a:spLocks noChangeArrowheads="1"/>
          </p:cNvSpPr>
          <p:nvPr/>
        </p:nvSpPr>
        <p:spPr>
          <a:xfrm>
            <a:off x="15280" y="0"/>
            <a:ext cx="9144000" cy="476672"/>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fontScale="85000" lnSpcReduction="20000"/>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600" b="1" dirty="0">
              <a:solidFill>
                <a:schemeClr val="tx1"/>
              </a:solidFill>
              <a:ea typeface="+mn-ea"/>
              <a:cs typeface="+mn-cs"/>
            </a:endParaRPr>
          </a:p>
        </p:txBody>
      </p:sp>
      <p:sp>
        <p:nvSpPr>
          <p:cNvPr id="2" name="Espace réservé du contenu 1"/>
          <p:cNvSpPr>
            <a:spLocks noGrp="1"/>
          </p:cNvSpPr>
          <p:nvPr>
            <p:ph idx="1"/>
          </p:nvPr>
        </p:nvSpPr>
        <p:spPr/>
        <p:txBody>
          <a:bodyPr/>
          <a:lstStyle/>
          <a:p>
            <a:endParaRPr lang="fr-FR" dirty="0"/>
          </a:p>
        </p:txBody>
      </p:sp>
    </p:spTree>
    <p:extLst>
      <p:ext uri="{BB962C8B-B14F-4D97-AF65-F5344CB8AC3E}">
        <p14:creationId xmlns:p14="http://schemas.microsoft.com/office/powerpoint/2010/main" val="262758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276872"/>
            <a:ext cx="9144000" cy="4464496"/>
          </a:xfrm>
        </p:spPr>
        <p:txBody>
          <a:bodyPr>
            <a:normAutofit/>
          </a:bodyPr>
          <a:lstStyle/>
          <a:p>
            <a:pPr algn="r"/>
            <a:endParaRPr lang="ar-DZ" sz="2600" dirty="0"/>
          </a:p>
          <a:p>
            <a:pPr algn="r"/>
            <a:r>
              <a:rPr lang="ar-DZ" dirty="0"/>
              <a:t> </a:t>
            </a:r>
            <a:endParaRPr lang="fr-FR"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25</a:t>
            </a:fld>
            <a:endParaRPr lang="en-US">
              <a:solidFill>
                <a:srgbClr val="000000"/>
              </a:solidFill>
            </a:endParaRPr>
          </a:p>
        </p:txBody>
      </p:sp>
      <p:sp>
        <p:nvSpPr>
          <p:cNvPr id="5" name="Rectangle 89"/>
          <p:cNvSpPr txBox="1">
            <a:spLocks noGrp="1" noChangeArrowheads="1"/>
          </p:cNvSpPr>
          <p:nvPr>
            <p:ph type="title"/>
          </p:nvPr>
        </p:nvSpPr>
        <p:spPr>
          <a:xfrm>
            <a:off x="0" y="188640"/>
            <a:ext cx="9144000" cy="1008112"/>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100" b="1" dirty="0">
              <a:solidFill>
                <a:schemeClr val="tx1"/>
              </a:solidFill>
            </a:endParaRPr>
          </a:p>
        </p:txBody>
      </p:sp>
      <p:sp>
        <p:nvSpPr>
          <p:cNvPr id="6" name="Rectangle 89"/>
          <p:cNvSpPr txBox="1">
            <a:spLocks noChangeArrowheads="1"/>
          </p:cNvSpPr>
          <p:nvPr/>
        </p:nvSpPr>
        <p:spPr>
          <a:xfrm>
            <a:off x="152400" y="1448780"/>
            <a:ext cx="8812088" cy="540060"/>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fontScale="97500" lnSpcReduction="10000"/>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1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6999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72816"/>
            <a:ext cx="9122715" cy="5085184"/>
          </a:xfrm>
        </p:spPr>
        <p:txBody>
          <a:bodyPr>
            <a:normAutofit/>
          </a:bodyPr>
          <a:lstStyle/>
          <a:p>
            <a:pPr algn="r"/>
            <a:r>
              <a:rPr lang="ar-DZ" dirty="0"/>
              <a:t> </a:t>
            </a:r>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26</a:t>
            </a:fld>
            <a:endParaRPr lang="en-US">
              <a:solidFill>
                <a:srgbClr val="000000"/>
              </a:solidFill>
            </a:endParaRPr>
          </a:p>
        </p:txBody>
      </p:sp>
      <p:sp>
        <p:nvSpPr>
          <p:cNvPr id="5" name="Rectangle 89"/>
          <p:cNvSpPr txBox="1">
            <a:spLocks noGrp="1" noChangeArrowheads="1"/>
          </p:cNvSpPr>
          <p:nvPr>
            <p:ph type="title"/>
          </p:nvPr>
        </p:nvSpPr>
        <p:spPr>
          <a:xfrm>
            <a:off x="0" y="116632"/>
            <a:ext cx="9144000" cy="797768"/>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r>
              <a:rPr lang="ar-DZ" sz="3100" b="1" dirty="0">
                <a:solidFill>
                  <a:schemeClr val="tx1"/>
                </a:solidFill>
              </a:rPr>
              <a:t> </a:t>
            </a:r>
          </a:p>
        </p:txBody>
      </p:sp>
      <p:sp>
        <p:nvSpPr>
          <p:cNvPr id="6" name="Rectangle 89"/>
          <p:cNvSpPr txBox="1">
            <a:spLocks noChangeArrowheads="1"/>
          </p:cNvSpPr>
          <p:nvPr/>
        </p:nvSpPr>
        <p:spPr>
          <a:xfrm>
            <a:off x="0" y="1052736"/>
            <a:ext cx="9144000" cy="648072"/>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fontScale="97500"/>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r>
              <a:rPr lang="ar-DZ" sz="3100" b="1"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18977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00808"/>
            <a:ext cx="9144000" cy="5157192"/>
          </a:xfrm>
        </p:spPr>
        <p:txBody>
          <a:bodyPr>
            <a:normAutofit/>
          </a:bodyPr>
          <a:lstStyle/>
          <a:p>
            <a:pPr algn="r"/>
            <a:endParaRPr lang="ar-DZ" sz="2800"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27</a:t>
            </a:fld>
            <a:endParaRPr lang="en-US">
              <a:solidFill>
                <a:srgbClr val="000000"/>
              </a:solidFill>
            </a:endParaRPr>
          </a:p>
        </p:txBody>
      </p:sp>
      <p:sp>
        <p:nvSpPr>
          <p:cNvPr id="5" name="Rectangle 89"/>
          <p:cNvSpPr txBox="1">
            <a:spLocks noGrp="1" noChangeArrowheads="1"/>
          </p:cNvSpPr>
          <p:nvPr>
            <p:ph type="title"/>
          </p:nvPr>
        </p:nvSpPr>
        <p:spPr>
          <a:xfrm>
            <a:off x="0" y="0"/>
            <a:ext cx="9144000" cy="764704"/>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100" b="1" dirty="0">
              <a:solidFill>
                <a:schemeClr val="tx1"/>
              </a:solidFill>
            </a:endParaRPr>
          </a:p>
        </p:txBody>
      </p:sp>
      <p:sp>
        <p:nvSpPr>
          <p:cNvPr id="6" name="Rectangle 89"/>
          <p:cNvSpPr txBox="1">
            <a:spLocks noChangeArrowheads="1"/>
          </p:cNvSpPr>
          <p:nvPr/>
        </p:nvSpPr>
        <p:spPr>
          <a:xfrm>
            <a:off x="0" y="889096"/>
            <a:ext cx="9144000" cy="648072"/>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fontScale="97500"/>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1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2304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820" y="1844824"/>
            <a:ext cx="9144000" cy="4464496"/>
          </a:xfrm>
        </p:spPr>
        <p:txBody>
          <a:bodyPr>
            <a:noAutofit/>
          </a:bodyPr>
          <a:lstStyle/>
          <a:p>
            <a:pPr algn="r"/>
            <a:endParaRPr lang="fr-FR" sz="2800"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28</a:t>
            </a:fld>
            <a:endParaRPr lang="en-US">
              <a:solidFill>
                <a:srgbClr val="000000"/>
              </a:solidFill>
            </a:endParaRPr>
          </a:p>
        </p:txBody>
      </p:sp>
      <p:sp>
        <p:nvSpPr>
          <p:cNvPr id="5" name="Rectangle 89"/>
          <p:cNvSpPr txBox="1">
            <a:spLocks noGrp="1" noChangeArrowheads="1"/>
          </p:cNvSpPr>
          <p:nvPr>
            <p:ph type="title"/>
          </p:nvPr>
        </p:nvSpPr>
        <p:spPr>
          <a:xfrm>
            <a:off x="196458" y="260648"/>
            <a:ext cx="9144000" cy="720080"/>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100" b="1" dirty="0">
              <a:solidFill>
                <a:schemeClr val="tx1"/>
              </a:solidFill>
            </a:endParaRPr>
          </a:p>
        </p:txBody>
      </p:sp>
      <p:sp>
        <p:nvSpPr>
          <p:cNvPr id="6" name="Rectangle 89"/>
          <p:cNvSpPr txBox="1">
            <a:spLocks noChangeArrowheads="1"/>
          </p:cNvSpPr>
          <p:nvPr/>
        </p:nvSpPr>
        <p:spPr>
          <a:xfrm>
            <a:off x="323528" y="836712"/>
            <a:ext cx="8964488" cy="648072"/>
          </a:xfrm>
          <a:prstGeom prst="rect">
            <a:avLst/>
          </a:prstGeom>
          <a:solidFill>
            <a:srgbClr val="FFFFCC"/>
          </a:solidFill>
          <a:ln w="25400" cap="flat">
            <a:solidFill>
              <a:schemeClr val="tx1"/>
            </a:solidFill>
            <a:miter lim="800000"/>
            <a:headEnd/>
            <a:tailEnd/>
          </a:ln>
        </p:spPr>
        <p:txBody>
          <a:bodyPr vert="horz" lIns="91440" tIns="45720" rIns="91440" bIns="45720" rtlCol="0" anchor="ctr">
            <a:normAutofit fontScale="97500"/>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1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3817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nodePh="1">
                                  <p:stCondLst>
                                    <p:cond delay="0"/>
                                  </p:stCondLst>
                                  <p:endCondLst>
                                    <p:cond evt="begin" delay="0">
                                      <p:tn val="30"/>
                                    </p:cond>
                                  </p:end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ctrTitle"/>
          </p:nvPr>
        </p:nvSpPr>
        <p:spPr>
          <a:xfrm>
            <a:off x="0" y="1"/>
            <a:ext cx="9144000" cy="6857999"/>
          </a:xfrm>
        </p:spPr>
        <p:txBody>
          <a:bodyPr/>
          <a:lstStyle/>
          <a:p>
            <a:pPr algn="r"/>
            <a:endParaRPr lang="fr-FR" dirty="0">
              <a:latin typeface="Sakkal Majalla" pitchFamily="2" charset="-78"/>
              <a:cs typeface="Sakkal Majalla"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9"/>
          <p:cNvSpPr txBox="1">
            <a:spLocks noChangeArrowheads="1"/>
          </p:cNvSpPr>
          <p:nvPr/>
        </p:nvSpPr>
        <p:spPr>
          <a:xfrm>
            <a:off x="390364" y="-15123"/>
            <a:ext cx="8363272" cy="762000"/>
          </a:xfrm>
          <a:prstGeom prst="rect">
            <a:avLst/>
          </a:prstGeom>
          <a:solidFill>
            <a:srgbClr val="FFFFCC"/>
          </a:solidFill>
          <a:ln w="25400" cap="flat">
            <a:solidFill>
              <a:schemeClr val="tx1"/>
            </a:solidFill>
            <a:miter lim="800000"/>
            <a:headEnd/>
            <a:tailEnd/>
          </a:ln>
        </p:spPr>
        <p:txBody>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rtl="1" eaLnBrk="0" hangingPunct="0"/>
            <a:r>
              <a:rPr lang="ar-DZ" sz="2000" b="1" dirty="0"/>
              <a:t>اولا</a:t>
            </a:r>
          </a:p>
          <a:p>
            <a:pPr algn="ctr" rtl="1" eaLnBrk="0" hangingPunct="0"/>
            <a:r>
              <a:rPr lang="ar-DZ" sz="2000" b="1" dirty="0"/>
              <a:t>مفهوم التعشيب والاستبعاد</a:t>
            </a:r>
          </a:p>
        </p:txBody>
      </p:sp>
      <p:sp>
        <p:nvSpPr>
          <p:cNvPr id="2" name="Rectangle 1"/>
          <p:cNvSpPr/>
          <p:nvPr/>
        </p:nvSpPr>
        <p:spPr>
          <a:xfrm rot="1309204">
            <a:off x="3990672" y="3158535"/>
            <a:ext cx="2709466" cy="369332"/>
          </a:xfrm>
          <a:prstGeom prst="rect">
            <a:avLst/>
          </a:prstGeom>
        </p:spPr>
        <p:txBody>
          <a:bodyPr wrap="square">
            <a:spAutoFit/>
          </a:bodyPr>
          <a:lstStyle/>
          <a:p>
            <a:pPr algn="ctr">
              <a:buFontTx/>
              <a:buNone/>
            </a:pPr>
            <a:endParaRPr lang="ar-YE" b="1"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262" name="WordArt 4"/>
          <p:cNvSpPr txBox="1">
            <a:spLocks noChangeArrowheads="1" noChangeShapeType="1" noTextEdit="1"/>
          </p:cNvSpPr>
          <p:nvPr/>
        </p:nvSpPr>
        <p:spPr bwMode="auto">
          <a:xfrm>
            <a:off x="730571" y="1404576"/>
            <a:ext cx="8136904" cy="4442048"/>
          </a:xfrm>
          <a:prstGeom prst="rect">
            <a:avLst/>
          </a:prstGeom>
        </p:spPr>
        <p:txBody>
          <a:bodyPr wrap="none" numCol="1" fromWordArt="1">
            <a:prstTxWarp prst="textPlain">
              <a:avLst>
                <a:gd name="adj" fmla="val 50000"/>
              </a:avLst>
            </a:prstTxWarp>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fontAlgn="base">
              <a:spcBef>
                <a:spcPct val="0"/>
              </a:spcBef>
              <a:spcAft>
                <a:spcPct val="0"/>
              </a:spcAft>
            </a:pPr>
            <a:endParaRPr lang="ar-YE"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endParaRPr>
          </a:p>
        </p:txBody>
      </p:sp>
      <p:sp>
        <p:nvSpPr>
          <p:cNvPr id="4" name="Rectangle 3"/>
          <p:cNvSpPr/>
          <p:nvPr/>
        </p:nvSpPr>
        <p:spPr>
          <a:xfrm>
            <a:off x="504203" y="1546983"/>
            <a:ext cx="8363272" cy="3477875"/>
          </a:xfrm>
          <a:prstGeom prst="rect">
            <a:avLst/>
          </a:prstGeom>
        </p:spPr>
        <p:txBody>
          <a:bodyPr wrap="square">
            <a:spAutoFit/>
          </a:bodyPr>
          <a:lstStyle/>
          <a:p>
            <a:pPr algn="just"/>
            <a:r>
              <a:rPr lang="ar-DZ" sz="2000" dirty="0">
                <a:latin typeface="Sakkal Majalla" panose="02000000000000000000" pitchFamily="2" charset="-78"/>
                <a:cs typeface="Sakkal Majalla" panose="02000000000000000000" pitchFamily="2" charset="-78"/>
              </a:rPr>
              <a:t>المعنى اللغوي لمصطلح التعشيب :هو مصدر الفعل عشب ,ويعشب ،تعشيبا ,يقال عشب فلان الزرع ,أي أزال ما فيه من الأعشاب الضارة </a:t>
            </a:r>
            <a:endParaRPr lang="fr-FR" sz="2000" dirty="0">
              <a:latin typeface="Sakkal Majalla" panose="02000000000000000000" pitchFamily="2" charset="-78"/>
              <a:cs typeface="Sakkal Majalla" panose="02000000000000000000" pitchFamily="2" charset="-78"/>
            </a:endParaRPr>
          </a:p>
          <a:p>
            <a:pPr algn="just"/>
            <a:r>
              <a:rPr lang="ar-DZ" sz="2000" dirty="0">
                <a:latin typeface="Sakkal Majalla" panose="02000000000000000000" pitchFamily="2" charset="-78"/>
                <a:cs typeface="Sakkal Majalla" panose="02000000000000000000" pitchFamily="2" charset="-78"/>
              </a:rPr>
              <a:t>المعنى </a:t>
            </a:r>
            <a:r>
              <a:rPr lang="ar-DZ" sz="2000" dirty="0" err="1">
                <a:latin typeface="Sakkal Majalla" panose="02000000000000000000" pitchFamily="2" charset="-78"/>
                <a:cs typeface="Sakkal Majalla" panose="02000000000000000000" pitchFamily="2" charset="-78"/>
              </a:rPr>
              <a:t>الإصطلاحي</a:t>
            </a:r>
            <a:r>
              <a:rPr lang="ar-DZ" sz="2000" dirty="0">
                <a:latin typeface="Sakkal Majalla" panose="02000000000000000000" pitchFamily="2" charset="-78"/>
                <a:cs typeface="Sakkal Majalla" panose="02000000000000000000" pitchFamily="2" charset="-78"/>
              </a:rPr>
              <a:t> : عملية مراجعة المجموعات المتوافرة للتأكد :</a:t>
            </a:r>
          </a:p>
          <a:p>
            <a:pPr algn="just"/>
            <a:r>
              <a:rPr lang="ar-DZ" sz="2000" dirty="0">
                <a:latin typeface="Sakkal Majalla" panose="02000000000000000000" pitchFamily="2" charset="-78"/>
                <a:cs typeface="Sakkal Majalla" panose="02000000000000000000" pitchFamily="2" charset="-78"/>
              </a:rPr>
              <a:t>-من أنها في حالة مادية جيدة</a:t>
            </a:r>
            <a:endParaRPr lang="fr-FR" sz="2000" dirty="0">
              <a:latin typeface="Sakkal Majalla" panose="02000000000000000000" pitchFamily="2" charset="-78"/>
              <a:cs typeface="Sakkal Majalla" panose="02000000000000000000" pitchFamily="2" charset="-78"/>
            </a:endParaRPr>
          </a:p>
          <a:p>
            <a:pPr lvl="0" algn="just"/>
            <a:r>
              <a:rPr lang="ar-DZ" sz="2000" dirty="0">
                <a:latin typeface="Sakkal Majalla" panose="02000000000000000000" pitchFamily="2" charset="-78"/>
                <a:cs typeface="Sakkal Majalla" panose="02000000000000000000" pitchFamily="2" charset="-78"/>
              </a:rPr>
              <a:t>تستخدم فعلا من </a:t>
            </a:r>
            <a:r>
              <a:rPr lang="ar-DZ" sz="2000" dirty="0" err="1">
                <a:latin typeface="Sakkal Majalla" panose="02000000000000000000" pitchFamily="2" charset="-78"/>
                <a:cs typeface="Sakkal Majalla" panose="02000000000000000000" pitchFamily="2" charset="-78"/>
              </a:rPr>
              <a:t>المستفدين</a:t>
            </a:r>
            <a:endParaRPr lang="fr-FR" sz="2000" dirty="0">
              <a:latin typeface="Sakkal Majalla" panose="02000000000000000000" pitchFamily="2" charset="-78"/>
              <a:cs typeface="Sakkal Majalla" panose="02000000000000000000" pitchFamily="2" charset="-78"/>
            </a:endParaRPr>
          </a:p>
          <a:p>
            <a:pPr lvl="0" algn="just"/>
            <a:r>
              <a:rPr lang="ar-DZ" sz="2000" dirty="0">
                <a:latin typeface="Sakkal Majalla" panose="02000000000000000000" pitchFamily="2" charset="-78"/>
                <a:cs typeface="Sakkal Majalla" panose="02000000000000000000" pitchFamily="2" charset="-78"/>
              </a:rPr>
              <a:t>تحوي معلومات حديثة وليست قديمة أو غير صحيحة</a:t>
            </a:r>
            <a:endParaRPr lang="fr-FR" sz="2000" dirty="0">
              <a:latin typeface="Sakkal Majalla" panose="02000000000000000000" pitchFamily="2" charset="-78"/>
              <a:cs typeface="Sakkal Majalla" panose="02000000000000000000" pitchFamily="2" charset="-78"/>
            </a:endParaRPr>
          </a:p>
          <a:p>
            <a:pPr lvl="0" algn="just"/>
            <a:r>
              <a:rPr lang="ar-DZ" sz="2000" dirty="0">
                <a:latin typeface="Sakkal Majalla" panose="02000000000000000000" pitchFamily="2" charset="-78"/>
                <a:cs typeface="Sakkal Majalla" panose="02000000000000000000" pitchFamily="2" charset="-78"/>
              </a:rPr>
              <a:t>تتوافر بأعداد كافية من النسخ</a:t>
            </a:r>
            <a:endParaRPr lang="fr-FR" sz="2000" dirty="0">
              <a:latin typeface="Sakkal Majalla" panose="02000000000000000000" pitchFamily="2" charset="-78"/>
              <a:cs typeface="Sakkal Majalla" panose="02000000000000000000" pitchFamily="2" charset="-78"/>
            </a:endParaRPr>
          </a:p>
          <a:p>
            <a:pPr lvl="0" algn="just"/>
            <a:r>
              <a:rPr lang="ar-DZ" sz="2000" dirty="0">
                <a:latin typeface="Sakkal Majalla" panose="02000000000000000000" pitchFamily="2" charset="-78"/>
                <a:cs typeface="Sakkal Majalla" panose="02000000000000000000" pitchFamily="2" charset="-78"/>
              </a:rPr>
              <a:t>في حالة توازن ولا توجد فيها ثغرات معينة</a:t>
            </a:r>
          </a:p>
          <a:p>
            <a:pPr lvl="0" algn="just"/>
            <a:endParaRPr lang="fr-FR" sz="2000" dirty="0">
              <a:latin typeface="Sakkal Majalla" panose="02000000000000000000" pitchFamily="2" charset="-78"/>
              <a:cs typeface="Sakkal Majalla" panose="02000000000000000000" pitchFamily="2" charset="-78"/>
            </a:endParaRPr>
          </a:p>
          <a:p>
            <a:pPr algn="just"/>
            <a:r>
              <a:rPr lang="ar-DZ" sz="2000" dirty="0">
                <a:latin typeface="Sakkal Majalla" panose="02000000000000000000" pitchFamily="2" charset="-78"/>
                <a:cs typeface="Sakkal Majalla" panose="02000000000000000000" pitchFamily="2" charset="-78"/>
              </a:rPr>
              <a:t>يعرف التعشيب </a:t>
            </a:r>
            <a:r>
              <a:rPr lang="ar-DZ" sz="2000" dirty="0" err="1">
                <a:latin typeface="Sakkal Majalla" panose="02000000000000000000" pitchFamily="2" charset="-78"/>
                <a:cs typeface="Sakkal Majalla" panose="02000000000000000000" pitchFamily="2" charset="-78"/>
              </a:rPr>
              <a:t>هوعملية</a:t>
            </a:r>
            <a:r>
              <a:rPr lang="ar-DZ" sz="2000" dirty="0">
                <a:latin typeface="Sakkal Majalla" panose="02000000000000000000" pitchFamily="2" charset="-78"/>
                <a:cs typeface="Sakkal Majalla" panose="02000000000000000000" pitchFamily="2" charset="-78"/>
              </a:rPr>
              <a:t> تقييم مقتنيات المكتبة بقصد التخلص الجزئي  من بعض المواد التي أصبحت معلوماتها قديمة وغير دقيقة ,الأمر الذي يقلل من استخدامها ويسبب عبئا في إشغال حيز على رفوف المكتبة.</a:t>
            </a:r>
            <a:endParaRPr lang="fr-FR" sz="2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28104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9"/>
          <p:cNvSpPr txBox="1">
            <a:spLocks noChangeArrowheads="1"/>
          </p:cNvSpPr>
          <p:nvPr/>
        </p:nvSpPr>
        <p:spPr>
          <a:xfrm>
            <a:off x="0" y="0"/>
            <a:ext cx="9107487" cy="476672"/>
          </a:xfrm>
          <a:prstGeom prst="rect">
            <a:avLst/>
          </a:prstGeom>
          <a:solidFill>
            <a:srgbClr val="FFFFCC"/>
          </a:solidFill>
          <a:ln w="25400" cap="flat">
            <a:solidFill>
              <a:schemeClr val="tx1"/>
            </a:solidFill>
            <a:miter lim="800000"/>
            <a:headEnd/>
            <a:tailEnd/>
          </a:ln>
        </p:spPr>
        <p:txBody>
          <a:bodyPr vert="horz" lIns="91440" tIns="45720" rIns="91440" bIns="9144" rtlCol="0" anchor="b">
            <a:normAutofit fontScale="92500" lnSpcReduction="20000"/>
          </a:bodyPr>
          <a:lstStyle>
            <a:lvl1pPr algn="r" defTabSz="914400" rtl="0" eaLnBrk="1" latinLnBrk="0" hangingPunct="1">
              <a:spcBef>
                <a:spcPct val="0"/>
              </a:spcBef>
              <a:buNone/>
              <a:defRPr sz="2800" kern="1200" cap="all" baseline="0">
                <a:gradFill>
                  <a:gsLst>
                    <a:gs pos="0">
                      <a:schemeClr val="tx1">
                        <a:lumMod val="50000"/>
                      </a:schemeClr>
                    </a:gs>
                    <a:gs pos="61000">
                      <a:schemeClr val="tx1"/>
                    </a:gs>
                  </a:gsLst>
                  <a:lin ang="5400000" scaled="0"/>
                </a:gradFill>
                <a:effectLst/>
                <a:latin typeface="+mj-lt"/>
                <a:ea typeface="+mj-ea"/>
                <a:cs typeface="+mj-cs"/>
              </a:defRPr>
            </a:lvl1pPr>
          </a:lstStyle>
          <a:p>
            <a:pPr algn="ctr">
              <a:defRPr/>
            </a:pPr>
            <a:endParaRPr lang="ar-DZ" sz="3600" b="1" dirty="0">
              <a:solidFill>
                <a:schemeClr val="tx1"/>
              </a:solidFill>
              <a:ea typeface="+mn-ea"/>
              <a:cs typeface="+mn-cs"/>
            </a:endParaRPr>
          </a:p>
        </p:txBody>
      </p:sp>
      <p:sp>
        <p:nvSpPr>
          <p:cNvPr id="3" name="Rectangle 2"/>
          <p:cNvSpPr/>
          <p:nvPr/>
        </p:nvSpPr>
        <p:spPr>
          <a:xfrm>
            <a:off x="107504" y="476672"/>
            <a:ext cx="8999982" cy="1815882"/>
          </a:xfrm>
          <a:prstGeom prst="rect">
            <a:avLst/>
          </a:prstGeom>
        </p:spPr>
        <p:txBody>
          <a:bodyPr wrap="square">
            <a:spAutoFit/>
          </a:bodyPr>
          <a:lstStyle/>
          <a:p>
            <a:pPr algn="r"/>
            <a:endParaRPr lang="ar-DZ" sz="2000" b="1" dirty="0"/>
          </a:p>
          <a:p>
            <a:endParaRPr lang="ar-DZ" sz="2000" b="1" dirty="0"/>
          </a:p>
          <a:p>
            <a:r>
              <a:rPr lang="ar-DZ" sz="2000" b="1" dirty="0"/>
              <a:t>  </a:t>
            </a:r>
          </a:p>
          <a:p>
            <a:endParaRPr lang="ar-DZ" sz="2000" b="1" dirty="0"/>
          </a:p>
          <a:p>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an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00213"/>
            <a:ext cx="1582738" cy="12239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type="ctrTitle"/>
          </p:nvPr>
        </p:nvSpPr>
        <p:spPr>
          <a:xfrm>
            <a:off x="827088" y="1484313"/>
            <a:ext cx="7772400" cy="2655887"/>
          </a:xfrm>
          <a:effectLst>
            <a:outerShdw dist="28398" dir="3806097" algn="ctr" rotWithShape="0">
              <a:schemeClr val="tx2">
                <a:alpha val="50000"/>
              </a:schemeClr>
            </a:outerShdw>
          </a:effectLst>
        </p:spPr>
        <p:txBody>
          <a:bodyPr/>
          <a:lstStyle/>
          <a:p>
            <a:pPr algn="ctr"/>
            <a:r>
              <a:rPr lang="ar-SA" sz="9600" dirty="0">
                <a:solidFill>
                  <a:srgbClr val="FF0000"/>
                </a:solidFill>
                <a:cs typeface="AF_Najed" pitchFamily="2" charset="-78"/>
              </a:rPr>
              <a:t>النهاية</a:t>
            </a:r>
            <a:endParaRPr lang="en-US" sz="9600" dirty="0">
              <a:solidFill>
                <a:srgbClr val="FF0000"/>
              </a:solidFill>
              <a:cs typeface="AF_Najed" pitchFamily="2" charset="-78"/>
            </a:endParaRPr>
          </a:p>
        </p:txBody>
      </p:sp>
      <p:sp>
        <p:nvSpPr>
          <p:cNvPr id="8" name="Rectangle 4"/>
          <p:cNvSpPr>
            <a:spLocks noGrp="1" noChangeArrowheads="1"/>
          </p:cNvSpPr>
          <p:nvPr>
            <p:ph type="subTitle" idx="1"/>
          </p:nvPr>
        </p:nvSpPr>
        <p:spPr>
          <a:xfrm>
            <a:off x="539552" y="5543550"/>
            <a:ext cx="5050036" cy="838200"/>
          </a:xfrm>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sz="36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مع تمنياتنا لكم بالنجاح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 y="41564"/>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4</a:t>
            </a:fld>
            <a:endParaRPr lang="en-US">
              <a:solidFill>
                <a:srgbClr val="000000"/>
              </a:solidFill>
            </a:endParaRPr>
          </a:p>
        </p:txBody>
      </p:sp>
      <p:sp>
        <p:nvSpPr>
          <p:cNvPr id="3" name="Rectangle 89"/>
          <p:cNvSpPr txBox="1">
            <a:spLocks noChangeArrowheads="1"/>
          </p:cNvSpPr>
          <p:nvPr/>
        </p:nvSpPr>
        <p:spPr>
          <a:xfrm>
            <a:off x="445902" y="0"/>
            <a:ext cx="8363272" cy="762000"/>
          </a:xfrm>
          <a:prstGeom prst="rect">
            <a:avLst/>
          </a:prstGeom>
          <a:solidFill>
            <a:srgbClr val="FFFFCC"/>
          </a:solidFill>
          <a:ln w="25400" cap="flat">
            <a:solidFill>
              <a:schemeClr val="tx1"/>
            </a:solidFill>
            <a:miter lim="800000"/>
            <a:headEnd/>
            <a:tailEnd/>
          </a:ln>
        </p:spPr>
        <p:txBody>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defRPr/>
            </a:pPr>
            <a:r>
              <a:rPr lang="ar-DZ" sz="3200" dirty="0"/>
              <a:t>ثانيا: مفهوم التعشيب </a:t>
            </a:r>
            <a:r>
              <a:rPr lang="ar-DZ" sz="3200" dirty="0" err="1"/>
              <a:t>والإستبعاد</a:t>
            </a:r>
            <a:endParaRPr lang="ar-DZ" sz="3200" b="1" dirty="0">
              <a:solidFill>
                <a:schemeClr val="tx1"/>
              </a:solidFill>
              <a:ea typeface="+mn-ea"/>
              <a:cs typeface="+mn-cs"/>
            </a:endParaRPr>
          </a:p>
        </p:txBody>
      </p:sp>
      <p:sp>
        <p:nvSpPr>
          <p:cNvPr id="4" name="Rectangle 3"/>
          <p:cNvSpPr/>
          <p:nvPr/>
        </p:nvSpPr>
        <p:spPr>
          <a:xfrm>
            <a:off x="457200" y="980728"/>
            <a:ext cx="8568952" cy="461665"/>
          </a:xfrm>
          <a:prstGeom prst="rect">
            <a:avLst/>
          </a:prstGeom>
          <a:ln>
            <a:solidFill>
              <a:schemeClr val="tx1"/>
            </a:solidFill>
          </a:ln>
        </p:spPr>
        <p:txBody>
          <a:bodyPr wrap="square">
            <a:spAutoFit/>
          </a:bodyPr>
          <a:lstStyle/>
          <a:p>
            <a:r>
              <a:rPr lang="ar-SA" sz="2400" dirty="0"/>
              <a:t> </a:t>
            </a:r>
            <a:endParaRPr lang="fr-FR" sz="2400" dirty="0"/>
          </a:p>
        </p:txBody>
      </p:sp>
      <p:sp>
        <p:nvSpPr>
          <p:cNvPr id="6" name="Rectangle 5"/>
          <p:cNvSpPr/>
          <p:nvPr/>
        </p:nvSpPr>
        <p:spPr>
          <a:xfrm>
            <a:off x="-1" y="1013164"/>
            <a:ext cx="8815599" cy="3170099"/>
          </a:xfrm>
          <a:prstGeom prst="rect">
            <a:avLst/>
          </a:prstGeom>
        </p:spPr>
        <p:txBody>
          <a:bodyPr wrap="square">
            <a:spAutoFit/>
          </a:bodyPr>
          <a:lstStyle/>
          <a:p>
            <a:r>
              <a:rPr lang="ar-DZ" sz="2000" dirty="0"/>
              <a:t>المطلب الثاني : أسباب عملية التعشيب </a:t>
            </a:r>
            <a:r>
              <a:rPr lang="ar-DZ" sz="2000" dirty="0" err="1"/>
              <a:t>والإستبعاد</a:t>
            </a:r>
            <a:endParaRPr lang="ar-DZ" sz="2000" dirty="0"/>
          </a:p>
          <a:p>
            <a:endParaRPr lang="fr-FR" sz="2000" dirty="0"/>
          </a:p>
          <a:p>
            <a:pPr lvl="0"/>
            <a:r>
              <a:rPr lang="ar-DZ" sz="2000" dirty="0"/>
              <a:t>تجديد المواد المكتبية وخاصة التالفة منها بسبب كثرة </a:t>
            </a:r>
            <a:r>
              <a:rPr lang="ar-DZ" sz="2000" dirty="0" err="1"/>
              <a:t>الإستخدام</a:t>
            </a:r>
            <a:r>
              <a:rPr lang="ar-DZ" sz="2000" dirty="0"/>
              <a:t> </a:t>
            </a:r>
            <a:endParaRPr lang="fr-FR" sz="2000" b="1" dirty="0"/>
          </a:p>
          <a:p>
            <a:pPr lvl="0"/>
            <a:r>
              <a:rPr lang="ar-DZ" sz="2000" dirty="0"/>
              <a:t>تجديد المواد القديمة والتي ظهرت لها طبعات جديدة </a:t>
            </a:r>
            <a:endParaRPr lang="fr-FR" sz="2000" dirty="0"/>
          </a:p>
          <a:p>
            <a:pPr lvl="0"/>
            <a:r>
              <a:rPr lang="ar-DZ" sz="2000" dirty="0"/>
              <a:t>توفير مساحة أكبر على الرفوف </a:t>
            </a:r>
            <a:endParaRPr lang="fr-FR" sz="2000" dirty="0"/>
          </a:p>
          <a:p>
            <a:pPr lvl="0"/>
            <a:r>
              <a:rPr lang="ar-DZ" sz="2000" dirty="0"/>
              <a:t>التركيز على النوعية وليس الكمية  لذلك يتم </a:t>
            </a:r>
            <a:r>
              <a:rPr lang="ar-DZ" sz="2000" dirty="0" err="1"/>
              <a:t>إستبعاد</a:t>
            </a:r>
            <a:r>
              <a:rPr lang="ar-DZ" sz="2000" dirty="0"/>
              <a:t> </a:t>
            </a:r>
            <a:r>
              <a:rPr lang="ar-DZ" sz="2000" dirty="0" err="1"/>
              <a:t>مالايهم</a:t>
            </a:r>
            <a:r>
              <a:rPr lang="ar-DZ" sz="2000" dirty="0"/>
              <a:t> </a:t>
            </a:r>
            <a:r>
              <a:rPr lang="ar-DZ" sz="2000" dirty="0" err="1"/>
              <a:t>المستفدين</a:t>
            </a:r>
            <a:r>
              <a:rPr lang="ar-DZ" sz="2000" dirty="0"/>
              <a:t> والنسخ المكررة</a:t>
            </a:r>
            <a:endParaRPr lang="fr-FR" sz="2000" dirty="0"/>
          </a:p>
          <a:p>
            <a:pPr lvl="0"/>
            <a:r>
              <a:rPr lang="ar-DZ" sz="2000" dirty="0"/>
              <a:t>الرغبة في مواكبة التطور العلمي </a:t>
            </a:r>
            <a:endParaRPr lang="fr-FR" sz="2000" dirty="0"/>
          </a:p>
          <a:p>
            <a:pPr lvl="0"/>
            <a:r>
              <a:rPr lang="ar-DZ" sz="2000" dirty="0"/>
              <a:t>توفير كثير من الجهود المطلوبة لتنظيم وصيانة المقتنيات </a:t>
            </a:r>
            <a:endParaRPr lang="fr-FR" sz="2000" dirty="0"/>
          </a:p>
          <a:p>
            <a:pPr lvl="0"/>
            <a:r>
              <a:rPr lang="ar-DZ" sz="2000" dirty="0"/>
              <a:t>  </a:t>
            </a:r>
            <a:endParaRPr lang="fr-FR" sz="2000" dirty="0"/>
          </a:p>
          <a:p>
            <a:pPr lvl="0"/>
            <a:r>
              <a:rPr lang="en-US" sz="2000" dirty="0"/>
              <a:t> </a:t>
            </a:r>
            <a:endParaRPr lang="fr-FR" sz="2000" dirty="0"/>
          </a:p>
        </p:txBody>
      </p:sp>
    </p:spTree>
    <p:extLst>
      <p:ext uri="{BB962C8B-B14F-4D97-AF65-F5344CB8AC3E}">
        <p14:creationId xmlns:p14="http://schemas.microsoft.com/office/powerpoint/2010/main" val="7648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9"/>
          <p:cNvSpPr txBox="1">
            <a:spLocks noGrp="1" noChangeArrowheads="1"/>
          </p:cNvSpPr>
          <p:nvPr>
            <p:ph type="ctrTitle"/>
          </p:nvPr>
        </p:nvSpPr>
        <p:spPr>
          <a:xfrm>
            <a:off x="0" y="116633"/>
            <a:ext cx="9144000" cy="720079"/>
          </a:xfrm>
          <a:prstGeom prst="rect">
            <a:avLst/>
          </a:prstGeom>
          <a:solidFill>
            <a:srgbClr val="FFFFCC"/>
          </a:solidFill>
          <a:ln w="25400" cap="flat">
            <a:solidFill>
              <a:schemeClr val="tx1"/>
            </a:solidFill>
            <a:miter lim="800000"/>
            <a:headEnd/>
            <a:tailEnd/>
          </a:ln>
        </p:spPr>
        <p:txBody>
          <a:bodyP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defRPr/>
            </a:pPr>
            <a:r>
              <a:rPr lang="ar-DZ" sz="3600" b="1" dirty="0">
                <a:solidFill>
                  <a:schemeClr val="tx1"/>
                </a:solidFill>
                <a:ea typeface="+mn-ea"/>
                <a:cs typeface="+mn-cs"/>
              </a:rPr>
              <a:t>ثالثا: المواد القابلة للتعشيب</a:t>
            </a:r>
          </a:p>
        </p:txBody>
      </p:sp>
      <p:sp>
        <p:nvSpPr>
          <p:cNvPr id="260" name="Rectangle 4"/>
          <p:cNvSpPr>
            <a:spLocks noChangeArrowheads="1"/>
          </p:cNvSpPr>
          <p:nvPr/>
        </p:nvSpPr>
        <p:spPr bwMode="auto">
          <a:xfrm>
            <a:off x="94247" y="3933055"/>
            <a:ext cx="8856984" cy="461665"/>
          </a:xfrm>
          <a:prstGeom prst="rect">
            <a:avLst/>
          </a:prstGeom>
          <a:solidFill>
            <a:schemeClr val="bg1"/>
          </a:solidFill>
          <a:ln w="76200">
            <a:solidFill>
              <a:schemeClr val="accent2"/>
            </a:solidFill>
            <a:miter lim="800000"/>
            <a:headEnd type="none" w="sm" len="sm"/>
            <a:tailEnd type="none" w="sm" len="sm"/>
          </a:ln>
        </p:spPr>
        <p:txBody>
          <a:bodyPr wrap="square">
            <a:spAutoFit/>
          </a:bodyPr>
          <a:lstStyle/>
          <a:p>
            <a:r>
              <a:rPr lang="ar-DZ" sz="2400" dirty="0"/>
              <a:t>2</a:t>
            </a:r>
            <a:r>
              <a:rPr lang="ar-DZ" sz="2400" b="1" dirty="0"/>
              <a:t>اتها الخاصة بتحقيق هذه الأهداف</a:t>
            </a:r>
            <a:endParaRPr lang="fr-FR" sz="2400" b="1" dirty="0"/>
          </a:p>
        </p:txBody>
      </p:sp>
      <p:sp>
        <p:nvSpPr>
          <p:cNvPr id="261" name="Rectangle 4"/>
          <p:cNvSpPr>
            <a:spLocks noChangeArrowheads="1"/>
          </p:cNvSpPr>
          <p:nvPr/>
        </p:nvSpPr>
        <p:spPr bwMode="auto">
          <a:xfrm>
            <a:off x="94247" y="1190790"/>
            <a:ext cx="9108504" cy="3416320"/>
          </a:xfrm>
          <a:prstGeom prst="rect">
            <a:avLst/>
          </a:prstGeom>
          <a:solidFill>
            <a:schemeClr val="bg1"/>
          </a:solidFill>
          <a:ln w="76200">
            <a:solidFill>
              <a:schemeClr val="accent2"/>
            </a:solidFill>
            <a:miter lim="800000"/>
            <a:headEnd type="none" w="sm" len="sm"/>
            <a:tailEnd type="none" w="sm" len="sm"/>
          </a:ln>
        </p:spPr>
        <p:txBody>
          <a:bodyPr wrap="square">
            <a:spAutoFit/>
          </a:bodyPr>
          <a:lstStyle/>
          <a:p>
            <a:r>
              <a:rPr lang="ar-DZ" sz="2400" dirty="0">
                <a:latin typeface="Sakkal Majalla" panose="02000000000000000000" pitchFamily="2" charset="-78"/>
                <a:cs typeface="Sakkal Majalla" panose="02000000000000000000" pitchFamily="2" charset="-78"/>
              </a:rPr>
              <a:t>منها على سبيل المثال وليس الحصر:</a:t>
            </a:r>
          </a:p>
          <a:p>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الطبعات القديمة عندما تستلم المكتبة الطبعات الحديثة</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المواد المكررة التي كان عليها الطلب كثير في وقت معين</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الكتب القديمة والبالية</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الكتب التي ليس لها طلب من القراء</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كتب غير صالحة للاستعمال </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الهدايا التي تقرر عدم إضافتها </a:t>
            </a:r>
            <a:r>
              <a:rPr lang="ar-DZ" sz="2400" dirty="0" err="1">
                <a:latin typeface="Sakkal Majalla" panose="02000000000000000000" pitchFamily="2" charset="-78"/>
                <a:cs typeface="Sakkal Majalla" panose="02000000000000000000" pitchFamily="2" charset="-78"/>
              </a:rPr>
              <a:t>ألى</a:t>
            </a:r>
            <a:r>
              <a:rPr lang="ar-DZ" sz="2400" dirty="0">
                <a:latin typeface="Sakkal Majalla" panose="02000000000000000000" pitchFamily="2" charset="-78"/>
                <a:cs typeface="Sakkal Majalla" panose="02000000000000000000" pitchFamily="2" charset="-78"/>
              </a:rPr>
              <a:t> مجموعات المكتبة</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الدوريات التي لا تصل </a:t>
            </a:r>
            <a:r>
              <a:rPr lang="ar-DZ" sz="2400" dirty="0" err="1">
                <a:latin typeface="Sakkal Majalla" panose="02000000000000000000" pitchFamily="2" charset="-78"/>
                <a:cs typeface="Sakkal Majalla" panose="02000000000000000000" pitchFamily="2" charset="-78"/>
              </a:rPr>
              <a:t>بإنتظام</a:t>
            </a:r>
            <a:r>
              <a:rPr lang="ar-DZ" sz="2400" dirty="0">
                <a:latin typeface="Sakkal Majalla" panose="02000000000000000000" pitchFamily="2" charset="-78"/>
                <a:cs typeface="Sakkal Majalla" panose="02000000000000000000" pitchFamily="2" charset="-78"/>
              </a:rPr>
              <a:t> ولا يتوافر منها سوى أعداد محدودة جدا</a:t>
            </a:r>
            <a:endParaRPr lang="fr-FR" sz="2400" dirty="0">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1000" fill="hold"/>
                                        <p:tgtEl>
                                          <p:spTgt spid="26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60"/>
                                        </p:tgtEl>
                                        <p:attrNameLst>
                                          <p:attrName>style.visibility</p:attrName>
                                        </p:attrNameLst>
                                      </p:cBhvr>
                                      <p:to>
                                        <p:strVal val="visible"/>
                                      </p:to>
                                    </p:set>
                                    <p:animEffect transition="in" filter="fade">
                                      <p:cBhvr>
                                        <p:cTn id="32" dur="1000"/>
                                        <p:tgtEl>
                                          <p:spTgt spid="260"/>
                                        </p:tgtEl>
                                      </p:cBhvr>
                                    </p:animEffect>
                                    <p:anim calcmode="lin" valueType="num">
                                      <p:cBhvr>
                                        <p:cTn id="33" dur="1000" fill="hold"/>
                                        <p:tgtEl>
                                          <p:spTgt spid="260"/>
                                        </p:tgtEl>
                                        <p:attrNameLst>
                                          <p:attrName>ppt_x</p:attrName>
                                        </p:attrNameLst>
                                      </p:cBhvr>
                                      <p:tavLst>
                                        <p:tav tm="0">
                                          <p:val>
                                            <p:strVal val="#ppt_x"/>
                                          </p:val>
                                        </p:tav>
                                        <p:tav tm="100000">
                                          <p:val>
                                            <p:strVal val="#ppt_x"/>
                                          </p:val>
                                        </p:tav>
                                      </p:tavLst>
                                    </p:anim>
                                    <p:anim calcmode="lin" valueType="num">
                                      <p:cBhvr>
                                        <p:cTn id="34" dur="1000" fill="hold"/>
                                        <p:tgtEl>
                                          <p:spTgt spid="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0" grpId="0" animBg="1"/>
      <p:bldP spid="2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9"/>
          <p:cNvSpPr txBox="1">
            <a:spLocks noGrp="1" noChangeArrowheads="1"/>
          </p:cNvSpPr>
          <p:nvPr>
            <p:ph type="ctrTitle"/>
          </p:nvPr>
        </p:nvSpPr>
        <p:spPr>
          <a:xfrm>
            <a:off x="0" y="116632"/>
            <a:ext cx="9142040" cy="864096"/>
          </a:xfrm>
          <a:prstGeom prst="rect">
            <a:avLst/>
          </a:prstGeom>
          <a:solidFill>
            <a:srgbClr val="FFFFCC"/>
          </a:solidFill>
          <a:ln w="25400" cap="flat">
            <a:solidFill>
              <a:schemeClr val="tx1"/>
            </a:solidFill>
            <a:miter lim="800000"/>
            <a:headEnd/>
            <a:tailEnd/>
          </a:ln>
        </p:spPr>
        <p:txBody>
          <a:bodyP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defRPr/>
            </a:pPr>
            <a:r>
              <a:rPr lang="ar-DZ" sz="3600" b="1" dirty="0">
                <a:solidFill>
                  <a:schemeClr val="tx1"/>
                </a:solidFill>
                <a:latin typeface="Sakkal Majalla" panose="02000000000000000000" pitchFamily="2" charset="-78"/>
                <a:ea typeface="+mn-ea"/>
                <a:cs typeface="Sakkal Majalla" panose="02000000000000000000" pitchFamily="2" charset="-78"/>
              </a:rPr>
              <a:t>رابعا: إجراءات وأوقات ومعايير ومعوقات التعشيب</a:t>
            </a:r>
          </a:p>
        </p:txBody>
      </p:sp>
      <p:sp>
        <p:nvSpPr>
          <p:cNvPr id="5" name="Rectangle 4"/>
          <p:cNvSpPr>
            <a:spLocks noChangeArrowheads="1"/>
          </p:cNvSpPr>
          <p:nvPr/>
        </p:nvSpPr>
        <p:spPr bwMode="auto">
          <a:xfrm>
            <a:off x="-34250" y="1844824"/>
            <a:ext cx="8996955" cy="4093428"/>
          </a:xfrm>
          <a:prstGeom prst="rect">
            <a:avLst/>
          </a:prstGeom>
          <a:solidFill>
            <a:schemeClr val="bg1"/>
          </a:solidFill>
          <a:ln w="76200">
            <a:solidFill>
              <a:schemeClr val="accent2"/>
            </a:solidFill>
            <a:miter lim="800000"/>
            <a:headEnd type="none" w="sm" len="sm"/>
            <a:tailEnd type="none" w="sm" len="sm"/>
          </a:ln>
        </p:spPr>
        <p:txBody>
          <a:bodyPr wrap="square">
            <a:spAutoFit/>
          </a:bodyPr>
          <a:lstStyle/>
          <a:p>
            <a:pPr algn="just"/>
            <a:r>
              <a:rPr lang="ar-DZ" sz="2000" dirty="0">
                <a:latin typeface="Sakkal Majalla" panose="02000000000000000000" pitchFamily="2" charset="-78"/>
                <a:cs typeface="Sakkal Majalla" panose="02000000000000000000" pitchFamily="2" charset="-78"/>
              </a:rPr>
              <a:t>تتم عبر مراحل وهي :</a:t>
            </a:r>
            <a:endParaRPr lang="fr-FR" sz="2000" dirty="0">
              <a:latin typeface="Sakkal Majalla" panose="02000000000000000000" pitchFamily="2" charset="-78"/>
              <a:cs typeface="Sakkal Majalla" panose="02000000000000000000" pitchFamily="2" charset="-78"/>
            </a:endParaRPr>
          </a:p>
          <a:p>
            <a:pPr algn="just"/>
            <a:r>
              <a:rPr lang="ar-DZ" sz="2000" b="1" dirty="0">
                <a:latin typeface="Sakkal Majalla" panose="02000000000000000000" pitchFamily="2" charset="-78"/>
                <a:cs typeface="Sakkal Majalla" panose="02000000000000000000" pitchFamily="2" charset="-78"/>
              </a:rPr>
              <a:t>المرحلة الأولى : </a:t>
            </a:r>
            <a:r>
              <a:rPr lang="ar-DZ" sz="2000" dirty="0">
                <a:latin typeface="Sakkal Majalla" panose="02000000000000000000" pitchFamily="2" charset="-78"/>
                <a:cs typeface="Sakkal Majalla" panose="02000000000000000000" pitchFamily="2" charset="-78"/>
              </a:rPr>
              <a:t>جمع المصادر المعارة من </a:t>
            </a:r>
            <a:r>
              <a:rPr lang="ar-DZ" sz="2000" dirty="0" err="1">
                <a:latin typeface="Sakkal Majalla" panose="02000000000000000000" pitchFamily="2" charset="-78"/>
                <a:cs typeface="Sakkal Majalla" panose="02000000000000000000" pitchFamily="2" charset="-78"/>
              </a:rPr>
              <a:t>المستفدين</a:t>
            </a:r>
            <a:r>
              <a:rPr lang="ar-DZ" sz="2000" dirty="0">
                <a:latin typeface="Sakkal Majalla" panose="02000000000000000000" pitchFamily="2" charset="-78"/>
                <a:cs typeface="Sakkal Majalla" panose="02000000000000000000" pitchFamily="2" charset="-78"/>
              </a:rPr>
              <a:t> وردها إلى أماكنها على الرفوف </a:t>
            </a:r>
            <a:endParaRPr lang="fr-FR" sz="2000" dirty="0">
              <a:latin typeface="Sakkal Majalla" panose="02000000000000000000" pitchFamily="2" charset="-78"/>
              <a:cs typeface="Sakkal Majalla" panose="02000000000000000000" pitchFamily="2" charset="-78"/>
            </a:endParaRPr>
          </a:p>
          <a:p>
            <a:pPr algn="just"/>
            <a:r>
              <a:rPr lang="ar-DZ" sz="2000" b="1" dirty="0">
                <a:latin typeface="Sakkal Majalla" panose="02000000000000000000" pitchFamily="2" charset="-78"/>
                <a:cs typeface="Sakkal Majalla" panose="02000000000000000000" pitchFamily="2" charset="-78"/>
              </a:rPr>
              <a:t>المرحلة الثانية: </a:t>
            </a:r>
            <a:r>
              <a:rPr lang="ar-DZ" sz="2000" dirty="0">
                <a:latin typeface="Sakkal Majalla" panose="02000000000000000000" pitchFamily="2" charset="-78"/>
                <a:cs typeface="Sakkal Majalla" panose="02000000000000000000" pitchFamily="2" charset="-78"/>
              </a:rPr>
              <a:t>مراجعة </a:t>
            </a:r>
            <a:r>
              <a:rPr lang="ar-DZ" sz="2000" dirty="0" err="1">
                <a:latin typeface="Sakkal Majalla" panose="02000000000000000000" pitchFamily="2" charset="-78"/>
                <a:cs typeface="Sakkal Majalla" panose="02000000000000000000" pitchFamily="2" charset="-78"/>
              </a:rPr>
              <a:t>أرفف</a:t>
            </a:r>
            <a:r>
              <a:rPr lang="ar-DZ" sz="2000" dirty="0">
                <a:latin typeface="Sakkal Majalla" panose="02000000000000000000" pitchFamily="2" charset="-78"/>
                <a:cs typeface="Sakkal Majalla" panose="02000000000000000000" pitchFamily="2" charset="-78"/>
              </a:rPr>
              <a:t> المكتبة مع فحص كل مصدر على حدى وتقييمه من حيث</a:t>
            </a:r>
            <a:endParaRPr lang="fr-FR" sz="2000" dirty="0">
              <a:latin typeface="Sakkal Majalla" panose="02000000000000000000" pitchFamily="2" charset="-78"/>
              <a:cs typeface="Sakkal Majalla" panose="02000000000000000000" pitchFamily="2" charset="-78"/>
            </a:endParaRPr>
          </a:p>
          <a:p>
            <a:pPr lvl="0" algn="just"/>
            <a:r>
              <a:rPr lang="ar-DZ" sz="2000" dirty="0">
                <a:latin typeface="Sakkal Majalla" panose="02000000000000000000" pitchFamily="2" charset="-78"/>
                <a:cs typeface="Sakkal Majalla" panose="02000000000000000000" pitchFamily="2" charset="-78"/>
              </a:rPr>
              <a:t>شكله الخارجي ،محتواه الموضوعي ،حداثته....الخ</a:t>
            </a:r>
            <a:endParaRPr lang="fr-FR" sz="2000" dirty="0">
              <a:latin typeface="Sakkal Majalla" panose="02000000000000000000" pitchFamily="2" charset="-78"/>
              <a:cs typeface="Sakkal Majalla" panose="02000000000000000000" pitchFamily="2" charset="-78"/>
            </a:endParaRPr>
          </a:p>
          <a:p>
            <a:pPr lvl="0" algn="just"/>
            <a:r>
              <a:rPr lang="ar-DZ" sz="2000" dirty="0">
                <a:latin typeface="Sakkal Majalla" panose="02000000000000000000" pitchFamily="2" charset="-78"/>
                <a:cs typeface="Sakkal Majalla" panose="02000000000000000000" pitchFamily="2" charset="-78"/>
              </a:rPr>
              <a:t>علاقته بالكتب الأخرى في نفس الموضوع </a:t>
            </a:r>
            <a:endParaRPr lang="fr-FR" sz="2000" dirty="0">
              <a:latin typeface="Sakkal Majalla" panose="02000000000000000000" pitchFamily="2" charset="-78"/>
              <a:cs typeface="Sakkal Majalla" panose="02000000000000000000" pitchFamily="2" charset="-78"/>
            </a:endParaRPr>
          </a:p>
          <a:p>
            <a:pPr lvl="0" algn="just"/>
            <a:r>
              <a:rPr lang="ar-DZ" sz="2000" dirty="0">
                <a:latin typeface="Sakkal Majalla" panose="02000000000000000000" pitchFamily="2" charset="-78"/>
                <a:cs typeface="Sakkal Majalla" panose="02000000000000000000" pitchFamily="2" charset="-78"/>
              </a:rPr>
              <a:t>مدى </a:t>
            </a:r>
            <a:r>
              <a:rPr lang="ar-DZ" sz="2000" dirty="0" err="1">
                <a:latin typeface="Sakkal Majalla" panose="02000000000000000000" pitchFamily="2" charset="-78"/>
                <a:cs typeface="Sakkal Majalla" panose="02000000000000000000" pitchFamily="2" charset="-78"/>
              </a:rPr>
              <a:t>استحدامه</a:t>
            </a:r>
            <a:r>
              <a:rPr lang="ar-DZ" sz="2000" dirty="0">
                <a:latin typeface="Sakkal Majalla" panose="02000000000000000000" pitchFamily="2" charset="-78"/>
                <a:cs typeface="Sakkal Majalla" panose="02000000000000000000" pitchFamily="2" charset="-78"/>
              </a:rPr>
              <a:t> الحالي داخل المكتبة واحتمال استخدامه في المستقبل </a:t>
            </a:r>
            <a:endParaRPr lang="fr-FR" sz="2000" dirty="0">
              <a:latin typeface="Sakkal Majalla" panose="02000000000000000000" pitchFamily="2" charset="-78"/>
              <a:cs typeface="Sakkal Majalla" panose="02000000000000000000" pitchFamily="2" charset="-78"/>
            </a:endParaRPr>
          </a:p>
          <a:p>
            <a:pPr lvl="0" algn="just"/>
            <a:r>
              <a:rPr lang="ar-DZ" sz="2000" dirty="0">
                <a:latin typeface="Sakkal Majalla" panose="02000000000000000000" pitchFamily="2" charset="-78"/>
                <a:cs typeface="Sakkal Majalla" panose="02000000000000000000" pitchFamily="2" charset="-78"/>
              </a:rPr>
              <a:t>مدى مساهمة هذا المصدر في </a:t>
            </a:r>
            <a:r>
              <a:rPr lang="ar-DZ" sz="2000" dirty="0" err="1">
                <a:latin typeface="Sakkal Majalla" panose="02000000000000000000" pitchFamily="2" charset="-78"/>
                <a:cs typeface="Sakkal Majalla" panose="02000000000000000000" pitchFamily="2" charset="-78"/>
              </a:rPr>
              <a:t>في</a:t>
            </a:r>
            <a:r>
              <a:rPr lang="ar-DZ" sz="2000" dirty="0">
                <a:latin typeface="Sakkal Majalla" panose="02000000000000000000" pitchFamily="2" charset="-78"/>
                <a:cs typeface="Sakkal Majalla" panose="02000000000000000000" pitchFamily="2" charset="-78"/>
              </a:rPr>
              <a:t> تحقيق أهداف المكتبة وتلبية احتياجات </a:t>
            </a:r>
            <a:r>
              <a:rPr lang="ar-DZ" sz="2000" dirty="0" err="1">
                <a:latin typeface="Sakkal Majalla" panose="02000000000000000000" pitchFamily="2" charset="-78"/>
                <a:cs typeface="Sakkal Majalla" panose="02000000000000000000" pitchFamily="2" charset="-78"/>
              </a:rPr>
              <a:t>المستفدين</a:t>
            </a:r>
            <a:endParaRPr lang="fr-FR" sz="2000" dirty="0">
              <a:latin typeface="Sakkal Majalla" panose="02000000000000000000" pitchFamily="2" charset="-78"/>
              <a:cs typeface="Sakkal Majalla" panose="02000000000000000000" pitchFamily="2" charset="-78"/>
            </a:endParaRPr>
          </a:p>
          <a:p>
            <a:pPr algn="just"/>
            <a:r>
              <a:rPr lang="ar-DZ" sz="2000" dirty="0">
                <a:latin typeface="Sakkal Majalla" panose="02000000000000000000" pitchFamily="2" charset="-78"/>
                <a:cs typeface="Sakkal Majalla" panose="02000000000000000000" pitchFamily="2" charset="-78"/>
              </a:rPr>
              <a:t> </a:t>
            </a:r>
            <a:endParaRPr lang="fr-FR" sz="2000" dirty="0">
              <a:latin typeface="Sakkal Majalla" panose="02000000000000000000" pitchFamily="2" charset="-78"/>
              <a:cs typeface="Sakkal Majalla" panose="02000000000000000000" pitchFamily="2" charset="-78"/>
            </a:endParaRPr>
          </a:p>
          <a:p>
            <a:pPr algn="just"/>
            <a:r>
              <a:rPr lang="ar-DZ" sz="2000" b="1" dirty="0">
                <a:latin typeface="Sakkal Majalla" panose="02000000000000000000" pitchFamily="2" charset="-78"/>
                <a:cs typeface="Sakkal Majalla" panose="02000000000000000000" pitchFamily="2" charset="-78"/>
              </a:rPr>
              <a:t>المرحلة الثالثة: </a:t>
            </a:r>
            <a:r>
              <a:rPr lang="ar-DZ" sz="2000" dirty="0">
                <a:latin typeface="Sakkal Majalla" panose="02000000000000000000" pitchFamily="2" charset="-78"/>
                <a:cs typeface="Sakkal Majalla" panose="02000000000000000000" pitchFamily="2" charset="-78"/>
              </a:rPr>
              <a:t>التأكد من أن المصادر التي سيتم التخلص منها </a:t>
            </a:r>
            <a:r>
              <a:rPr lang="ar-DZ" sz="2000" dirty="0" err="1">
                <a:latin typeface="Sakkal Majalla" panose="02000000000000000000" pitchFamily="2" charset="-78"/>
                <a:cs typeface="Sakkal Majalla" panose="02000000000000000000" pitchFamily="2" charset="-78"/>
              </a:rPr>
              <a:t>مزالت</a:t>
            </a:r>
            <a:r>
              <a:rPr lang="ar-DZ" sz="2000" dirty="0">
                <a:latin typeface="Sakkal Majalla" panose="02000000000000000000" pitchFamily="2" charset="-78"/>
                <a:cs typeface="Sakkal Majalla" panose="02000000000000000000" pitchFamily="2" charset="-78"/>
              </a:rPr>
              <a:t> متاحة في الأسواق في حالة احتياج المكتبة احلال سنة بديلة من هذه المادة </a:t>
            </a:r>
            <a:endParaRPr lang="fr-FR" sz="2000" dirty="0">
              <a:latin typeface="Sakkal Majalla" panose="02000000000000000000" pitchFamily="2" charset="-78"/>
              <a:cs typeface="Sakkal Majalla" panose="02000000000000000000" pitchFamily="2" charset="-78"/>
            </a:endParaRPr>
          </a:p>
          <a:p>
            <a:pPr algn="just"/>
            <a:r>
              <a:rPr lang="ar-DZ" sz="2000" b="1" dirty="0">
                <a:latin typeface="Sakkal Majalla" panose="02000000000000000000" pitchFamily="2" charset="-78"/>
                <a:cs typeface="Sakkal Majalla" panose="02000000000000000000" pitchFamily="2" charset="-78"/>
              </a:rPr>
              <a:t>المرحلة الرابعة: </a:t>
            </a:r>
            <a:r>
              <a:rPr lang="ar-DZ" sz="2000" dirty="0">
                <a:latin typeface="Sakkal Majalla" panose="02000000000000000000" pitchFamily="2" charset="-78"/>
                <a:cs typeface="Sakkal Majalla" panose="02000000000000000000" pitchFamily="2" charset="-78"/>
              </a:rPr>
              <a:t>الاحتفاظ بالمصادر القيمة مع فصل المجموعات غير الصالحة بسبب تلفها الفزيائي أو قدم المادة العلمية بها أو أنها غير مستخدمة أو تحوي على أفكار ومعلومات تتعارض مع أخلاقيات المجتمع وتقاليده  ومن ثم </a:t>
            </a:r>
            <a:r>
              <a:rPr lang="ar-DZ" sz="2000" dirty="0" err="1">
                <a:latin typeface="Sakkal Majalla" panose="02000000000000000000" pitchFamily="2" charset="-78"/>
                <a:cs typeface="Sakkal Majalla" panose="02000000000000000000" pitchFamily="2" charset="-78"/>
              </a:rPr>
              <a:t>إتخاذ</a:t>
            </a:r>
            <a:r>
              <a:rPr lang="ar-DZ" sz="2000" dirty="0">
                <a:latin typeface="Sakkal Majalla" panose="02000000000000000000" pitchFamily="2" charset="-78"/>
                <a:cs typeface="Sakkal Majalla" panose="02000000000000000000" pitchFamily="2" charset="-78"/>
              </a:rPr>
              <a:t> القرارات نحو هذه المجموعات </a:t>
            </a:r>
            <a:r>
              <a:rPr lang="ar-DZ" sz="2000" dirty="0" err="1">
                <a:latin typeface="Sakkal Majalla" panose="02000000000000000000" pitchFamily="2" charset="-78"/>
                <a:cs typeface="Sakkal Majalla" panose="02000000000000000000" pitchFamily="2" charset="-78"/>
              </a:rPr>
              <a:t>بإستخدام</a:t>
            </a:r>
            <a:r>
              <a:rPr lang="ar-DZ" sz="2000" dirty="0">
                <a:latin typeface="Sakkal Majalla" panose="02000000000000000000" pitchFamily="2" charset="-78"/>
                <a:cs typeface="Sakkal Majalla" panose="02000000000000000000" pitchFamily="2" charset="-78"/>
              </a:rPr>
              <a:t> أحد أساليب التنقية التالية (</a:t>
            </a:r>
            <a:r>
              <a:rPr lang="ar-DZ" sz="2000" dirty="0" err="1">
                <a:latin typeface="Sakkal Majalla" panose="02000000000000000000" pitchFamily="2" charset="-78"/>
                <a:cs typeface="Sakkal Majalla" panose="02000000000000000000" pitchFamily="2" charset="-78"/>
              </a:rPr>
              <a:t>الاستبعاد،التجليد</a:t>
            </a:r>
            <a:r>
              <a:rPr lang="ar-DZ" sz="2000" dirty="0">
                <a:latin typeface="Sakkal Majalla" panose="02000000000000000000" pitchFamily="2" charset="-78"/>
                <a:cs typeface="Sakkal Majalla" panose="02000000000000000000" pitchFamily="2" charset="-78"/>
              </a:rPr>
              <a:t>، والإصلاح ،والصيانة)</a:t>
            </a:r>
            <a:endParaRPr lang="fr-FR" sz="2000" dirty="0">
              <a:latin typeface="Sakkal Majalla" panose="02000000000000000000" pitchFamily="2" charset="-78"/>
              <a:cs typeface="Sakkal Majalla" panose="02000000000000000000" pitchFamily="2" charset="-78"/>
            </a:endParaRPr>
          </a:p>
        </p:txBody>
      </p:sp>
      <p:sp>
        <p:nvSpPr>
          <p:cNvPr id="6" name="Rectangle 4"/>
          <p:cNvSpPr>
            <a:spLocks noChangeArrowheads="1"/>
          </p:cNvSpPr>
          <p:nvPr/>
        </p:nvSpPr>
        <p:spPr bwMode="auto">
          <a:xfrm rot="10800000" flipV="1">
            <a:off x="1043608" y="1124744"/>
            <a:ext cx="7919098" cy="523220"/>
          </a:xfrm>
          <a:prstGeom prst="rect">
            <a:avLst/>
          </a:prstGeom>
          <a:solidFill>
            <a:schemeClr val="bg1"/>
          </a:solidFill>
          <a:ln w="76200">
            <a:solidFill>
              <a:schemeClr val="accent2"/>
            </a:solidFill>
            <a:miter lim="800000"/>
            <a:headEnd type="none" w="sm" len="sm"/>
            <a:tailEnd type="none" w="sm" len="sm"/>
          </a:ln>
        </p:spPr>
        <p:txBody>
          <a:bodyPr wrap="square">
            <a:spAutoFit/>
          </a:bodyPr>
          <a:lstStyle/>
          <a:p>
            <a:r>
              <a:rPr lang="ar-DZ" sz="2800" dirty="0"/>
              <a:t>إجراءات القيام بعملية التعشيب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9"/>
          <p:cNvSpPr txBox="1">
            <a:spLocks noChangeArrowheads="1"/>
          </p:cNvSpPr>
          <p:nvPr/>
        </p:nvSpPr>
        <p:spPr>
          <a:xfrm>
            <a:off x="714245" y="197970"/>
            <a:ext cx="8363272" cy="762000"/>
          </a:xfrm>
          <a:prstGeom prst="rect">
            <a:avLst/>
          </a:prstGeom>
          <a:solidFill>
            <a:srgbClr val="FFFFCC"/>
          </a:solidFill>
          <a:ln w="25400" cap="flat">
            <a:solidFill>
              <a:schemeClr val="tx1"/>
            </a:solidFill>
            <a:miter lim="800000"/>
            <a:headEnd/>
            <a:tailEnd/>
          </a:ln>
        </p:spPr>
        <p:txBody>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defRPr/>
            </a:pPr>
            <a:r>
              <a:rPr lang="ar-DZ" sz="3200" b="1" dirty="0" err="1">
                <a:solidFill>
                  <a:schemeClr val="tx1"/>
                </a:solidFill>
                <a:latin typeface="Sakkal Majalla" panose="02000000000000000000" pitchFamily="2" charset="-78"/>
                <a:ea typeface="+mn-ea"/>
                <a:cs typeface="Sakkal Majalla" panose="02000000000000000000" pitchFamily="2" charset="-78"/>
              </a:rPr>
              <a:t>الخامسا</a:t>
            </a:r>
            <a:r>
              <a:rPr lang="ar-DZ" sz="3200" b="1" dirty="0">
                <a:solidFill>
                  <a:schemeClr val="tx1"/>
                </a:solidFill>
                <a:latin typeface="Sakkal Majalla" panose="02000000000000000000" pitchFamily="2" charset="-78"/>
                <a:ea typeface="+mn-ea"/>
                <a:cs typeface="Sakkal Majalla" panose="02000000000000000000" pitchFamily="2" charset="-78"/>
              </a:rPr>
              <a:t>: إجراءات وأوقات ومعايير ومعوقات التعشيب</a:t>
            </a:r>
          </a:p>
        </p:txBody>
      </p:sp>
      <p:sp>
        <p:nvSpPr>
          <p:cNvPr id="2" name="Rectangle 1"/>
          <p:cNvSpPr/>
          <p:nvPr/>
        </p:nvSpPr>
        <p:spPr>
          <a:xfrm rot="1309204">
            <a:off x="3990672" y="3158535"/>
            <a:ext cx="2709466" cy="369332"/>
          </a:xfrm>
          <a:prstGeom prst="rect">
            <a:avLst/>
          </a:prstGeom>
        </p:spPr>
        <p:txBody>
          <a:bodyPr wrap="square">
            <a:spAutoFit/>
          </a:bodyPr>
          <a:lstStyle/>
          <a:p>
            <a:pPr algn="ctr">
              <a:buFontTx/>
              <a:buNone/>
            </a:pPr>
            <a:endParaRPr lang="ar-YE" b="1"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263" name="AutoShape 2"/>
          <p:cNvSpPr>
            <a:spLocks noChangeArrowheads="1"/>
          </p:cNvSpPr>
          <p:nvPr/>
        </p:nvSpPr>
        <p:spPr bwMode="auto">
          <a:xfrm>
            <a:off x="2321069" y="1124744"/>
            <a:ext cx="6048672" cy="792088"/>
          </a:xfrm>
          <a:prstGeom prst="foldedCorner">
            <a:avLst>
              <a:gd name="adj" fmla="val 24560"/>
            </a:avLst>
          </a:prstGeom>
          <a:solidFill>
            <a:schemeClr val="bg1"/>
          </a:solidFill>
          <a:ln w="12700">
            <a:solidFill>
              <a:srgbClr val="FF3300"/>
            </a:solidFill>
            <a:round/>
            <a:headEnd/>
            <a:tailEnd/>
          </a:ln>
          <a:effectLst/>
        </p:spPr>
        <p:txBody>
          <a:bodyPr anchor="ctr"/>
          <a:lstStyle/>
          <a:p>
            <a:pPr algn="ctr" fontAlgn="base">
              <a:spcBef>
                <a:spcPct val="0"/>
              </a:spcBef>
              <a:spcAft>
                <a:spcPct val="0"/>
              </a:spcAft>
            </a:pPr>
            <a:r>
              <a:rPr lang="ar-DZ" sz="2400" b="1" dirty="0">
                <a:latin typeface="Arial" pitchFamily="34" charset="0"/>
              </a:rPr>
              <a:t>فترات القيام بعملية التعشيب</a:t>
            </a:r>
            <a:endParaRPr lang="en-US" sz="2400" b="1" dirty="0">
              <a:latin typeface="Arial" pitchFamily="34" charset="0"/>
            </a:endParaRPr>
          </a:p>
        </p:txBody>
      </p:sp>
      <p:sp>
        <p:nvSpPr>
          <p:cNvPr id="264" name="AutoShape 3"/>
          <p:cNvSpPr>
            <a:spLocks noChangeArrowheads="1"/>
          </p:cNvSpPr>
          <p:nvPr/>
        </p:nvSpPr>
        <p:spPr bwMode="auto">
          <a:xfrm>
            <a:off x="1352581" y="2076763"/>
            <a:ext cx="7086600" cy="3066098"/>
          </a:xfrm>
          <a:prstGeom prst="bracePair">
            <a:avLst>
              <a:gd name="adj" fmla="val 8333"/>
            </a:avLst>
          </a:prstGeom>
          <a:solidFill>
            <a:schemeClr val="bg1"/>
          </a:solidFill>
          <a:ln w="12700">
            <a:solidFill>
              <a:schemeClr val="tx1"/>
            </a:solidFill>
            <a:round/>
            <a:headEnd/>
            <a:tailEnd/>
          </a:ln>
          <a:effectLst/>
        </p:spPr>
        <p:txBody>
          <a:bodyPr>
            <a:spAutoFit/>
          </a:bodyPr>
          <a:lstStyle/>
          <a:p>
            <a:r>
              <a:rPr lang="ar-DZ" sz="2000" dirty="0">
                <a:latin typeface="Sakkal Majalla" panose="02000000000000000000" pitchFamily="2" charset="-78"/>
                <a:cs typeface="Sakkal Majalla" panose="02000000000000000000" pitchFamily="2" charset="-78"/>
              </a:rPr>
              <a:t>يمكن القيام بعملية التعشيب في الأوقات التالية:</a:t>
            </a:r>
            <a:endParaRPr lang="fr-FR" sz="2000" dirty="0">
              <a:latin typeface="Sakkal Majalla" panose="02000000000000000000" pitchFamily="2" charset="-78"/>
              <a:cs typeface="Sakkal Majalla" panose="02000000000000000000" pitchFamily="2" charset="-78"/>
            </a:endParaRPr>
          </a:p>
          <a:p>
            <a:pPr lvl="0"/>
            <a:r>
              <a:rPr lang="ar-DZ" sz="2000" dirty="0">
                <a:latin typeface="Sakkal Majalla" panose="02000000000000000000" pitchFamily="2" charset="-78"/>
                <a:cs typeface="Sakkal Majalla" panose="02000000000000000000" pitchFamily="2" charset="-78"/>
              </a:rPr>
              <a:t>- أثناء قيام المكتبة بعملية الجرد</a:t>
            </a:r>
            <a:endParaRPr lang="fr-FR" sz="2000" dirty="0">
              <a:latin typeface="Sakkal Majalla" panose="02000000000000000000" pitchFamily="2" charset="-78"/>
              <a:cs typeface="Sakkal Majalla" panose="02000000000000000000" pitchFamily="2" charset="-78"/>
            </a:endParaRPr>
          </a:p>
          <a:p>
            <a:pPr lvl="0"/>
            <a:r>
              <a:rPr lang="ar-DZ" sz="2000" dirty="0">
                <a:latin typeface="Sakkal Majalla" panose="02000000000000000000" pitchFamily="2" charset="-78"/>
                <a:cs typeface="Sakkal Majalla" panose="02000000000000000000" pitchFamily="2" charset="-78"/>
              </a:rPr>
              <a:t>- أثناء قيام المكتبة بتقييم مجموعاتها نوعيا يتم فحص كل مصدر على حدى لتقييمه ثم استبعاد ما يتنافى مع معايير التقييم واصلاح وتجليد ما يحتاج للصيانة</a:t>
            </a:r>
            <a:endParaRPr lang="fr-FR" sz="2000" dirty="0">
              <a:latin typeface="Sakkal Majalla" panose="02000000000000000000" pitchFamily="2" charset="-78"/>
              <a:cs typeface="Sakkal Majalla" panose="02000000000000000000" pitchFamily="2" charset="-78"/>
            </a:endParaRPr>
          </a:p>
          <a:p>
            <a:pPr marL="457200" indent="-457200">
              <a:buFontTx/>
              <a:buChar char="-"/>
            </a:pPr>
            <a:r>
              <a:rPr lang="ar-DZ" sz="2000" dirty="0">
                <a:latin typeface="Sakkal Majalla" panose="02000000000000000000" pitchFamily="2" charset="-78"/>
                <a:cs typeface="Sakkal Majalla" panose="02000000000000000000" pitchFamily="2" charset="-78"/>
              </a:rPr>
              <a:t>في الاجازات نصف العام أو نهايته</a:t>
            </a:r>
          </a:p>
          <a:p>
            <a:pPr marL="457200" indent="-457200">
              <a:buFontTx/>
              <a:buChar char="-"/>
            </a:pPr>
            <a:r>
              <a:rPr lang="ar-DZ" sz="2000" dirty="0">
                <a:latin typeface="Sakkal Majalla" panose="02000000000000000000" pitchFamily="2" charset="-78"/>
                <a:cs typeface="Sakkal Majalla" panose="02000000000000000000" pitchFamily="2" charset="-78"/>
              </a:rPr>
              <a:t> في اي وقت من العام فقد تتم عملية المراجعة للمجموعات كلها سنويا ان كانت المجموعة صغيرة وقد تتم بصورة جزئية حسب رؤية المكتبة</a:t>
            </a:r>
            <a:endParaRPr lang="fr-FR" sz="2000" dirty="0">
              <a:latin typeface="Sakkal Majalla" panose="02000000000000000000" pitchFamily="2" charset="-78"/>
              <a:cs typeface="Sakkal Majalla" panose="02000000000000000000" pitchFamily="2" charset="-78"/>
            </a:endParaRPr>
          </a:p>
          <a:p>
            <a:pPr marL="457200" lvl="0" indent="-457200">
              <a:buFontTx/>
              <a:buChar char="-"/>
            </a:pPr>
            <a:endParaRPr lang="fr-FR" sz="2800" dirty="0"/>
          </a:p>
        </p:txBody>
      </p:sp>
    </p:spTree>
    <p:extLst>
      <p:ext uri="{BB962C8B-B14F-4D97-AF65-F5344CB8AC3E}">
        <p14:creationId xmlns:p14="http://schemas.microsoft.com/office/powerpoint/2010/main" val="1307096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3"/>
                                        </p:tgtEl>
                                        <p:attrNameLst>
                                          <p:attrName>style.visibility</p:attrName>
                                        </p:attrNameLst>
                                      </p:cBhvr>
                                      <p:to>
                                        <p:strVal val="visible"/>
                                      </p:to>
                                    </p:set>
                                    <p:anim calcmode="lin" valueType="num">
                                      <p:cBhvr additive="base">
                                        <p:cTn id="25" dur="500" fill="hold"/>
                                        <p:tgtEl>
                                          <p:spTgt spid="263"/>
                                        </p:tgtEl>
                                        <p:attrNameLst>
                                          <p:attrName>ppt_x</p:attrName>
                                        </p:attrNameLst>
                                      </p:cBhvr>
                                      <p:tavLst>
                                        <p:tav tm="0">
                                          <p:val>
                                            <p:strVal val="#ppt_x"/>
                                          </p:val>
                                        </p:tav>
                                        <p:tav tm="100000">
                                          <p:val>
                                            <p:strVal val="#ppt_x"/>
                                          </p:val>
                                        </p:tav>
                                      </p:tavLst>
                                    </p:anim>
                                    <p:anim calcmode="lin" valueType="num">
                                      <p:cBhvr additive="base">
                                        <p:cTn id="26"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4"/>
                                        </p:tgtEl>
                                        <p:attrNameLst>
                                          <p:attrName>style.visibility</p:attrName>
                                        </p:attrNameLst>
                                      </p:cBhvr>
                                      <p:to>
                                        <p:strVal val="visible"/>
                                      </p:to>
                                    </p:set>
                                    <p:animEffect transition="in" filter="barn(inVertical)">
                                      <p:cBhvr>
                                        <p:cTn id="31"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3" grpId="0" animBg="1"/>
      <p:bldP spid="2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5"/>
          <p:cNvSpPr>
            <a:spLocks noGrp="1"/>
          </p:cNvSpPr>
          <p:nvPr>
            <p:ph type="sldNum" sz="quarter" idx="12"/>
          </p:nvPr>
        </p:nvSpPr>
        <p:spPr>
          <a:xfrm>
            <a:off x="7010400" y="6243638"/>
            <a:ext cx="2133600" cy="457200"/>
          </a:xfrm>
          <a:prstGeom prst="rect">
            <a:avLst/>
          </a:prstGeom>
        </p:spPr>
        <p:txBody>
          <a:bodyPr/>
          <a:lstStyle/>
          <a:p>
            <a:pPr>
              <a:defRPr/>
            </a:pPr>
            <a:fld id="{2841F7CC-8159-43F3-A25D-C6C089CD5E45}" type="slidenum">
              <a:rPr lang="ar-SA" altLang="en-US">
                <a:solidFill>
                  <a:srgbClr val="000000"/>
                </a:solidFill>
              </a:rPr>
              <a:pPr>
                <a:defRPr/>
              </a:pPr>
              <a:t>8</a:t>
            </a:fld>
            <a:endParaRPr lang="en-US" altLang="en-US">
              <a:solidFill>
                <a:srgbClr val="000000"/>
              </a:solidFill>
            </a:endParaRPr>
          </a:p>
        </p:txBody>
      </p:sp>
      <p:sp>
        <p:nvSpPr>
          <p:cNvPr id="4" name="Rectangle 89"/>
          <p:cNvSpPr txBox="1">
            <a:spLocks noChangeArrowheads="1"/>
          </p:cNvSpPr>
          <p:nvPr/>
        </p:nvSpPr>
        <p:spPr>
          <a:xfrm>
            <a:off x="19609" y="213680"/>
            <a:ext cx="9144000" cy="1008111"/>
          </a:xfrm>
          <a:prstGeom prst="rect">
            <a:avLst/>
          </a:prstGeom>
          <a:solidFill>
            <a:srgbClr val="FFFFCC"/>
          </a:solidFill>
          <a:ln w="25400" cap="flat">
            <a:solidFill>
              <a:schemeClr val="tx1"/>
            </a:solidFill>
            <a:miter lim="800000"/>
            <a:headEnd/>
            <a:tailEnd/>
          </a:ln>
        </p:spPr>
        <p:txBody>
          <a:bodyPr vert="horz" lIns="91440" tIns="45720" rIns="91440" bIns="45720" rtlCol="1"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defRPr/>
            </a:pPr>
            <a:r>
              <a:rPr lang="ar-DZ" sz="3200" b="1" dirty="0">
                <a:solidFill>
                  <a:schemeClr val="tx1"/>
                </a:solidFill>
                <a:latin typeface="Sakkal Majalla" panose="02000000000000000000" pitchFamily="2" charset="-78"/>
                <a:ea typeface="+mn-ea"/>
                <a:cs typeface="Sakkal Majalla" panose="02000000000000000000" pitchFamily="2" charset="-78"/>
              </a:rPr>
              <a:t>خامسا: </a:t>
            </a:r>
            <a:r>
              <a:rPr lang="ar-DZ" sz="3600" b="1" dirty="0">
                <a:solidFill>
                  <a:schemeClr val="tx1"/>
                </a:solidFill>
                <a:latin typeface="Sakkal Majalla" panose="02000000000000000000" pitchFamily="2" charset="-78"/>
                <a:ea typeface="+mn-ea"/>
                <a:cs typeface="Sakkal Majalla" panose="02000000000000000000" pitchFamily="2" charset="-78"/>
              </a:rPr>
              <a:t>:معايير التعشيب</a:t>
            </a:r>
          </a:p>
        </p:txBody>
      </p:sp>
      <p:sp>
        <p:nvSpPr>
          <p:cNvPr id="5" name="WordArt 12" descr="كيس ورق"/>
          <p:cNvSpPr>
            <a:spLocks noChangeArrowheads="1" noChangeShapeType="1" noTextEdit="1"/>
          </p:cNvSpPr>
          <p:nvPr/>
        </p:nvSpPr>
        <p:spPr bwMode="auto">
          <a:xfrm>
            <a:off x="1619672" y="1628800"/>
            <a:ext cx="4628728" cy="936104"/>
          </a:xfrm>
          <a:prstGeom prst="rect">
            <a:avLst/>
          </a:prstGeom>
        </p:spPr>
        <p:txBody>
          <a:bodyPr wrap="none" fromWordArt="1">
            <a:prstTxWarp prst="textCascadeUp">
              <a:avLst>
                <a:gd name="adj" fmla="val 44444"/>
              </a:avLst>
            </a:prstTxWarp>
          </a:bodyPr>
          <a:lstStyle/>
          <a:p>
            <a:pPr algn="ctr" fontAlgn="base">
              <a:spcBef>
                <a:spcPct val="0"/>
              </a:spcBef>
              <a:spcAft>
                <a:spcPct val="0"/>
              </a:spcAft>
            </a:pPr>
            <a:endParaRPr lang="ar-YE" sz="6000" b="1" kern="10" dirty="0">
              <a:ln w="9525">
                <a:solidFill>
                  <a:srgbClr val="000000"/>
                </a:solidFill>
                <a:round/>
                <a:headEnd/>
                <a:tailEnd/>
              </a:ln>
              <a:blipFill dpi="0" rotWithShape="0">
                <a:blip r:embed="rId3"/>
                <a:srcRect/>
                <a:tile tx="0" ty="0" sx="100000" sy="100000" flip="none" algn="tl"/>
              </a:blipFill>
              <a:effectLst>
                <a:outerShdw sy="50000" kx="2453608" algn="bl" rotWithShape="0">
                  <a:srgbClr val="868686">
                    <a:alpha val="50000"/>
                  </a:srgbClr>
                </a:outerShdw>
              </a:effectLst>
              <a:latin typeface="Arial Black"/>
            </a:endParaRPr>
          </a:p>
        </p:txBody>
      </p:sp>
      <p:sp>
        <p:nvSpPr>
          <p:cNvPr id="6" name="Rectangle 13"/>
          <p:cNvSpPr txBox="1">
            <a:spLocks noChangeArrowheads="1"/>
          </p:cNvSpPr>
          <p:nvPr/>
        </p:nvSpPr>
        <p:spPr bwMode="auto">
          <a:xfrm>
            <a:off x="251520" y="1556792"/>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850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rtl="1"/>
            <a:r>
              <a:rPr lang="ar-DZ" sz="2900" b="0" dirty="0">
                <a:latin typeface="Sakkal Majalla" panose="02000000000000000000" pitchFamily="2" charset="-78"/>
                <a:cs typeface="Sakkal Majalla" panose="02000000000000000000" pitchFamily="2" charset="-78"/>
              </a:rPr>
              <a:t>هناك طريقتان </a:t>
            </a:r>
            <a:r>
              <a:rPr lang="ar-DZ" sz="3600" b="0" dirty="0">
                <a:latin typeface="Sakkal Majalla" panose="02000000000000000000" pitchFamily="2" charset="-78"/>
                <a:cs typeface="Sakkal Majalla" panose="02000000000000000000" pitchFamily="2" charset="-78"/>
              </a:rPr>
              <a:t>:</a:t>
            </a:r>
            <a:endParaRPr lang="fr-FR" sz="3600" b="0" dirty="0">
              <a:latin typeface="Sakkal Majalla" panose="02000000000000000000" pitchFamily="2" charset="-78"/>
              <a:cs typeface="Sakkal Majalla" panose="02000000000000000000" pitchFamily="2" charset="-78"/>
            </a:endParaRPr>
          </a:p>
          <a:p>
            <a:pPr algn="just" rtl="1"/>
            <a:r>
              <a:rPr lang="ar-DZ" sz="3200" b="0" dirty="0">
                <a:latin typeface="Sakkal Majalla" panose="02000000000000000000" pitchFamily="2" charset="-78"/>
                <a:cs typeface="Sakkal Majalla" panose="02000000000000000000" pitchFamily="2" charset="-78"/>
              </a:rPr>
              <a:t>طريقة </a:t>
            </a:r>
            <a:r>
              <a:rPr lang="fr-FR" sz="3200" b="0" dirty="0" err="1">
                <a:latin typeface="Sakkal Majalla" panose="02000000000000000000" pitchFamily="2" charset="-78"/>
                <a:cs typeface="Sakkal Majalla" panose="02000000000000000000" pitchFamily="2" charset="-78"/>
              </a:rPr>
              <a:t>ioupi</a:t>
            </a:r>
            <a:r>
              <a:rPr lang="fr-FR" sz="3200" b="0" dirty="0">
                <a:latin typeface="Sakkal Majalla" panose="02000000000000000000" pitchFamily="2" charset="-78"/>
                <a:cs typeface="Sakkal Majalla" panose="02000000000000000000" pitchFamily="2" charset="-78"/>
              </a:rPr>
              <a:t> </a:t>
            </a:r>
            <a:r>
              <a:rPr lang="ar-DZ" sz="3200" b="0" dirty="0">
                <a:latin typeface="Sakkal Majalla" panose="02000000000000000000" pitchFamily="2" charset="-78"/>
                <a:cs typeface="Sakkal Majalla" panose="02000000000000000000" pitchFamily="2" charset="-78"/>
              </a:rPr>
              <a:t>: هي طريقة تساعد في تقييم درجة الإفادة من المقتنيات المكتبية حيث تشمل على عدة عوامل تسهل التحكم على درجة أهمية الوعاء ،تم </a:t>
            </a:r>
            <a:r>
              <a:rPr lang="ar-DZ" sz="3200" b="0" dirty="0" err="1">
                <a:latin typeface="Sakkal Majalla" panose="02000000000000000000" pitchFamily="2" charset="-78"/>
                <a:cs typeface="Sakkal Majalla" panose="02000000000000000000" pitchFamily="2" charset="-78"/>
              </a:rPr>
              <a:t>إستيرادها</a:t>
            </a:r>
            <a:r>
              <a:rPr lang="ar-DZ" sz="3200" b="0" dirty="0">
                <a:latin typeface="Sakkal Majalla" panose="02000000000000000000" pitchFamily="2" charset="-78"/>
                <a:cs typeface="Sakkal Majalla" panose="02000000000000000000" pitchFamily="2" charset="-78"/>
              </a:rPr>
              <a:t> من الولايات المتحدة الأمريكية  عام 1986 من قبل </a:t>
            </a:r>
            <a:r>
              <a:rPr lang="fr-FR" sz="3200" b="0" dirty="0" err="1">
                <a:latin typeface="Sakkal Majalla" panose="02000000000000000000" pitchFamily="2" charset="-78"/>
                <a:cs typeface="Sakkal Majalla" panose="02000000000000000000" pitchFamily="2" charset="-78"/>
              </a:rPr>
              <a:t>francoise</a:t>
            </a:r>
            <a:r>
              <a:rPr lang="fr-FR" sz="3200" b="0" dirty="0">
                <a:latin typeface="Sakkal Majalla" panose="02000000000000000000" pitchFamily="2" charset="-78"/>
                <a:cs typeface="Sakkal Majalla" panose="02000000000000000000" pitchFamily="2" charset="-78"/>
              </a:rPr>
              <a:t> </a:t>
            </a:r>
            <a:r>
              <a:rPr lang="fr-FR" sz="3200" b="0" dirty="0" err="1">
                <a:latin typeface="Sakkal Majalla" panose="02000000000000000000" pitchFamily="2" charset="-78"/>
                <a:cs typeface="Sakkal Majalla" panose="02000000000000000000" pitchFamily="2" charset="-78"/>
              </a:rPr>
              <a:t>gavde</a:t>
            </a:r>
            <a:r>
              <a:rPr lang="ar-DZ" sz="3200" b="0" dirty="0">
                <a:latin typeface="Sakkal Majalla" panose="02000000000000000000" pitchFamily="2" charset="-78"/>
                <a:cs typeface="Sakkal Majalla" panose="02000000000000000000" pitchFamily="2" charset="-78"/>
              </a:rPr>
              <a:t> وهي التكيف للطريقة التي وضعها </a:t>
            </a:r>
            <a:r>
              <a:rPr lang="fr-FR" sz="3200" b="0" dirty="0">
                <a:latin typeface="Sakkal Majalla" panose="02000000000000000000" pitchFamily="2" charset="-78"/>
                <a:cs typeface="Sakkal Majalla" panose="02000000000000000000" pitchFamily="2" charset="-78"/>
              </a:rPr>
              <a:t>joseph </a:t>
            </a:r>
            <a:r>
              <a:rPr lang="fr-FR" sz="3200" b="0" dirty="0" err="1">
                <a:latin typeface="Sakkal Majalla" panose="02000000000000000000" pitchFamily="2" charset="-78"/>
                <a:cs typeface="Sakkal Majalla" panose="02000000000000000000" pitchFamily="2" charset="-78"/>
              </a:rPr>
              <a:t>segal</a:t>
            </a:r>
            <a:r>
              <a:rPr lang="ar-DZ" sz="3200" b="0" dirty="0">
                <a:latin typeface="Sakkal Majalla" panose="02000000000000000000" pitchFamily="2" charset="-78"/>
                <a:cs typeface="Sakkal Majalla" panose="02000000000000000000" pitchFamily="2" charset="-78"/>
              </a:rPr>
              <a:t> عام 1980 في شيكاغو ضمن جمعية المكتبات الامريكية وقد حددت هذه الطريقة خمسة عوامل تساعد على اتخاذ القرار حيث أن المصادر التي يمكن استبعادها من المجموعات وتتمثل في :</a:t>
            </a:r>
            <a:endParaRPr lang="fr-FR" sz="3200" b="0" dirty="0">
              <a:latin typeface="Sakkal Majalla" panose="02000000000000000000" pitchFamily="2" charset="-78"/>
              <a:cs typeface="Sakkal Majalla" panose="02000000000000000000" pitchFamily="2" charset="-78"/>
            </a:endParaRPr>
          </a:p>
          <a:p>
            <a:pPr algn="just" rtl="1"/>
            <a:r>
              <a:rPr lang="fr-FR" sz="3200" b="0" dirty="0">
                <a:latin typeface="Sakkal Majalla" panose="02000000000000000000" pitchFamily="2" charset="-78"/>
                <a:cs typeface="Sakkal Majalla" panose="02000000000000000000" pitchFamily="2" charset="-78"/>
              </a:rPr>
              <a:t>Incorrecte : i </a:t>
            </a:r>
            <a:r>
              <a:rPr lang="ar-DZ" sz="3200" b="0" dirty="0">
                <a:latin typeface="Sakkal Majalla" panose="02000000000000000000" pitchFamily="2" charset="-78"/>
                <a:cs typeface="Sakkal Majalla" panose="02000000000000000000" pitchFamily="2" charset="-78"/>
              </a:rPr>
              <a:t> تستبعد الوثائق التي تحمل معلومات خاطئة </a:t>
            </a:r>
            <a:endParaRPr lang="fr-FR" sz="3200" b="0" dirty="0">
              <a:latin typeface="Sakkal Majalla" panose="02000000000000000000" pitchFamily="2" charset="-78"/>
              <a:cs typeface="Sakkal Majalla" panose="02000000000000000000" pitchFamily="2" charset="-78"/>
            </a:endParaRPr>
          </a:p>
          <a:p>
            <a:pPr algn="just" rtl="1"/>
            <a:r>
              <a:rPr lang="fr-FR" sz="3200" b="0" dirty="0">
                <a:latin typeface="Sakkal Majalla" panose="02000000000000000000" pitchFamily="2" charset="-78"/>
                <a:cs typeface="Sakkal Majalla" panose="02000000000000000000" pitchFamily="2" charset="-78"/>
              </a:rPr>
              <a:t>Ordinaire : o</a:t>
            </a:r>
            <a:r>
              <a:rPr lang="ar-DZ" sz="3200" b="0" dirty="0">
                <a:latin typeface="Sakkal Majalla" panose="02000000000000000000" pitchFamily="2" charset="-78"/>
                <a:cs typeface="Sakkal Majalla" panose="02000000000000000000" pitchFamily="2" charset="-78"/>
              </a:rPr>
              <a:t> تستبعد المقتنيات التي تحتوي على معلومات بسيطة</a:t>
            </a:r>
            <a:endParaRPr lang="fr-FR" sz="3200" b="0" dirty="0">
              <a:latin typeface="Sakkal Majalla" panose="02000000000000000000" pitchFamily="2" charset="-78"/>
              <a:cs typeface="Sakkal Majalla" panose="02000000000000000000" pitchFamily="2" charset="-78"/>
            </a:endParaRPr>
          </a:p>
          <a:p>
            <a:pPr algn="just" rtl="1"/>
            <a:r>
              <a:rPr lang="fr-FR" sz="3200" b="0" dirty="0">
                <a:latin typeface="Sakkal Majalla" panose="02000000000000000000" pitchFamily="2" charset="-78"/>
                <a:cs typeface="Sakkal Majalla" panose="02000000000000000000" pitchFamily="2" charset="-78"/>
              </a:rPr>
              <a:t>Use : u </a:t>
            </a:r>
            <a:r>
              <a:rPr lang="ar-DZ" sz="3200" b="0" dirty="0">
                <a:latin typeface="Sakkal Majalla" panose="02000000000000000000" pitchFamily="2" charset="-78"/>
                <a:cs typeface="Sakkal Majalla" panose="02000000000000000000" pitchFamily="2" charset="-78"/>
              </a:rPr>
              <a:t> تستبعد الوثائق التي شكلها المادي رديء أو قديم </a:t>
            </a:r>
            <a:endParaRPr lang="fr-FR" sz="3200" b="0" dirty="0">
              <a:latin typeface="Sakkal Majalla" panose="02000000000000000000" pitchFamily="2" charset="-78"/>
              <a:cs typeface="Sakkal Majalla" panose="02000000000000000000" pitchFamily="2" charset="-78"/>
            </a:endParaRPr>
          </a:p>
          <a:p>
            <a:pPr algn="just" rtl="1"/>
            <a:r>
              <a:rPr lang="fr-FR" sz="3200" b="0" dirty="0" err="1">
                <a:latin typeface="Sakkal Majalla" panose="02000000000000000000" pitchFamily="2" charset="-78"/>
                <a:cs typeface="Sakkal Majalla" panose="02000000000000000000" pitchFamily="2" charset="-78"/>
              </a:rPr>
              <a:t>Inapproprie</a:t>
            </a:r>
            <a:r>
              <a:rPr lang="fr-FR" sz="3200" b="0" dirty="0">
                <a:latin typeface="Sakkal Majalla" panose="02000000000000000000" pitchFamily="2" charset="-78"/>
                <a:cs typeface="Sakkal Majalla" panose="02000000000000000000" pitchFamily="2" charset="-78"/>
              </a:rPr>
              <a:t> : i </a:t>
            </a:r>
            <a:r>
              <a:rPr lang="ar-DZ" sz="3200" b="0" dirty="0">
                <a:latin typeface="Sakkal Majalla" panose="02000000000000000000" pitchFamily="2" charset="-78"/>
                <a:cs typeface="Sakkal Majalla" panose="02000000000000000000" pitchFamily="2" charset="-78"/>
              </a:rPr>
              <a:t>تستبعد الوثائق غير ملائمة مع الرصيد</a:t>
            </a:r>
            <a:endParaRPr lang="fr-FR" sz="3200" b="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382815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txBox="1">
            <a:spLocks noChangeArrowheads="1"/>
          </p:cNvSpPr>
          <p:nvPr/>
        </p:nvSpPr>
        <p:spPr bwMode="auto">
          <a:xfrm>
            <a:off x="251520" y="1988840"/>
            <a:ext cx="856895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rtl="1"/>
            <a:endParaRPr lang="fr-FR" sz="3600" dirty="0"/>
          </a:p>
          <a:p>
            <a:pPr marL="363538" indent="-363538" fontAlgn="base">
              <a:spcBef>
                <a:spcPct val="0"/>
              </a:spcBef>
              <a:spcAft>
                <a:spcPct val="0"/>
              </a:spcAft>
              <a:buClr>
                <a:srgbClr val="FF0066"/>
              </a:buClr>
              <a:buSzPts val="2200"/>
              <a:buFont typeface="Wingdings" pitchFamily="2" charset="2"/>
              <a:buChar char="{"/>
            </a:pPr>
            <a:endParaRPr lang="en-US" sz="3600" dirty="0">
              <a:solidFill>
                <a:srgbClr val="000000"/>
              </a:solidFill>
              <a:latin typeface="Garamond" pitchFamily="18" charset="0"/>
              <a:cs typeface="Tahoma" pitchFamily="34" charset="0"/>
            </a:endParaRPr>
          </a:p>
        </p:txBody>
      </p:sp>
      <p:sp>
        <p:nvSpPr>
          <p:cNvPr id="2" name="Rectangle 1"/>
          <p:cNvSpPr/>
          <p:nvPr/>
        </p:nvSpPr>
        <p:spPr>
          <a:xfrm>
            <a:off x="251520" y="188640"/>
            <a:ext cx="8784976" cy="5262979"/>
          </a:xfrm>
          <a:prstGeom prst="rect">
            <a:avLst/>
          </a:prstGeom>
        </p:spPr>
        <p:txBody>
          <a:bodyPr wrap="square">
            <a:spAutoFit/>
          </a:bodyPr>
          <a:lstStyle/>
          <a:p>
            <a:r>
              <a:rPr lang="ar-DZ" sz="2400" dirty="0">
                <a:latin typeface="Sakkal Majalla" panose="02000000000000000000" pitchFamily="2" charset="-78"/>
                <a:cs typeface="Sakkal Majalla" panose="02000000000000000000" pitchFamily="2" charset="-78"/>
              </a:rPr>
              <a:t>وعند تحديد مقاييس استبعاد الوثائق يجب مراعاة العوامل التالية :</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عمر الوثيقة ،تاريخ النشر</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نسبة الإعارة المسجلة للعنوان</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القيمة المادية والفكرية للوثيقة </a:t>
            </a:r>
            <a:endParaRPr lang="fr-FR" sz="2400" dirty="0">
              <a:latin typeface="Sakkal Majalla" panose="02000000000000000000" pitchFamily="2" charset="-78"/>
              <a:cs typeface="Sakkal Majalla" panose="02000000000000000000" pitchFamily="2" charset="-78"/>
            </a:endParaRPr>
          </a:p>
          <a:p>
            <a:pPr lvl="0"/>
            <a:r>
              <a:rPr lang="ar-DZ" sz="2400" dirty="0">
                <a:latin typeface="Sakkal Majalla" panose="02000000000000000000" pitchFamily="2" charset="-78"/>
                <a:cs typeface="Sakkal Majalla" panose="02000000000000000000" pitchFamily="2" charset="-78"/>
              </a:rPr>
              <a:t>- المجال الموضوعي </a:t>
            </a:r>
            <a:endParaRPr lang="fr-FR" sz="2400" dirty="0">
              <a:latin typeface="Sakkal Majalla" panose="02000000000000000000" pitchFamily="2" charset="-78"/>
              <a:cs typeface="Sakkal Majalla" panose="02000000000000000000" pitchFamily="2" charset="-78"/>
            </a:endParaRPr>
          </a:p>
          <a:p>
            <a:r>
              <a:rPr lang="ar-DZ" sz="2400" dirty="0">
                <a:latin typeface="Sakkal Majalla" panose="02000000000000000000" pitchFamily="2" charset="-78"/>
                <a:cs typeface="Sakkal Majalla" panose="02000000000000000000" pitchFamily="2" charset="-78"/>
              </a:rPr>
              <a:t>ثم تعد معادلة </a:t>
            </a:r>
            <a:r>
              <a:rPr lang="ar-DZ" sz="2400" dirty="0" err="1">
                <a:latin typeface="Sakkal Majalla" panose="02000000000000000000" pitchFamily="2" charset="-78"/>
                <a:cs typeface="Sakkal Majalla" panose="02000000000000000000" pitchFamily="2" charset="-78"/>
              </a:rPr>
              <a:t>الإستبعاد</a:t>
            </a:r>
            <a:r>
              <a:rPr lang="ar-DZ" sz="2400" dirty="0">
                <a:latin typeface="Sakkal Majalla" panose="02000000000000000000" pitchFamily="2" charset="-78"/>
                <a:cs typeface="Sakkal Majalla" panose="02000000000000000000" pitchFamily="2" charset="-78"/>
              </a:rPr>
              <a:t> ذات العوامل </a:t>
            </a:r>
            <a:r>
              <a:rPr lang="fr-FR" sz="2400" dirty="0" err="1">
                <a:latin typeface="Sakkal Majalla" panose="02000000000000000000" pitchFamily="2" charset="-78"/>
                <a:cs typeface="Sakkal Majalla" panose="02000000000000000000" pitchFamily="2" charset="-78"/>
              </a:rPr>
              <a:t>ioupi</a:t>
            </a:r>
            <a:r>
              <a:rPr lang="ar-DZ" sz="2400" dirty="0">
                <a:latin typeface="Sakkal Majalla" panose="02000000000000000000" pitchFamily="2" charset="-78"/>
                <a:cs typeface="Sakkal Majalla" panose="02000000000000000000" pitchFamily="2" charset="-78"/>
              </a:rPr>
              <a:t> بحيث نجد لكل فئة موضوعية المعادلة التالية :</a:t>
            </a:r>
            <a:endParaRPr lang="fr-FR" sz="2400" dirty="0">
              <a:latin typeface="Sakkal Majalla" panose="02000000000000000000" pitchFamily="2" charset="-78"/>
              <a:cs typeface="Sakkal Majalla" panose="02000000000000000000" pitchFamily="2" charset="-78"/>
            </a:endParaRPr>
          </a:p>
          <a:p>
            <a:r>
              <a:rPr lang="ar-DZ" sz="2400" dirty="0">
                <a:latin typeface="Sakkal Majalla" panose="02000000000000000000" pitchFamily="2" charset="-78"/>
                <a:cs typeface="Sakkal Majalla" panose="02000000000000000000" pitchFamily="2" charset="-78"/>
              </a:rPr>
              <a:t>عمر الوثيقة/ اخر اعارة تعود إلى .../ .../.../ وجود أحد عوامل </a:t>
            </a:r>
            <a:r>
              <a:rPr lang="ar-DZ" sz="2400" dirty="0" err="1">
                <a:latin typeface="Sakkal Majalla" panose="02000000000000000000" pitchFamily="2" charset="-78"/>
                <a:cs typeface="Sakkal Majalla" panose="02000000000000000000" pitchFamily="2" charset="-78"/>
              </a:rPr>
              <a:t>الإستبعاد</a:t>
            </a:r>
            <a:r>
              <a:rPr lang="ar-DZ" sz="2400" dirty="0">
                <a:latin typeface="Sakkal Majalla" panose="02000000000000000000" pitchFamily="2" charset="-78"/>
                <a:cs typeface="Sakkal Majalla" panose="02000000000000000000" pitchFamily="2" charset="-78"/>
              </a:rPr>
              <a:t> </a:t>
            </a:r>
            <a:r>
              <a:rPr lang="fr-FR" sz="2400" dirty="0" err="1">
                <a:latin typeface="Sakkal Majalla" panose="02000000000000000000" pitchFamily="2" charset="-78"/>
                <a:cs typeface="Sakkal Majalla" panose="02000000000000000000" pitchFamily="2" charset="-78"/>
              </a:rPr>
              <a:t>ioupi</a:t>
            </a:r>
            <a:r>
              <a:rPr lang="fr-FR" sz="2400" dirty="0">
                <a:latin typeface="Sakkal Majalla" panose="02000000000000000000" pitchFamily="2" charset="-78"/>
                <a:cs typeface="Sakkal Majalla" panose="02000000000000000000" pitchFamily="2" charset="-78"/>
              </a:rPr>
              <a:t> </a:t>
            </a:r>
          </a:p>
          <a:p>
            <a:r>
              <a:rPr lang="ar-DZ" sz="2400" dirty="0">
                <a:latin typeface="Sakkal Majalla" panose="02000000000000000000" pitchFamily="2" charset="-78"/>
                <a:cs typeface="Sakkal Majalla" panose="02000000000000000000" pitchFamily="2" charset="-78"/>
              </a:rPr>
              <a:t>تطبق هذه المعادلة حسب الأقسام المعرفية من أقسام ديون الذي تنتمي إليه الوثيقة وتحدد حسب عمر صلاحية الوثيقة مقارنة بعوامل </a:t>
            </a:r>
            <a:r>
              <a:rPr lang="ar-DZ" sz="2400" dirty="0" err="1">
                <a:latin typeface="Sakkal Majalla" panose="02000000000000000000" pitchFamily="2" charset="-78"/>
                <a:cs typeface="Sakkal Majalla" panose="02000000000000000000" pitchFamily="2" charset="-78"/>
              </a:rPr>
              <a:t>الإستبعاد</a:t>
            </a:r>
            <a:r>
              <a:rPr lang="ar-DZ" sz="2400" dirty="0">
                <a:latin typeface="Sakkal Majalla" panose="02000000000000000000" pitchFamily="2" charset="-78"/>
                <a:cs typeface="Sakkal Majalla" panose="02000000000000000000" pitchFamily="2" charset="-78"/>
              </a:rPr>
              <a:t>.</a:t>
            </a:r>
            <a:endParaRPr lang="fr-FR" sz="2400" dirty="0">
              <a:latin typeface="Sakkal Majalla" panose="02000000000000000000" pitchFamily="2" charset="-78"/>
              <a:cs typeface="Sakkal Majalla" panose="02000000000000000000" pitchFamily="2" charset="-78"/>
            </a:endParaRPr>
          </a:p>
          <a:p>
            <a:r>
              <a:rPr lang="ar-DZ" sz="2400" dirty="0">
                <a:latin typeface="Sakkal Majalla" panose="02000000000000000000" pitchFamily="2" charset="-78"/>
                <a:cs typeface="Sakkal Majalla" panose="02000000000000000000" pitchFamily="2" charset="-78"/>
              </a:rPr>
              <a:t>تتم عملية التعشيب أثناء الجرد ربحا للوقت والجهد وتعد قائمة نهائية بالوثائق المستبعدة وتعرض على المكتبات الفرعية ثم المكتبات المجاورة في إطار تبادل أو الإهداء وفي حالة تلفها التام تلجأ المكتبة إلى الإتلاف</a:t>
            </a:r>
            <a:endParaRPr lang="fr-FR" sz="2400" dirty="0">
              <a:latin typeface="Sakkal Majalla" panose="02000000000000000000" pitchFamily="2" charset="-78"/>
              <a:cs typeface="Sakkal Majalla" panose="02000000000000000000" pitchFamily="2" charset="-78"/>
            </a:endParaRPr>
          </a:p>
          <a:p>
            <a:r>
              <a:rPr lang="ar-DZ" sz="2400" dirty="0">
                <a:latin typeface="Sakkal Majalla" panose="02000000000000000000" pitchFamily="2" charset="-78"/>
                <a:cs typeface="Sakkal Majalla" panose="02000000000000000000" pitchFamily="2" charset="-78"/>
              </a:rPr>
              <a:t>يجب منح صلاحية </a:t>
            </a:r>
            <a:r>
              <a:rPr lang="ar-DZ" sz="2400" dirty="0" err="1">
                <a:latin typeface="Sakkal Majalla" panose="02000000000000000000" pitchFamily="2" charset="-78"/>
                <a:cs typeface="Sakkal Majalla" panose="02000000000000000000" pitchFamily="2" charset="-78"/>
              </a:rPr>
              <a:t>الإستبعاد</a:t>
            </a:r>
            <a:r>
              <a:rPr lang="ar-DZ" sz="2400" dirty="0">
                <a:latin typeface="Sakkal Majalla" panose="02000000000000000000" pitchFamily="2" charset="-78"/>
                <a:cs typeface="Sakkal Majalla" panose="02000000000000000000" pitchFamily="2" charset="-78"/>
              </a:rPr>
              <a:t> للجنة </a:t>
            </a:r>
            <a:r>
              <a:rPr lang="ar-DZ" sz="2400" dirty="0" err="1">
                <a:latin typeface="Sakkal Majalla" panose="02000000000000000000" pitchFamily="2" charset="-78"/>
                <a:cs typeface="Sakkal Majalla" panose="02000000000000000000" pitchFamily="2" charset="-78"/>
              </a:rPr>
              <a:t>الإختيار</a:t>
            </a:r>
            <a:r>
              <a:rPr lang="ar-DZ" sz="2400" dirty="0">
                <a:latin typeface="Sakkal Majalla" panose="02000000000000000000" pitchFamily="2" charset="-78"/>
                <a:cs typeface="Sakkal Majalla" panose="02000000000000000000" pitchFamily="2" charset="-78"/>
              </a:rPr>
              <a:t> بالمكتبة لأنها أدرى بحاجات المكتبة وحالتها وهي التي تقرر إن كانت الوثيقة لم تعد صالحة </a:t>
            </a:r>
            <a:r>
              <a:rPr lang="ar-DZ" sz="2400" dirty="0" err="1">
                <a:latin typeface="Sakkal Majalla" panose="02000000000000000000" pitchFamily="2" charset="-78"/>
                <a:cs typeface="Sakkal Majalla" panose="02000000000000000000" pitchFamily="2" charset="-78"/>
              </a:rPr>
              <a:t>للإستعمال</a:t>
            </a:r>
            <a:r>
              <a:rPr lang="ar-DZ" sz="2400" dirty="0">
                <a:latin typeface="Sakkal Majalla" panose="02000000000000000000" pitchFamily="2" charset="-78"/>
                <a:cs typeface="Sakkal Majalla" panose="02000000000000000000" pitchFamily="2" charset="-78"/>
              </a:rPr>
              <a:t> .</a:t>
            </a:r>
            <a:endParaRPr lang="fr-FR" sz="2400" dirty="0">
              <a:latin typeface="Sakkal Majalla" panose="02000000000000000000" pitchFamily="2" charset="-78"/>
              <a:cs typeface="Sakkal Majalla" panose="02000000000000000000"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4">
      <a:dk1>
        <a:srgbClr val="000000"/>
      </a:dk1>
      <a:lt1>
        <a:srgbClr val="FFFFCC"/>
      </a:lt1>
      <a:dk2>
        <a:srgbClr val="000000"/>
      </a:dk2>
      <a:lt2>
        <a:srgbClr val="808080"/>
      </a:lt2>
      <a:accent1>
        <a:srgbClr val="FFFFFF"/>
      </a:accent1>
      <a:accent2>
        <a:srgbClr val="333399"/>
      </a:accent2>
      <a:accent3>
        <a:srgbClr val="FFFFE2"/>
      </a:accent3>
      <a:accent4>
        <a:srgbClr val="000000"/>
      </a:accent4>
      <a:accent5>
        <a:srgbClr val="FFFFF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CC"/>
        </a:lt1>
        <a:dk2>
          <a:srgbClr val="000000"/>
        </a:dk2>
        <a:lt2>
          <a:srgbClr val="808080"/>
        </a:lt2>
        <a:accent1>
          <a:srgbClr val="000000"/>
        </a:accent1>
        <a:accent2>
          <a:srgbClr val="333399"/>
        </a:accent2>
        <a:accent3>
          <a:srgbClr val="FFFFE2"/>
        </a:accent3>
        <a:accent4>
          <a:srgbClr val="000000"/>
        </a:accent4>
        <a:accent5>
          <a:srgbClr val="AA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CC"/>
        </a:lt1>
        <a:dk2>
          <a:srgbClr val="000000"/>
        </a:dk2>
        <a:lt2>
          <a:srgbClr val="808080"/>
        </a:lt2>
        <a:accent1>
          <a:srgbClr val="FFFFFF"/>
        </a:accent1>
        <a:accent2>
          <a:srgbClr val="333399"/>
        </a:accent2>
        <a:accent3>
          <a:srgbClr val="FFFFE2"/>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4830</TotalTime>
  <Words>1420</Words>
  <Application>Microsoft Office PowerPoint</Application>
  <PresentationFormat>Affichage à l'écran (4:3)</PresentationFormat>
  <Paragraphs>188</Paragraphs>
  <Slides>32</Slides>
  <Notes>6</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32</vt:i4>
      </vt:variant>
    </vt:vector>
  </HeadingPairs>
  <TitlesOfParts>
    <vt:vector size="45" baseType="lpstr">
      <vt:lpstr>AF_Najed</vt:lpstr>
      <vt:lpstr>Arial</vt:lpstr>
      <vt:lpstr>Arial Black</vt:lpstr>
      <vt:lpstr>Calibri</vt:lpstr>
      <vt:lpstr>Franklin Gothic Book</vt:lpstr>
      <vt:lpstr>Franklin Gothic Medium</vt:lpstr>
      <vt:lpstr>Garamond</vt:lpstr>
      <vt:lpstr>Impact</vt:lpstr>
      <vt:lpstr>Sakkal Majalla</vt:lpstr>
      <vt:lpstr>Times New Roman</vt:lpstr>
      <vt:lpstr>Wingdings</vt:lpstr>
      <vt:lpstr>Custom Design</vt:lpstr>
      <vt:lpstr>Angles</vt:lpstr>
      <vt:lpstr>Présentation PowerPoint</vt:lpstr>
      <vt:lpstr>Présentation PowerPoint</vt:lpstr>
      <vt:lpstr>Présentation PowerPoint</vt:lpstr>
      <vt:lpstr>Présentation PowerPoint</vt:lpstr>
      <vt:lpstr>ثالثا: المواد القابلة للتعشيب</vt:lpstr>
      <vt:lpstr>رابعا: إجراءات وأوقات ومعايير ومعوقات التعشيب</vt:lpstr>
      <vt:lpstr>Présentation PowerPoint</vt:lpstr>
      <vt:lpstr>Présentation PowerPoint</vt:lpstr>
      <vt:lpstr>Présentation PowerPoint</vt:lpstr>
      <vt:lpstr>طريقة crew </vt:lpstr>
      <vt:lpstr>سادسا: ومعوقات التعشيب</vt:lpstr>
      <vt:lpstr>خلاصة الدرس</vt:lpstr>
      <vt:lpstr>Présentation PowerPoint</vt:lpstr>
      <vt:lpstr>Présentation PowerPoint</vt:lpstr>
      <vt:lpstr>Présentation PowerPoint</vt:lpstr>
      <vt:lpstr>Présentation PowerPoint</vt:lpstr>
      <vt:lpstr>Présentation PowerPoint</vt:lpstr>
      <vt:lpstr>Présentation PowerPoint</vt:lpstr>
      <vt:lpstr>ل</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النهاية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اسماعيل الحفصي</dc:creator>
  <cp:lastModifiedBy>nadia smaili</cp:lastModifiedBy>
  <cp:revision>433</cp:revision>
  <dcterms:created xsi:type="dcterms:W3CDTF">2012-10-07T13:31:26Z</dcterms:created>
  <dcterms:modified xsi:type="dcterms:W3CDTF">2025-11-26T11:45:48Z</dcterms:modified>
</cp:coreProperties>
</file>