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4" r:id="rId4"/>
    <p:sldId id="265" r:id="rId5"/>
    <p:sldId id="260" r:id="rId6"/>
    <p:sldId id="261" r:id="rId7"/>
    <p:sldId id="262" r:id="rId8"/>
    <p:sldId id="266" r:id="rId9"/>
    <p:sldId id="267" r:id="rId10"/>
    <p:sldId id="268"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64702E-B519-4D14-AA7F-DF2BCC8DEDDB}" type="datetimeFigureOut">
              <a:rPr lang="fr-FR" smtClean="0"/>
              <a:t>23/11/2025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0D6BD6-D334-4FB4-8E64-7ED9EEC484E3}" type="slidenum">
              <a:rPr lang="fr-FR" smtClean="0"/>
              <a:t>‹#›</a:t>
            </a:fld>
            <a:endParaRPr lang="fr-FR"/>
          </a:p>
        </p:txBody>
      </p:sp>
    </p:spTree>
    <p:extLst>
      <p:ext uri="{BB962C8B-B14F-4D97-AF65-F5344CB8AC3E}">
        <p14:creationId xmlns:p14="http://schemas.microsoft.com/office/powerpoint/2010/main" val="3366789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64702E-B519-4D14-AA7F-DF2BCC8DEDDB}" type="datetimeFigureOut">
              <a:rPr lang="fr-FR" smtClean="0"/>
              <a:t>23/11/2025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0D6BD6-D334-4FB4-8E64-7ED9EEC484E3}" type="slidenum">
              <a:rPr lang="fr-FR" smtClean="0"/>
              <a:t>‹#›</a:t>
            </a:fld>
            <a:endParaRPr lang="fr-FR"/>
          </a:p>
        </p:txBody>
      </p:sp>
    </p:spTree>
    <p:extLst>
      <p:ext uri="{BB962C8B-B14F-4D97-AF65-F5344CB8AC3E}">
        <p14:creationId xmlns:p14="http://schemas.microsoft.com/office/powerpoint/2010/main" val="3881993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64702E-B519-4D14-AA7F-DF2BCC8DEDDB}" type="datetimeFigureOut">
              <a:rPr lang="fr-FR" smtClean="0"/>
              <a:t>23/11/2025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0D6BD6-D334-4FB4-8E64-7ED9EEC484E3}" type="slidenum">
              <a:rPr lang="fr-FR" smtClean="0"/>
              <a:t>‹#›</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33239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64702E-B519-4D14-AA7F-DF2BCC8DEDDB}" type="datetimeFigureOut">
              <a:rPr lang="fr-FR" smtClean="0"/>
              <a:t>23/11/2025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0D6BD6-D334-4FB4-8E64-7ED9EEC484E3}" type="slidenum">
              <a:rPr lang="fr-FR" smtClean="0"/>
              <a:t>‹#›</a:t>
            </a:fld>
            <a:endParaRPr lang="fr-FR"/>
          </a:p>
        </p:txBody>
      </p:sp>
    </p:spTree>
    <p:extLst>
      <p:ext uri="{BB962C8B-B14F-4D97-AF65-F5344CB8AC3E}">
        <p14:creationId xmlns:p14="http://schemas.microsoft.com/office/powerpoint/2010/main" val="2350415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64702E-B519-4D14-AA7F-DF2BCC8DEDDB}" type="datetimeFigureOut">
              <a:rPr lang="fr-FR" smtClean="0"/>
              <a:t>23/11/2025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0D6BD6-D334-4FB4-8E64-7ED9EEC484E3}" type="slidenum">
              <a:rPr lang="fr-FR" smtClean="0"/>
              <a:t>‹#›</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56782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64702E-B519-4D14-AA7F-DF2BCC8DEDDB}" type="datetimeFigureOut">
              <a:rPr lang="fr-FR" smtClean="0"/>
              <a:t>23/11/2025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0D6BD6-D334-4FB4-8E64-7ED9EEC484E3}" type="slidenum">
              <a:rPr lang="fr-FR" smtClean="0"/>
              <a:t>‹#›</a:t>
            </a:fld>
            <a:endParaRPr lang="fr-FR"/>
          </a:p>
        </p:txBody>
      </p:sp>
    </p:spTree>
    <p:extLst>
      <p:ext uri="{BB962C8B-B14F-4D97-AF65-F5344CB8AC3E}">
        <p14:creationId xmlns:p14="http://schemas.microsoft.com/office/powerpoint/2010/main" val="2442154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64702E-B519-4D14-AA7F-DF2BCC8DEDDB}" type="datetimeFigureOut">
              <a:rPr lang="fr-FR" smtClean="0"/>
              <a:t>23/11/2025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0D6BD6-D334-4FB4-8E64-7ED9EEC484E3}" type="slidenum">
              <a:rPr lang="fr-FR" smtClean="0"/>
              <a:t>‹#›</a:t>
            </a:fld>
            <a:endParaRPr lang="fr-FR"/>
          </a:p>
        </p:txBody>
      </p:sp>
    </p:spTree>
    <p:extLst>
      <p:ext uri="{BB962C8B-B14F-4D97-AF65-F5344CB8AC3E}">
        <p14:creationId xmlns:p14="http://schemas.microsoft.com/office/powerpoint/2010/main" val="3659245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64702E-B519-4D14-AA7F-DF2BCC8DEDDB}" type="datetimeFigureOut">
              <a:rPr lang="fr-FR" smtClean="0"/>
              <a:t>23/11/2025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0D6BD6-D334-4FB4-8E64-7ED9EEC484E3}" type="slidenum">
              <a:rPr lang="fr-FR" smtClean="0"/>
              <a:t>‹#›</a:t>
            </a:fld>
            <a:endParaRPr lang="fr-FR"/>
          </a:p>
        </p:txBody>
      </p:sp>
    </p:spTree>
    <p:extLst>
      <p:ext uri="{BB962C8B-B14F-4D97-AF65-F5344CB8AC3E}">
        <p14:creationId xmlns:p14="http://schemas.microsoft.com/office/powerpoint/2010/main" val="382762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64702E-B519-4D14-AA7F-DF2BCC8DEDDB}" type="datetimeFigureOut">
              <a:rPr lang="fr-FR" smtClean="0"/>
              <a:t>23/11/2025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0D6BD6-D334-4FB4-8E64-7ED9EEC484E3}" type="slidenum">
              <a:rPr lang="fr-FR" smtClean="0"/>
              <a:t>‹#›</a:t>
            </a:fld>
            <a:endParaRPr lang="fr-FR"/>
          </a:p>
        </p:txBody>
      </p:sp>
    </p:spTree>
    <p:extLst>
      <p:ext uri="{BB962C8B-B14F-4D97-AF65-F5344CB8AC3E}">
        <p14:creationId xmlns:p14="http://schemas.microsoft.com/office/powerpoint/2010/main" val="202328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64702E-B519-4D14-AA7F-DF2BCC8DEDDB}" type="datetimeFigureOut">
              <a:rPr lang="fr-FR" smtClean="0"/>
              <a:t>23/11/2025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0D6BD6-D334-4FB4-8E64-7ED9EEC484E3}" type="slidenum">
              <a:rPr lang="fr-FR" smtClean="0"/>
              <a:t>‹#›</a:t>
            </a:fld>
            <a:endParaRPr lang="fr-FR"/>
          </a:p>
        </p:txBody>
      </p:sp>
    </p:spTree>
    <p:extLst>
      <p:ext uri="{BB962C8B-B14F-4D97-AF65-F5344CB8AC3E}">
        <p14:creationId xmlns:p14="http://schemas.microsoft.com/office/powerpoint/2010/main" val="398408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64702E-B519-4D14-AA7F-DF2BCC8DEDDB}" type="datetimeFigureOut">
              <a:rPr lang="fr-FR" smtClean="0"/>
              <a:t>23/11/2025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0D6BD6-D334-4FB4-8E64-7ED9EEC484E3}" type="slidenum">
              <a:rPr lang="fr-FR" smtClean="0"/>
              <a:t>‹#›</a:t>
            </a:fld>
            <a:endParaRPr lang="fr-FR"/>
          </a:p>
        </p:txBody>
      </p:sp>
    </p:spTree>
    <p:extLst>
      <p:ext uri="{BB962C8B-B14F-4D97-AF65-F5344CB8AC3E}">
        <p14:creationId xmlns:p14="http://schemas.microsoft.com/office/powerpoint/2010/main" val="435732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64702E-B519-4D14-AA7F-DF2BCC8DEDDB}" type="datetimeFigureOut">
              <a:rPr lang="fr-FR" smtClean="0"/>
              <a:t>23/11/2025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80D6BD6-D334-4FB4-8E64-7ED9EEC484E3}" type="slidenum">
              <a:rPr lang="fr-FR" smtClean="0"/>
              <a:t>‹#›</a:t>
            </a:fld>
            <a:endParaRPr lang="fr-FR"/>
          </a:p>
        </p:txBody>
      </p:sp>
    </p:spTree>
    <p:extLst>
      <p:ext uri="{BB962C8B-B14F-4D97-AF65-F5344CB8AC3E}">
        <p14:creationId xmlns:p14="http://schemas.microsoft.com/office/powerpoint/2010/main" val="573409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4702E-B519-4D14-AA7F-DF2BCC8DEDDB}" type="datetimeFigureOut">
              <a:rPr lang="fr-FR" smtClean="0"/>
              <a:t>23/11/2025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80D6BD6-D334-4FB4-8E64-7ED9EEC484E3}" type="slidenum">
              <a:rPr lang="fr-FR" smtClean="0"/>
              <a:t>‹#›</a:t>
            </a:fld>
            <a:endParaRPr lang="fr-FR"/>
          </a:p>
        </p:txBody>
      </p:sp>
    </p:spTree>
    <p:extLst>
      <p:ext uri="{BB962C8B-B14F-4D97-AF65-F5344CB8AC3E}">
        <p14:creationId xmlns:p14="http://schemas.microsoft.com/office/powerpoint/2010/main" val="4016994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4702E-B519-4D14-AA7F-DF2BCC8DEDDB}" type="datetimeFigureOut">
              <a:rPr lang="fr-FR" smtClean="0"/>
              <a:t>23/11/2025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80D6BD6-D334-4FB4-8E64-7ED9EEC484E3}" type="slidenum">
              <a:rPr lang="fr-FR" smtClean="0"/>
              <a:t>‹#›</a:t>
            </a:fld>
            <a:endParaRPr lang="fr-FR"/>
          </a:p>
        </p:txBody>
      </p:sp>
    </p:spTree>
    <p:extLst>
      <p:ext uri="{BB962C8B-B14F-4D97-AF65-F5344CB8AC3E}">
        <p14:creationId xmlns:p14="http://schemas.microsoft.com/office/powerpoint/2010/main" val="2771946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64702E-B519-4D14-AA7F-DF2BCC8DEDDB}" type="datetimeFigureOut">
              <a:rPr lang="fr-FR" smtClean="0"/>
              <a:t>23/11/2025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0D6BD6-D334-4FB4-8E64-7ED9EEC484E3}" type="slidenum">
              <a:rPr lang="fr-FR" smtClean="0"/>
              <a:t>‹#›</a:t>
            </a:fld>
            <a:endParaRPr lang="fr-FR"/>
          </a:p>
        </p:txBody>
      </p:sp>
    </p:spTree>
    <p:extLst>
      <p:ext uri="{BB962C8B-B14F-4D97-AF65-F5344CB8AC3E}">
        <p14:creationId xmlns:p14="http://schemas.microsoft.com/office/powerpoint/2010/main" val="4186488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64702E-B519-4D14-AA7F-DF2BCC8DEDDB}" type="datetimeFigureOut">
              <a:rPr lang="fr-FR" smtClean="0"/>
              <a:t>23/11/2025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0D6BD6-D334-4FB4-8E64-7ED9EEC484E3}" type="slidenum">
              <a:rPr lang="fr-FR" smtClean="0"/>
              <a:t>‹#›</a:t>
            </a:fld>
            <a:endParaRPr lang="fr-FR"/>
          </a:p>
        </p:txBody>
      </p:sp>
    </p:spTree>
    <p:extLst>
      <p:ext uri="{BB962C8B-B14F-4D97-AF65-F5344CB8AC3E}">
        <p14:creationId xmlns:p14="http://schemas.microsoft.com/office/powerpoint/2010/main" val="788806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64702E-B519-4D14-AA7F-DF2BCC8DEDDB}" type="datetimeFigureOut">
              <a:rPr lang="fr-FR" smtClean="0"/>
              <a:t>23/11/2025</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80D6BD6-D334-4FB4-8E64-7ED9EEC484E3}" type="slidenum">
              <a:rPr lang="fr-FR" smtClean="0"/>
              <a:t>‹#›</a:t>
            </a:fld>
            <a:endParaRPr lang="fr-FR"/>
          </a:p>
        </p:txBody>
      </p:sp>
    </p:spTree>
    <p:extLst>
      <p:ext uri="{BB962C8B-B14F-4D97-AF65-F5344CB8AC3E}">
        <p14:creationId xmlns:p14="http://schemas.microsoft.com/office/powerpoint/2010/main" val="2901627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Topic 04 : Economic Realities in the Western World</a:t>
            </a:r>
            <a:r>
              <a:rPr lang="en-US" b="1" dirty="0" smtClean="0"/>
              <a:t>.</a:t>
            </a:r>
            <a:endParaRPr lang="fr-FR" dirty="0"/>
          </a:p>
        </p:txBody>
      </p:sp>
      <p:sp>
        <p:nvSpPr>
          <p:cNvPr id="3" name="Content Placeholder 2"/>
          <p:cNvSpPr>
            <a:spLocks noGrp="1"/>
          </p:cNvSpPr>
          <p:nvPr>
            <p:ph idx="1"/>
          </p:nvPr>
        </p:nvSpPr>
        <p:spPr>
          <a:xfrm>
            <a:off x="838200" y="1825625"/>
            <a:ext cx="10515600" cy="3540459"/>
          </a:xfrm>
        </p:spPr>
        <p:txBody>
          <a:bodyPr>
            <a:normAutofit fontScale="85000" lnSpcReduction="10000"/>
          </a:bodyPr>
          <a:lstStyle/>
          <a:p>
            <a:pPr>
              <a:lnSpc>
                <a:spcPct val="150000"/>
              </a:lnSpc>
            </a:pPr>
            <a:r>
              <a:rPr lang="en-US" sz="3200" dirty="0"/>
              <a:t>Feudalism replaced the slave system and prevailed in Europe during the Middle Ages, which spanned the period between the fall of the Western Roman Empire at the hands of the Germanic tribes in the 5th century AD and the Muslim conquest of Constantinople in the 15th century</a:t>
            </a:r>
            <a:r>
              <a:rPr lang="en-US" sz="3200" dirty="0" smtClean="0"/>
              <a:t>.</a:t>
            </a:r>
            <a:endParaRPr lang="fr-FR" sz="3200" dirty="0"/>
          </a:p>
        </p:txBody>
      </p:sp>
    </p:spTree>
    <p:extLst>
      <p:ext uri="{BB962C8B-B14F-4D97-AF65-F5344CB8AC3E}">
        <p14:creationId xmlns:p14="http://schemas.microsoft.com/office/powerpoint/2010/main" val="2563559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t>Conclusion:</a:t>
            </a:r>
            <a:endParaRPr lang="fr-FR" dirty="0"/>
          </a:p>
        </p:txBody>
      </p:sp>
      <p:sp>
        <p:nvSpPr>
          <p:cNvPr id="3" name="Content Placeholder 2"/>
          <p:cNvSpPr>
            <a:spLocks noGrp="1"/>
          </p:cNvSpPr>
          <p:nvPr>
            <p:ph idx="1"/>
          </p:nvPr>
        </p:nvSpPr>
        <p:spPr/>
        <p:txBody>
          <a:bodyPr>
            <a:noAutofit/>
          </a:bodyPr>
          <a:lstStyle/>
          <a:p>
            <a:pPr algn="just"/>
            <a:endParaRPr lang="fr-FR" sz="2400" dirty="0"/>
          </a:p>
          <a:p>
            <a:pPr algn="just"/>
            <a:r>
              <a:rPr lang="en-US" sz="2400" dirty="0"/>
              <a:t>The internal evolution of the feudal system (especially through the shift to money rent) and the rigidity of its structures (like the guilds) created the conditions for its own collapse. This allowed new production relations, based on </a:t>
            </a:r>
            <a:r>
              <a:rPr lang="en-US" sz="2400" b="1" dirty="0"/>
              <a:t>capitalism</a:t>
            </a:r>
            <a:r>
              <a:rPr lang="en-US" sz="2400" dirty="0"/>
              <a:t>, </a:t>
            </a:r>
            <a:r>
              <a:rPr lang="en-US" sz="2400" b="1" dirty="0"/>
              <a:t>market exchange</a:t>
            </a:r>
            <a:r>
              <a:rPr lang="en-US" sz="2400" dirty="0"/>
              <a:t>, and </a:t>
            </a:r>
            <a:r>
              <a:rPr lang="en-US" sz="2400" b="1" dirty="0"/>
              <a:t>wage labor</a:t>
            </a:r>
            <a:r>
              <a:rPr lang="en-US" sz="2400" dirty="0"/>
              <a:t>, to gradually replace the relations of dependency and feudalism.</a:t>
            </a:r>
            <a:endParaRPr lang="fr-FR" sz="2400" dirty="0"/>
          </a:p>
          <a:p>
            <a:pPr algn="just"/>
            <a:endParaRPr lang="fr-FR" sz="2400" dirty="0"/>
          </a:p>
        </p:txBody>
      </p:sp>
    </p:spTree>
    <p:extLst>
      <p:ext uri="{BB962C8B-B14F-4D97-AF65-F5344CB8AC3E}">
        <p14:creationId xmlns:p14="http://schemas.microsoft.com/office/powerpoint/2010/main" val="3087070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First: The Emergence and Nature of the Feudal </a:t>
            </a:r>
            <a:r>
              <a:rPr lang="en-US" b="1" dirty="0" smtClean="0"/>
              <a:t>System</a:t>
            </a:r>
            <a:endParaRPr lang="fr-FR" dirty="0"/>
          </a:p>
        </p:txBody>
      </p:sp>
      <p:sp>
        <p:nvSpPr>
          <p:cNvPr id="3" name="Content Placeholder 2"/>
          <p:cNvSpPr>
            <a:spLocks noGrp="1"/>
          </p:cNvSpPr>
          <p:nvPr>
            <p:ph sz="half" idx="1"/>
          </p:nvPr>
        </p:nvSpPr>
        <p:spPr>
          <a:xfrm>
            <a:off x="838200" y="1825625"/>
            <a:ext cx="5033211" cy="4351338"/>
          </a:xfrm>
        </p:spPr>
        <p:txBody>
          <a:bodyPr/>
          <a:lstStyle/>
          <a:p>
            <a:pPr lvl="0">
              <a:lnSpc>
                <a:spcPct val="150000"/>
              </a:lnSpc>
            </a:pPr>
            <a:r>
              <a:rPr lang="en-US" b="1" dirty="0"/>
              <a:t>Emergence:</a:t>
            </a:r>
            <a:r>
              <a:rPr lang="en-US" dirty="0"/>
              <a:t> The Feudal System formed in Europe on the ruins of the Roman Empire after its fall (in 476 AD), due to Germanic invasions and Islamic conquests which disrupted trade routes and led to the collapse of central authority</a:t>
            </a:r>
            <a:r>
              <a:rPr lang="en-US" dirty="0" smtClean="0"/>
              <a:t>.</a:t>
            </a:r>
            <a:endParaRPr lang="fr-FR" dirty="0"/>
          </a:p>
        </p:txBody>
      </p:sp>
      <p:sp>
        <p:nvSpPr>
          <p:cNvPr id="4" name="Content Placeholder 3"/>
          <p:cNvSpPr>
            <a:spLocks noGrp="1"/>
          </p:cNvSpPr>
          <p:nvPr>
            <p:ph sz="half" idx="2"/>
          </p:nvPr>
        </p:nvSpPr>
        <p:spPr>
          <a:xfrm>
            <a:off x="6087979" y="1825625"/>
            <a:ext cx="5265821" cy="4351338"/>
          </a:xfrm>
        </p:spPr>
        <p:txBody>
          <a:bodyPr/>
          <a:lstStyle/>
          <a:p>
            <a:pPr lvl="0">
              <a:lnSpc>
                <a:spcPct val="150000"/>
              </a:lnSpc>
            </a:pPr>
            <a:r>
              <a:rPr lang="en-US" b="1" dirty="0"/>
              <a:t>Nature:</a:t>
            </a:r>
            <a:r>
              <a:rPr lang="en-US" dirty="0"/>
              <a:t> It was an integrated </a:t>
            </a:r>
            <a:r>
              <a:rPr lang="en-US" b="1" dirty="0"/>
              <a:t>economic, social, and political</a:t>
            </a:r>
            <a:r>
              <a:rPr lang="en-US" dirty="0"/>
              <a:t> system. Feudal lords (nobles, lords) ruled their regions with significant autonomy from the king, with each manor having its own army, judiciary, and currency, forming what is known as the </a:t>
            </a:r>
            <a:r>
              <a:rPr lang="en-US" b="1" dirty="0"/>
              <a:t>Feudal Pyramid</a:t>
            </a:r>
            <a:r>
              <a:rPr lang="en-US" dirty="0"/>
              <a:t>.</a:t>
            </a:r>
            <a:endParaRPr lang="fr-FR" dirty="0"/>
          </a:p>
          <a:p>
            <a:endParaRPr lang="fr-FR" dirty="0"/>
          </a:p>
        </p:txBody>
      </p:sp>
    </p:spTree>
    <p:extLst>
      <p:ext uri="{BB962C8B-B14F-4D97-AF65-F5344CB8AC3E}">
        <p14:creationId xmlns:p14="http://schemas.microsoft.com/office/powerpoint/2010/main" val="2320985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452437"/>
            <a:ext cx="5320381" cy="1069975"/>
          </a:xfrm>
        </p:spPr>
        <p:txBody>
          <a:bodyPr>
            <a:normAutofit/>
          </a:bodyPr>
          <a:lstStyle/>
          <a:p>
            <a:pPr algn="ctr"/>
            <a:r>
              <a:rPr lang="en-US" sz="2800" b="1" dirty="0"/>
              <a:t>Second</a:t>
            </a:r>
            <a:r>
              <a:rPr lang="en-US" sz="2800" b="1" dirty="0" smtClean="0"/>
              <a:t>:</a:t>
            </a:r>
            <a:br>
              <a:rPr lang="en-US" sz="2800" b="1" dirty="0" smtClean="0"/>
            </a:br>
            <a:r>
              <a:rPr lang="en-US" sz="2800" b="1" dirty="0" smtClean="0"/>
              <a:t> </a:t>
            </a:r>
            <a:r>
              <a:rPr lang="en-US" sz="2800" b="1" dirty="0"/>
              <a:t>The Manor as the Core </a:t>
            </a:r>
            <a:r>
              <a:rPr lang="en-US" sz="2800" b="1" dirty="0" smtClean="0"/>
              <a:t>Unit</a:t>
            </a:r>
            <a:endParaRPr lang="fr-FR" sz="2800" dirty="0"/>
          </a:p>
        </p:txBody>
      </p:sp>
      <p:pic>
        <p:nvPicPr>
          <p:cNvPr id="6" name="Picture Placeholder 5"/>
          <p:cNvPicPr>
            <a:picLocks noGrp="1" noChangeAspect="1"/>
          </p:cNvPicPr>
          <p:nvPr>
            <p:ph type="pic" idx="1"/>
          </p:nvPr>
        </p:nvPicPr>
        <p:blipFill>
          <a:blip r:embed="rId2"/>
          <a:srcRect t="19472" b="19472"/>
          <a:stretch>
            <a:fillRect/>
          </a:stretch>
        </p:blipFill>
        <p:spPr>
          <a:xfrm>
            <a:off x="6160168" y="1522412"/>
            <a:ext cx="5873576" cy="3845718"/>
          </a:xfrm>
          <a:prstGeom prst="rect">
            <a:avLst/>
          </a:prstGeom>
        </p:spPr>
      </p:pic>
      <p:sp>
        <p:nvSpPr>
          <p:cNvPr id="4" name="Text Placeholder 3"/>
          <p:cNvSpPr>
            <a:spLocks noGrp="1"/>
          </p:cNvSpPr>
          <p:nvPr>
            <p:ph type="body" sz="half" idx="2"/>
          </p:nvPr>
        </p:nvSpPr>
        <p:spPr>
          <a:xfrm>
            <a:off x="839788" y="2057400"/>
            <a:ext cx="5320380" cy="3811588"/>
          </a:xfrm>
        </p:spPr>
        <p:txBody>
          <a:bodyPr>
            <a:normAutofit/>
          </a:bodyPr>
          <a:lstStyle/>
          <a:p>
            <a:pPr lvl="0"/>
            <a:r>
              <a:rPr lang="en-US" sz="2000" b="1" dirty="0"/>
              <a:t>Definition:</a:t>
            </a:r>
            <a:r>
              <a:rPr lang="en-US" sz="2000" dirty="0"/>
              <a:t> The </a:t>
            </a:r>
            <a:r>
              <a:rPr lang="en-US" sz="2000" b="1" dirty="0"/>
              <a:t>Manor</a:t>
            </a:r>
            <a:r>
              <a:rPr lang="en-US" sz="2000" dirty="0"/>
              <a:t> was the basic unit of production, aiming for </a:t>
            </a:r>
            <a:r>
              <a:rPr lang="en-US" sz="2000" b="1" dirty="0"/>
              <a:t>self-sufficiency</a:t>
            </a:r>
            <a:r>
              <a:rPr lang="en-US" sz="2000" dirty="0"/>
              <a:t>. </a:t>
            </a:r>
            <a:r>
              <a:rPr lang="fr-FR" sz="2000" dirty="0"/>
              <a:t>It </a:t>
            </a:r>
            <a:r>
              <a:rPr lang="fr-FR" sz="2000" dirty="0" err="1"/>
              <a:t>consisted</a:t>
            </a:r>
            <a:r>
              <a:rPr lang="fr-FR" sz="2000" dirty="0"/>
              <a:t> of:</a:t>
            </a:r>
            <a:endParaRPr lang="fr-FR" sz="1800" dirty="0"/>
          </a:p>
          <a:p>
            <a:pPr marL="800100" lvl="1" indent="-342900">
              <a:buFont typeface="Courier New" panose="02070309020205020404" pitchFamily="49" charset="0"/>
              <a:buChar char="o"/>
            </a:pPr>
            <a:r>
              <a:rPr lang="en-US" sz="1800" b="1" dirty="0"/>
              <a:t>The Lord's castle</a:t>
            </a:r>
            <a:r>
              <a:rPr lang="en-US" sz="1800" dirty="0"/>
              <a:t> (owner of the land).</a:t>
            </a:r>
            <a:endParaRPr lang="fr-FR" sz="1600" dirty="0"/>
          </a:p>
          <a:p>
            <a:pPr marL="800100" lvl="1" indent="-342900">
              <a:buFont typeface="Courier New" panose="02070309020205020404" pitchFamily="49" charset="0"/>
              <a:buChar char="o"/>
            </a:pPr>
            <a:r>
              <a:rPr lang="en-US" sz="1800" b="1" dirty="0"/>
              <a:t>Peasants' huts</a:t>
            </a:r>
            <a:r>
              <a:rPr lang="en-US" sz="1800" dirty="0"/>
              <a:t> (who became "serfs" or "bondsmen" tied to the land and the lord).</a:t>
            </a:r>
            <a:endParaRPr lang="fr-FR" sz="1600" dirty="0"/>
          </a:p>
          <a:p>
            <a:pPr marL="800100" lvl="1" indent="-342900">
              <a:buFont typeface="Courier New" panose="02070309020205020404" pitchFamily="49" charset="0"/>
              <a:buChar char="o"/>
            </a:pPr>
            <a:r>
              <a:rPr lang="en-US" sz="1800" b="1" dirty="0"/>
              <a:t>Some artisans</a:t>
            </a:r>
            <a:r>
              <a:rPr lang="en-US" sz="1800" dirty="0"/>
              <a:t> (like a blacksmith and a carpenter</a:t>
            </a:r>
            <a:r>
              <a:rPr lang="en-US" sz="1800" dirty="0" smtClean="0"/>
              <a:t>).</a:t>
            </a:r>
            <a:endParaRPr lang="fr-FR" sz="1600" dirty="0"/>
          </a:p>
        </p:txBody>
      </p:sp>
    </p:spTree>
    <p:extLst>
      <p:ext uri="{BB962C8B-B14F-4D97-AF65-F5344CB8AC3E}">
        <p14:creationId xmlns:p14="http://schemas.microsoft.com/office/powerpoint/2010/main" val="2254933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7" y="385848"/>
            <a:ext cx="6167688" cy="1069975"/>
          </a:xfrm>
        </p:spPr>
        <p:txBody>
          <a:bodyPr>
            <a:noAutofit/>
          </a:bodyPr>
          <a:lstStyle/>
          <a:p>
            <a:pPr algn="ctr"/>
            <a:r>
              <a:rPr lang="en-US" sz="3200" b="1" dirty="0"/>
              <a:t>Second</a:t>
            </a:r>
            <a:r>
              <a:rPr lang="en-US" sz="3200" b="1" dirty="0" smtClean="0"/>
              <a:t>:</a:t>
            </a:r>
            <a:br>
              <a:rPr lang="en-US" sz="3200" b="1" dirty="0" smtClean="0"/>
            </a:br>
            <a:r>
              <a:rPr lang="en-US" sz="3200" b="1" dirty="0" smtClean="0"/>
              <a:t> </a:t>
            </a:r>
            <a:r>
              <a:rPr lang="en-US" sz="3200" b="1" dirty="0"/>
              <a:t>The Manor as the Core Unit</a:t>
            </a:r>
            <a:endParaRPr lang="fr-FR" sz="3200" dirty="0"/>
          </a:p>
        </p:txBody>
      </p:sp>
      <p:sp>
        <p:nvSpPr>
          <p:cNvPr id="4" name="Text Placeholder 3"/>
          <p:cNvSpPr>
            <a:spLocks noGrp="1"/>
          </p:cNvSpPr>
          <p:nvPr>
            <p:ph type="body" sz="half" idx="2"/>
          </p:nvPr>
        </p:nvSpPr>
        <p:spPr>
          <a:xfrm>
            <a:off x="815725" y="1672388"/>
            <a:ext cx="10542086" cy="4271211"/>
          </a:xfrm>
        </p:spPr>
        <p:txBody>
          <a:bodyPr>
            <a:noAutofit/>
          </a:bodyPr>
          <a:lstStyle/>
          <a:p>
            <a:pPr lvl="0"/>
            <a:r>
              <a:rPr lang="fr-FR" sz="2800" b="1" dirty="0"/>
              <a:t>Land Distribution and </a:t>
            </a:r>
            <a:r>
              <a:rPr lang="fr-FR" sz="2800" b="1" dirty="0" err="1"/>
              <a:t>Work</a:t>
            </a:r>
            <a:r>
              <a:rPr lang="fr-FR" sz="2800" b="1" dirty="0"/>
              <a:t>:</a:t>
            </a:r>
            <a:endParaRPr lang="fr-FR" sz="2400" dirty="0"/>
          </a:p>
          <a:p>
            <a:pPr marL="914400" lvl="1" indent="-457200">
              <a:buFont typeface="Arial" panose="020B0604020202020204" pitchFamily="34" charset="0"/>
              <a:buChar char="•"/>
            </a:pPr>
            <a:r>
              <a:rPr lang="en-US" sz="2400" b="1" dirty="0"/>
              <a:t>The Lord's Demesne:</a:t>
            </a:r>
            <a:r>
              <a:rPr lang="en-US" sz="2400" dirty="0"/>
              <a:t> A portion the lord kept for himself.</a:t>
            </a:r>
            <a:endParaRPr lang="fr-FR" sz="2000" dirty="0"/>
          </a:p>
          <a:p>
            <a:pPr marL="914400" lvl="1" indent="-457200">
              <a:buFont typeface="Arial" panose="020B0604020202020204" pitchFamily="34" charset="0"/>
              <a:buChar char="•"/>
            </a:pPr>
            <a:r>
              <a:rPr lang="en-US" sz="2400" b="1" dirty="0"/>
              <a:t>Peasant Land:</a:t>
            </a:r>
            <a:r>
              <a:rPr lang="en-US" sz="2400" dirty="0"/>
              <a:t> A portion distributed to serfs to cultivate for their own subsistence.</a:t>
            </a:r>
            <a:endParaRPr lang="fr-FR" sz="2000" dirty="0"/>
          </a:p>
          <a:p>
            <a:pPr marL="914400" lvl="1" indent="-457200">
              <a:buFont typeface="Arial" panose="020B0604020202020204" pitchFamily="34" charset="0"/>
              <a:buChar char="•"/>
            </a:pPr>
            <a:r>
              <a:rPr lang="en-US" sz="2400" b="1" dirty="0"/>
              <a:t>Obligations:</a:t>
            </a:r>
            <a:r>
              <a:rPr lang="en-US" sz="2400" dirty="0"/>
              <a:t> The serf was required to:</a:t>
            </a:r>
            <a:endParaRPr lang="fr-FR" sz="2000" dirty="0"/>
          </a:p>
          <a:p>
            <a:pPr marL="1257300" lvl="2" indent="-342900">
              <a:buFont typeface="Wingdings" panose="05000000000000000000" pitchFamily="2" charset="2"/>
              <a:buChar char="ü"/>
            </a:pPr>
            <a:r>
              <a:rPr lang="en-US" sz="2000" dirty="0"/>
              <a:t>Pay </a:t>
            </a:r>
            <a:r>
              <a:rPr lang="en-US" sz="2000" b="1" dirty="0"/>
              <a:t>rent</a:t>
            </a:r>
            <a:r>
              <a:rPr lang="en-US" sz="2000" dirty="0"/>
              <a:t> (a portion of the crop or money) to the lord and the Church.</a:t>
            </a:r>
            <a:endParaRPr lang="fr-FR" sz="1800" dirty="0"/>
          </a:p>
          <a:p>
            <a:pPr marL="1257300" lvl="2" indent="-342900">
              <a:buFont typeface="Wingdings" panose="05000000000000000000" pitchFamily="2" charset="2"/>
              <a:buChar char="ü"/>
            </a:pPr>
            <a:r>
              <a:rPr lang="en-US" sz="2000" dirty="0"/>
              <a:t>Work for free (</a:t>
            </a:r>
            <a:r>
              <a:rPr lang="en-US" sz="2000" b="1" dirty="0" err="1"/>
              <a:t>corvée</a:t>
            </a:r>
            <a:r>
              <a:rPr lang="en-US" sz="2000" b="1" dirty="0"/>
              <a:t> labor</a:t>
            </a:r>
            <a:r>
              <a:rPr lang="en-US" sz="2000" dirty="0"/>
              <a:t>) on the lord's land for specified days each week.</a:t>
            </a:r>
            <a:endParaRPr lang="fr-FR" sz="1800" dirty="0"/>
          </a:p>
          <a:p>
            <a:pPr marL="1257300" lvl="2" indent="-342900">
              <a:buFont typeface="Wingdings" panose="05000000000000000000" pitchFamily="2" charset="2"/>
              <a:buChar char="ü"/>
            </a:pPr>
            <a:r>
              <a:rPr lang="en-US" sz="2000" dirty="0"/>
              <a:t>Be subject to the lord's justice and protection</a:t>
            </a:r>
            <a:r>
              <a:rPr lang="en-US" sz="2000" dirty="0" smtClean="0"/>
              <a:t>.</a:t>
            </a:r>
            <a:endParaRPr lang="fr-FR" sz="1800" dirty="0"/>
          </a:p>
        </p:txBody>
      </p:sp>
    </p:spTree>
    <p:extLst>
      <p:ext uri="{BB962C8B-B14F-4D97-AF65-F5344CB8AC3E}">
        <p14:creationId xmlns:p14="http://schemas.microsoft.com/office/powerpoint/2010/main" val="811012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Third: The Evolution of Feudal Rent</a:t>
            </a:r>
            <a:endParaRPr lang="fr-FR" dirty="0"/>
          </a:p>
        </p:txBody>
      </p:sp>
      <p:sp>
        <p:nvSpPr>
          <p:cNvPr id="3" name="Content Placeholder 2"/>
          <p:cNvSpPr>
            <a:spLocks noGrp="1"/>
          </p:cNvSpPr>
          <p:nvPr>
            <p:ph idx="1"/>
          </p:nvPr>
        </p:nvSpPr>
        <p:spPr>
          <a:xfrm>
            <a:off x="838200" y="1552576"/>
            <a:ext cx="10515600" cy="4527049"/>
          </a:xfrm>
        </p:spPr>
        <p:txBody>
          <a:bodyPr>
            <a:normAutofit/>
          </a:bodyPr>
          <a:lstStyle/>
          <a:p>
            <a:pPr marL="514350" lvl="0" indent="-514350">
              <a:buFont typeface="+mj-lt"/>
              <a:buAutoNum type="arabicPeriod"/>
            </a:pPr>
            <a:r>
              <a:rPr lang="en-US" b="1" dirty="0" smtClean="0"/>
              <a:t>Labor </a:t>
            </a:r>
            <a:r>
              <a:rPr lang="en-US" b="1" dirty="0"/>
              <a:t>Rent (</a:t>
            </a:r>
            <a:r>
              <a:rPr lang="en-US" b="1" dirty="0" err="1"/>
              <a:t>Corvée</a:t>
            </a:r>
            <a:r>
              <a:rPr lang="en-US" b="1" dirty="0"/>
              <a:t>):</a:t>
            </a:r>
            <a:r>
              <a:rPr lang="en-US" dirty="0"/>
              <a:t> Direct, unpaid work on the lord's land.</a:t>
            </a:r>
            <a:endParaRPr lang="fr-FR" dirty="0"/>
          </a:p>
          <a:p>
            <a:pPr marL="514350" lvl="0" indent="-514350">
              <a:buFont typeface="+mj-lt"/>
              <a:buAutoNum type="arabicPeriod"/>
            </a:pPr>
            <a:r>
              <a:rPr lang="en-US" b="1" dirty="0"/>
              <a:t>Rent in Kind:</a:t>
            </a:r>
            <a:r>
              <a:rPr lang="en-US" dirty="0"/>
              <a:t> Paying the lord a portion of the peasant's own harvest.</a:t>
            </a:r>
            <a:endParaRPr lang="fr-FR" dirty="0"/>
          </a:p>
          <a:p>
            <a:pPr marL="514350" indent="-514350">
              <a:buFont typeface="+mj-lt"/>
              <a:buAutoNum type="arabicPeriod"/>
            </a:pPr>
            <a:r>
              <a:rPr lang="en-US" b="1" dirty="0"/>
              <a:t>Money Rent:</a:t>
            </a:r>
            <a:r>
              <a:rPr lang="en-US" dirty="0"/>
              <a:t> Paying the value of the rent in cash after the peasant sold his crops in the market</a:t>
            </a:r>
            <a:r>
              <a:rPr lang="en-US" dirty="0" smtClean="0"/>
              <a:t>.</a:t>
            </a:r>
          </a:p>
          <a:p>
            <a:r>
              <a:rPr lang="en-US" b="1" dirty="0"/>
              <a:t>Consequences of the Shift to Money Rent:</a:t>
            </a:r>
            <a:endParaRPr lang="fr-FR" dirty="0"/>
          </a:p>
          <a:p>
            <a:pPr marL="528638" lvl="0" indent="288925">
              <a:buFont typeface="Courier New" panose="02070309020205020404" pitchFamily="49" charset="0"/>
              <a:buChar char="o"/>
            </a:pPr>
            <a:r>
              <a:rPr lang="en-US" dirty="0"/>
              <a:t>Strengthened the peasant's ownership of tools.</a:t>
            </a:r>
            <a:endParaRPr lang="fr-FR" dirty="0"/>
          </a:p>
          <a:p>
            <a:pPr marL="528638" lvl="0" indent="288925">
              <a:buFont typeface="Courier New" panose="02070309020205020404" pitchFamily="49" charset="0"/>
              <a:buChar char="o"/>
            </a:pPr>
            <a:r>
              <a:rPr lang="en-US" dirty="0"/>
              <a:t>Made it possible for peasants to buy their freedom and own land.</a:t>
            </a:r>
            <a:endParaRPr lang="fr-FR" dirty="0"/>
          </a:p>
          <a:p>
            <a:pPr marL="528638" lvl="0" indent="288925">
              <a:buFont typeface="Courier New" panose="02070309020205020404" pitchFamily="49" charset="0"/>
              <a:buChar char="o"/>
            </a:pPr>
            <a:r>
              <a:rPr lang="en-US" dirty="0"/>
              <a:t>Transformed land into a commodity that could be bought and sold, paving the way for the collapse of the feudal system.</a:t>
            </a:r>
            <a:endParaRPr lang="fr-FR" dirty="0"/>
          </a:p>
          <a:p>
            <a:endParaRPr lang="fr-FR" dirty="0"/>
          </a:p>
        </p:txBody>
      </p:sp>
    </p:spTree>
    <p:extLst>
      <p:ext uri="{BB962C8B-B14F-4D97-AF65-F5344CB8AC3E}">
        <p14:creationId xmlns:p14="http://schemas.microsoft.com/office/powerpoint/2010/main" val="4168552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3" y="365125"/>
            <a:ext cx="8720549" cy="1247107"/>
          </a:xfrm>
        </p:spPr>
        <p:txBody>
          <a:bodyPr>
            <a:normAutofit/>
          </a:bodyPr>
          <a:lstStyle/>
          <a:p>
            <a:pPr algn="ctr"/>
            <a:r>
              <a:rPr lang="en-US" sz="3200" b="1" dirty="0" smtClean="0"/>
              <a:t>Fourth: The Role of the Church and the Guild System</a:t>
            </a:r>
            <a:endParaRPr lang="fr-FR" sz="3200" dirty="0"/>
          </a:p>
        </p:txBody>
      </p:sp>
      <p:sp>
        <p:nvSpPr>
          <p:cNvPr id="3" name="Content Placeholder 2"/>
          <p:cNvSpPr>
            <a:spLocks noGrp="1"/>
          </p:cNvSpPr>
          <p:nvPr>
            <p:ph idx="1"/>
          </p:nvPr>
        </p:nvSpPr>
        <p:spPr>
          <a:xfrm>
            <a:off x="677334" y="1889127"/>
            <a:ext cx="8596668" cy="3880773"/>
          </a:xfrm>
        </p:spPr>
        <p:txBody>
          <a:bodyPr/>
          <a:lstStyle/>
          <a:p>
            <a:pPr lvl="0">
              <a:lnSpc>
                <a:spcPct val="150000"/>
              </a:lnSpc>
            </a:pPr>
            <a:r>
              <a:rPr lang="en-US" b="1" dirty="0" smtClean="0"/>
              <a:t>Role </a:t>
            </a:r>
            <a:r>
              <a:rPr lang="en-US" b="1" dirty="0"/>
              <a:t>of the Church:</a:t>
            </a:r>
            <a:r>
              <a:rPr lang="en-US" dirty="0"/>
              <a:t> The Church was the </a:t>
            </a:r>
            <a:r>
              <a:rPr lang="en-US" b="1" dirty="0"/>
              <a:t>largest feudal landowner</a:t>
            </a:r>
            <a:r>
              <a:rPr lang="en-US" dirty="0"/>
              <a:t>, possessing vast estates, and it dominated the intellectual and spiritual life of society, monopolizing education.</a:t>
            </a:r>
            <a:endParaRPr lang="fr-FR" sz="2400" dirty="0"/>
          </a:p>
          <a:p>
            <a:pPr lvl="0">
              <a:lnSpc>
                <a:spcPct val="150000"/>
              </a:lnSpc>
            </a:pPr>
            <a:r>
              <a:rPr lang="en-US" b="1" dirty="0"/>
              <a:t>The Guild System:</a:t>
            </a:r>
            <a:r>
              <a:rPr lang="en-US" dirty="0"/>
              <a:t> Emerged in cities (outside feudal control) to regulate crafts. </a:t>
            </a:r>
            <a:r>
              <a:rPr lang="fr-FR" dirty="0" err="1"/>
              <a:t>Their</a:t>
            </a:r>
            <a:r>
              <a:rPr lang="fr-FR" dirty="0"/>
              <a:t> </a:t>
            </a:r>
            <a:r>
              <a:rPr lang="fr-FR" dirty="0" err="1"/>
              <a:t>aims</a:t>
            </a:r>
            <a:r>
              <a:rPr lang="fr-FR" dirty="0"/>
              <a:t> </a:t>
            </a:r>
            <a:r>
              <a:rPr lang="fr-FR" dirty="0" err="1"/>
              <a:t>were</a:t>
            </a:r>
            <a:r>
              <a:rPr lang="fr-FR" dirty="0"/>
              <a:t> to:</a:t>
            </a:r>
            <a:endParaRPr lang="fr-FR" sz="2400" dirty="0"/>
          </a:p>
          <a:p>
            <a:pPr lvl="1">
              <a:lnSpc>
                <a:spcPct val="150000"/>
              </a:lnSpc>
              <a:buFont typeface="Courier New" panose="02070309020205020404" pitchFamily="49" charset="0"/>
              <a:buChar char="o"/>
            </a:pPr>
            <a:r>
              <a:rPr lang="fr-FR" dirty="0" err="1"/>
              <a:t>Fix</a:t>
            </a:r>
            <a:r>
              <a:rPr lang="fr-FR" dirty="0"/>
              <a:t> </a:t>
            </a:r>
            <a:r>
              <a:rPr lang="fr-FR" dirty="0" err="1"/>
              <a:t>prices</a:t>
            </a:r>
            <a:r>
              <a:rPr lang="fr-FR" dirty="0"/>
              <a:t> and production </a:t>
            </a:r>
            <a:r>
              <a:rPr lang="fr-FR" dirty="0" err="1"/>
              <a:t>quantities</a:t>
            </a:r>
            <a:r>
              <a:rPr lang="fr-FR" dirty="0"/>
              <a:t>.</a:t>
            </a:r>
            <a:endParaRPr lang="fr-FR" sz="2000" dirty="0"/>
          </a:p>
          <a:p>
            <a:pPr lvl="1">
              <a:lnSpc>
                <a:spcPct val="150000"/>
              </a:lnSpc>
              <a:buFont typeface="Courier New" panose="02070309020205020404" pitchFamily="49" charset="0"/>
              <a:buChar char="o"/>
            </a:pPr>
            <a:r>
              <a:rPr lang="fr-FR" dirty="0"/>
              <a:t>Control </a:t>
            </a:r>
            <a:r>
              <a:rPr lang="fr-FR" dirty="0" err="1"/>
              <a:t>quality</a:t>
            </a:r>
            <a:r>
              <a:rPr lang="fr-FR" dirty="0"/>
              <a:t>.</a:t>
            </a:r>
            <a:endParaRPr lang="fr-FR" sz="2000" dirty="0"/>
          </a:p>
          <a:p>
            <a:pPr lvl="1">
              <a:lnSpc>
                <a:spcPct val="150000"/>
              </a:lnSpc>
              <a:buFont typeface="Courier New" panose="02070309020205020404" pitchFamily="49" charset="0"/>
              <a:buChar char="o"/>
            </a:pPr>
            <a:r>
              <a:rPr lang="en-US" dirty="0"/>
              <a:t>Set membership conditions and limit the number of workers.</a:t>
            </a:r>
            <a:endParaRPr lang="fr-FR" sz="2000" dirty="0"/>
          </a:p>
          <a:p>
            <a:pPr>
              <a:lnSpc>
                <a:spcPct val="150000"/>
              </a:lnSpc>
            </a:pPr>
            <a:endParaRPr lang="fr-FR" dirty="0"/>
          </a:p>
        </p:txBody>
      </p:sp>
    </p:spTree>
    <p:extLst>
      <p:ext uri="{BB962C8B-B14F-4D97-AF65-F5344CB8AC3E}">
        <p14:creationId xmlns:p14="http://schemas.microsoft.com/office/powerpoint/2010/main" val="2613461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338137"/>
            <a:ext cx="9144000" cy="6181725"/>
          </a:xfrm>
          <a:prstGeom prst="rect">
            <a:avLst/>
          </a:prstGeom>
        </p:spPr>
      </p:pic>
    </p:spTree>
    <p:extLst>
      <p:ext uri="{BB962C8B-B14F-4D97-AF65-F5344CB8AC3E}">
        <p14:creationId xmlns:p14="http://schemas.microsoft.com/office/powerpoint/2010/main" val="1074626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1" y="407989"/>
            <a:ext cx="10310812" cy="2235200"/>
          </a:xfrm>
        </p:spPr>
        <p:txBody>
          <a:bodyPr>
            <a:normAutofit fontScale="90000"/>
          </a:bodyPr>
          <a:lstStyle/>
          <a:p>
            <a:pPr algn="ctr"/>
            <a:r>
              <a:rPr lang="en-US" sz="3200" b="1" dirty="0"/>
              <a:t>Fifth: The Decline of the Feudal and Guild </a:t>
            </a:r>
            <a:r>
              <a:rPr lang="en-US" sz="3200" b="1" dirty="0" smtClean="0"/>
              <a:t>Systems</a:t>
            </a:r>
            <a:br>
              <a:rPr lang="en-US" sz="3200" b="1" dirty="0" smtClean="0"/>
            </a:br>
            <a:r>
              <a:rPr lang="en-US" sz="3200" b="1" dirty="0" smtClean="0"/>
              <a:t/>
            </a:r>
            <a:br>
              <a:rPr lang="en-US" sz="3200" b="1" dirty="0" smtClean="0"/>
            </a:br>
            <a:r>
              <a:rPr lang="en-US" sz="3200" b="1" dirty="0"/>
              <a:t/>
            </a:r>
            <a:br>
              <a:rPr lang="en-US" sz="3200" b="1" dirty="0"/>
            </a:br>
            <a:r>
              <a:rPr lang="en-US" sz="3200" b="1" dirty="0" smtClean="0"/>
              <a:t>Reasons </a:t>
            </a:r>
            <a:r>
              <a:rPr lang="en-US" sz="3200" b="1" dirty="0"/>
              <a:t>for the Decline of the Guild System:</a:t>
            </a:r>
            <a:r>
              <a:rPr lang="fr-FR" sz="3200" dirty="0"/>
              <a:t/>
            </a:r>
            <a:br>
              <a:rPr lang="fr-FR" sz="3200" dirty="0"/>
            </a:br>
            <a:endParaRPr lang="fr-FR" sz="3200" dirty="0"/>
          </a:p>
        </p:txBody>
      </p:sp>
      <p:sp>
        <p:nvSpPr>
          <p:cNvPr id="3" name="Content Placeholder 2"/>
          <p:cNvSpPr>
            <a:spLocks noGrp="1"/>
          </p:cNvSpPr>
          <p:nvPr>
            <p:ph idx="1"/>
          </p:nvPr>
        </p:nvSpPr>
        <p:spPr>
          <a:xfrm>
            <a:off x="848784" y="3074990"/>
            <a:ext cx="8596668" cy="3011486"/>
          </a:xfrm>
        </p:spPr>
        <p:txBody>
          <a:bodyPr>
            <a:normAutofit/>
          </a:bodyPr>
          <a:lstStyle/>
          <a:p>
            <a:pPr lvl="0"/>
            <a:r>
              <a:rPr lang="en-US" sz="2400" b="1" dirty="0"/>
              <a:t>Opposition to Innovation:</a:t>
            </a:r>
            <a:r>
              <a:rPr lang="en-US" sz="2400" dirty="0"/>
              <a:t> They obstructed technical progress.</a:t>
            </a:r>
            <a:endParaRPr lang="fr-FR" sz="2400" dirty="0"/>
          </a:p>
          <a:p>
            <a:pPr lvl="0"/>
            <a:r>
              <a:rPr lang="en-US" sz="2400" b="1" dirty="0"/>
              <a:t>Restrictive Practices:</a:t>
            </a:r>
            <a:r>
              <a:rPr lang="en-US" sz="2400" dirty="0"/>
              <a:t> They limited tools and the number of workers, preventing expansion.</a:t>
            </a:r>
            <a:endParaRPr lang="fr-FR" sz="2400" dirty="0"/>
          </a:p>
          <a:p>
            <a:pPr lvl="0"/>
            <a:r>
              <a:rPr lang="en-US" sz="2400" b="1" dirty="0"/>
              <a:t>Market Egalitarianism:</a:t>
            </a:r>
            <a:r>
              <a:rPr lang="en-US" sz="2400" dirty="0"/>
              <a:t> They penalized excellence and did not encourage quality</a:t>
            </a:r>
            <a:r>
              <a:rPr lang="en-US" sz="2400" dirty="0" smtClean="0"/>
              <a:t>.</a:t>
            </a:r>
            <a:endParaRPr lang="fr-FR" sz="2400" dirty="0"/>
          </a:p>
        </p:txBody>
      </p:sp>
    </p:spTree>
    <p:extLst>
      <p:ext uri="{BB962C8B-B14F-4D97-AF65-F5344CB8AC3E}">
        <p14:creationId xmlns:p14="http://schemas.microsoft.com/office/powerpoint/2010/main" val="4224795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Reasons for the Decline of Feudalism and the Rise of Capitalism:</a:t>
            </a:r>
            <a:endParaRPr lang="fr-FR" sz="3200" dirty="0"/>
          </a:p>
        </p:txBody>
      </p:sp>
      <p:sp>
        <p:nvSpPr>
          <p:cNvPr id="3" name="Content Placeholder 2"/>
          <p:cNvSpPr>
            <a:spLocks noGrp="1"/>
          </p:cNvSpPr>
          <p:nvPr>
            <p:ph idx="1"/>
          </p:nvPr>
        </p:nvSpPr>
        <p:spPr>
          <a:xfrm>
            <a:off x="677333" y="2160589"/>
            <a:ext cx="9181041" cy="4311649"/>
          </a:xfrm>
        </p:spPr>
        <p:txBody>
          <a:bodyPr>
            <a:normAutofit/>
          </a:bodyPr>
          <a:lstStyle/>
          <a:p>
            <a:pPr lvl="0"/>
            <a:r>
              <a:rPr lang="en-US" sz="2000" b="1" dirty="0"/>
              <a:t>Transformation of Economic Relations:</a:t>
            </a:r>
            <a:r>
              <a:rPr lang="en-US" sz="2000" dirty="0"/>
              <a:t> The spread of money rent led to the emancipation of some peasants and the transformation of land into a commodity.</a:t>
            </a:r>
            <a:endParaRPr lang="fr-FR" sz="2800" dirty="0"/>
          </a:p>
          <a:p>
            <a:pPr lvl="0"/>
            <a:r>
              <a:rPr lang="en-US" sz="2000" b="1" dirty="0"/>
              <a:t>Emergence of New Classes:</a:t>
            </a:r>
            <a:r>
              <a:rPr lang="en-US" sz="2000" dirty="0"/>
              <a:t> Within the declining feudal system, two new classes emerged:</a:t>
            </a:r>
            <a:endParaRPr lang="fr-FR" sz="2800" dirty="0"/>
          </a:p>
          <a:p>
            <a:pPr lvl="1">
              <a:buFont typeface="Courier New" panose="02070309020205020404" pitchFamily="49" charset="0"/>
              <a:buChar char="o"/>
            </a:pPr>
            <a:r>
              <a:rPr lang="en-US" sz="1800" b="1" dirty="0"/>
              <a:t>The Bourgeoisie:</a:t>
            </a:r>
            <a:r>
              <a:rPr lang="en-US" sz="1800" dirty="0"/>
              <a:t> New owners of the means of production.</a:t>
            </a:r>
            <a:endParaRPr lang="fr-FR" sz="2400" dirty="0"/>
          </a:p>
          <a:p>
            <a:pPr lvl="1">
              <a:buFont typeface="Courier New" panose="02070309020205020404" pitchFamily="49" charset="0"/>
              <a:buChar char="o"/>
            </a:pPr>
            <a:r>
              <a:rPr lang="en-US" sz="1800" b="1" dirty="0"/>
              <a:t>The Proletariat:</a:t>
            </a:r>
            <a:r>
              <a:rPr lang="en-US" sz="1800" dirty="0"/>
              <a:t> Wage laborers deprived of ownership, who sold their labor power.</a:t>
            </a:r>
            <a:endParaRPr lang="fr-FR" sz="2400" dirty="0"/>
          </a:p>
          <a:p>
            <a:pPr lvl="0"/>
            <a:r>
              <a:rPr lang="en-US" sz="2000" b="1" dirty="0"/>
              <a:t>The New Mode of Exploitation:</a:t>
            </a:r>
            <a:r>
              <a:rPr lang="en-US" sz="2000" dirty="0"/>
              <a:t> The serf was replaced by the </a:t>
            </a:r>
            <a:r>
              <a:rPr lang="en-US" sz="2000" b="1" dirty="0"/>
              <a:t>wage worker</a:t>
            </a:r>
            <a:r>
              <a:rPr lang="en-US" sz="2000" dirty="0"/>
              <a:t>, who produced </a:t>
            </a:r>
            <a:r>
              <a:rPr lang="en-US" sz="2000" b="1" dirty="0"/>
              <a:t>surplus value</a:t>
            </a:r>
            <a:r>
              <a:rPr lang="en-US" sz="2000" dirty="0"/>
              <a:t> appropriated by the capitalist. </a:t>
            </a:r>
            <a:r>
              <a:rPr lang="fr-FR" sz="2000" dirty="0"/>
              <a:t>This </a:t>
            </a:r>
            <a:r>
              <a:rPr lang="fr-FR" sz="2000" dirty="0" err="1"/>
              <a:t>is</a:t>
            </a:r>
            <a:r>
              <a:rPr lang="fr-FR" sz="2000" dirty="0"/>
              <a:t> the </a:t>
            </a:r>
            <a:r>
              <a:rPr lang="fr-FR" sz="2000" dirty="0" err="1"/>
              <a:t>fundamental</a:t>
            </a:r>
            <a:r>
              <a:rPr lang="fr-FR" sz="2000" dirty="0"/>
              <a:t> </a:t>
            </a:r>
            <a:r>
              <a:rPr lang="fr-FR" sz="2000" dirty="0" err="1"/>
              <a:t>law</a:t>
            </a:r>
            <a:r>
              <a:rPr lang="fr-FR" sz="2000" dirty="0"/>
              <a:t> of the </a:t>
            </a:r>
            <a:r>
              <a:rPr lang="fr-FR" sz="2000" dirty="0" err="1"/>
              <a:t>capitalist</a:t>
            </a:r>
            <a:r>
              <a:rPr lang="fr-FR" sz="2000" dirty="0"/>
              <a:t> system</a:t>
            </a:r>
            <a:r>
              <a:rPr lang="fr-FR" sz="2000" dirty="0" smtClean="0"/>
              <a:t>.</a:t>
            </a:r>
            <a:endParaRPr lang="fr-FR" sz="2800" dirty="0"/>
          </a:p>
        </p:txBody>
      </p:sp>
    </p:spTree>
    <p:extLst>
      <p:ext uri="{BB962C8B-B14F-4D97-AF65-F5344CB8AC3E}">
        <p14:creationId xmlns:p14="http://schemas.microsoft.com/office/powerpoint/2010/main" val="286889314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42</TotalTime>
  <Words>192</Words>
  <Application>Microsoft Office PowerPoint</Application>
  <PresentationFormat>Widescreen</PresentationFormat>
  <Paragraphs>45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Courier New</vt:lpstr>
      <vt:lpstr>Trebuchet MS</vt:lpstr>
      <vt:lpstr>Wingdings</vt:lpstr>
      <vt:lpstr>Wingdings 3</vt:lpstr>
      <vt:lpstr>Facet</vt:lpstr>
      <vt:lpstr>Topic 04 : Economic Realities in the Western World.</vt:lpstr>
      <vt:lpstr>First: The Emergence and Nature of the Feudal System</vt:lpstr>
      <vt:lpstr>Second:  The Manor as the Core Unit</vt:lpstr>
      <vt:lpstr>Second:  The Manor as the Core Unit</vt:lpstr>
      <vt:lpstr>Third: The Evolution of Feudal Rent</vt:lpstr>
      <vt:lpstr>Fourth: The Role of the Church and the Guild System</vt:lpstr>
      <vt:lpstr>PowerPoint Presentation</vt:lpstr>
      <vt:lpstr>Fifth: The Decline of the Feudal and Guild Systems   Reasons for the Decline of the Guild System: </vt:lpstr>
      <vt:lpstr>Reasons for the Decline of Feudalism and the Rise of Capitalism:</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04 : Economic Realities in the Western World.</dc:title>
  <dc:creator>INFO</dc:creator>
  <cp:lastModifiedBy>INFO</cp:lastModifiedBy>
  <cp:revision>15</cp:revision>
  <dcterms:created xsi:type="dcterms:W3CDTF">2025-11-23T17:39:44Z</dcterms:created>
  <dcterms:modified xsi:type="dcterms:W3CDTF">2025-11-23T18:22:30Z</dcterms:modified>
</cp:coreProperties>
</file>