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57" r:id="rId4"/>
    <p:sldId id="264" r:id="rId5"/>
    <p:sldId id="258" r:id="rId6"/>
    <p:sldId id="265" r:id="rId7"/>
    <p:sldId id="266" r:id="rId8"/>
    <p:sldId id="269" r:id="rId9"/>
    <p:sldId id="259" r:id="rId10"/>
    <p:sldId id="267" r:id="rId11"/>
    <p:sldId id="262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8" d="100"/>
          <a:sy n="98" d="100"/>
        </p:scale>
        <p:origin x="833" y="-2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dia smaili" userId="e7cbf710d23f2009" providerId="LiveId" clId="{FE2F2250-4F5C-4159-A506-40CB0030B445}"/>
    <pc:docChg chg="modSld sldOrd">
      <pc:chgData name="nadia smaili" userId="e7cbf710d23f2009" providerId="LiveId" clId="{FE2F2250-4F5C-4159-A506-40CB0030B445}" dt="2025-10-09T11:48:06.908" v="1"/>
      <pc:docMkLst>
        <pc:docMk/>
      </pc:docMkLst>
      <pc:sldChg chg="ord">
        <pc:chgData name="nadia smaili" userId="e7cbf710d23f2009" providerId="LiveId" clId="{FE2F2250-4F5C-4159-A506-40CB0030B445}" dt="2025-10-09T11:48:06.908" v="1"/>
        <pc:sldMkLst>
          <pc:docMk/>
          <pc:sldMk cId="565318270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الدرس</a:t>
            </a:r>
            <a:r>
              <a:rPr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الأول</a:t>
            </a:r>
            <a:r>
              <a:rPr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مفهوم</a:t>
            </a:r>
            <a:r>
              <a:rPr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</a:t>
            </a:r>
            <a:r>
              <a:rPr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وتعريفاته</a:t>
            </a:r>
            <a:endParaRPr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مقياس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تقييم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أنظمة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المعلومات</a:t>
            </a:r>
            <a:endParaRPr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المستوى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السنة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الثالثة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ليسانس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–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علم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المكتبات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والتوثيق</a:t>
            </a:r>
            <a:endParaRPr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الأستاذة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سماعيلي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نادية</a:t>
            </a:r>
            <a:endParaRPr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جامعة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الجيلالي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بونعامة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–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خميس</a:t>
            </a:r>
            <a:r>
              <a:rPr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مليانة</a:t>
            </a:r>
            <a:endParaRPr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7606B-B9D4-89CF-44EC-A67547CF2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b="1" dirty="0"/>
              <a:t>اهمية التقييم (</a:t>
            </a:r>
            <a:r>
              <a:rPr lang="fr-FR" b="1" dirty="0"/>
              <a:t>Importance of Evaluation)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2B4C9D-1969-5ECB-A861-6F87D705F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تحسين الأداء والجودة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اكتشاف نقاط القوة والضعف وتحسين فعالية النظام.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دعم اتخاذ القرار المبني على الأدلة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إعطاء الإدارة بيانات موضوعية لاتخاذ القرارات.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تحقيق ملاءمة النظام لاحتياجات المستخدمين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قياس رضا المستخدمين وسهولة الاستخدام.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تحليل التكاليف والعائد (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Cost-Benefit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Analysis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تحديد جدوى النظام اقتصاديًا وتقنيًا.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دعم الحوكمة والجودة المؤسسية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التأكد من مطابقة النظام لمعايير الجودة العالمية.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ضمان التطوير المستمر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التقييم الدوري يمكّن من تحسين النظام باستمرار.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5318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5294"/>
          </a:xfrm>
        </p:spPr>
        <p:txBody>
          <a:bodyPr>
            <a:normAutofit/>
          </a:bodyPr>
          <a:lstStyle/>
          <a:p>
            <a:pPr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عناصر عملية التقييم في نظام المعلومات</a:t>
            </a:r>
            <a:endParaRPr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32C6A942-1936-04AD-20AA-F8AD520F0C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555558"/>
              </p:ext>
            </p:extLst>
          </p:nvPr>
        </p:nvGraphicFramePr>
        <p:xfrm>
          <a:off x="341290" y="1229932"/>
          <a:ext cx="8287556" cy="530352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173167">
                  <a:extLst>
                    <a:ext uri="{9D8B030D-6E8A-4147-A177-3AD203B41FA5}">
                      <a16:colId xmlns:a16="http://schemas.microsoft.com/office/drawing/2014/main" val="553022445"/>
                    </a:ext>
                  </a:extLst>
                </a:gridCol>
                <a:gridCol w="4114389">
                  <a:extLst>
                    <a:ext uri="{9D8B030D-6E8A-4147-A177-3AD203B41FA5}">
                      <a16:colId xmlns:a16="http://schemas.microsoft.com/office/drawing/2014/main" val="3142053546"/>
                    </a:ext>
                  </a:extLst>
                </a:gridCol>
              </a:tblGrid>
              <a:tr h="446320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24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العنصر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24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الوصف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8245092"/>
                  </a:ext>
                </a:extLst>
              </a:tr>
              <a:tr h="803375"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النظام المعلوماتي أو الخدمة المعلوماتية محل التقييم.</a:t>
                      </a:r>
                    </a:p>
                    <a:p>
                      <a:pPr algn="r" rtl="1">
                        <a:buNone/>
                      </a:pPr>
                      <a:endParaRPr lang="fr-FR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الموضوع </a:t>
                      </a:r>
                      <a:r>
                        <a:rPr lang="fr-FR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Object</a:t>
                      </a:r>
                      <a:endParaRPr lang="fr-FR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  <a:p>
                      <a:pPr algn="r" rtl="1">
                        <a:buNone/>
                      </a:pPr>
                      <a:endParaRPr lang="ar-DZ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8881744"/>
                  </a:ext>
                </a:extLst>
              </a:tr>
              <a:tr h="1160431"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مؤشرات قياس الجودة، الكفاءة، الاستخدامية، الأمان، رضا المستخدم.</a:t>
                      </a:r>
                    </a:p>
                    <a:p>
                      <a:pPr algn="r" rtl="1">
                        <a:buNone/>
                      </a:pPr>
                      <a:endParaRPr lang="fr-FR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المعايير </a:t>
                      </a:r>
                      <a:r>
                        <a:rPr lang="fr-FR" sz="2400" b="1" dirty="0" err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Criteria</a:t>
                      </a:r>
                      <a:endParaRPr lang="fr-FR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7494084"/>
                  </a:ext>
                </a:extLst>
              </a:tr>
              <a:tr h="1160431"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استبيانات، مقابلات، مؤشرات كمية، تحليل بيانات.</a:t>
                      </a:r>
                    </a:p>
                    <a:p>
                      <a:pPr algn="r" rtl="1">
                        <a:buNone/>
                      </a:pPr>
                      <a:endParaRPr lang="fr-FR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الأدوات </a:t>
                      </a:r>
                      <a:r>
                        <a:rPr lang="fr-FR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Tools</a:t>
                      </a:r>
                      <a:endParaRPr lang="fr-FR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9085365"/>
                  </a:ext>
                </a:extLst>
              </a:tr>
              <a:tr h="803375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24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فريق داخلي أو خارجي يقوم بعملية التقييم</a:t>
                      </a:r>
                      <a:endParaRPr lang="fr-FR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.</a:t>
                      </a:r>
                      <a:r>
                        <a:rPr lang="ar-DZ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المقيم </a:t>
                      </a:r>
                      <a:r>
                        <a:rPr lang="fr-FR" sz="2400" b="1" dirty="0" err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Evaluator</a:t>
                      </a:r>
                      <a:endParaRPr lang="fr-FR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  <a:p>
                      <a:pPr algn="r" rtl="1">
                        <a:buNone/>
                      </a:pPr>
                      <a:endParaRPr lang="ar-DZ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4172284"/>
                  </a:ext>
                </a:extLst>
              </a:tr>
              <a:tr h="803375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DZ" sz="24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الأحكام والتوصيات التي تستخدم لتحسين النظام</a:t>
                      </a:r>
                      <a:endParaRPr lang="fr-FR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.</a:t>
                      </a:r>
                      <a:r>
                        <a:rPr lang="ar-DZ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النتائج </a:t>
                      </a:r>
                      <a:r>
                        <a:rPr lang="fr-FR" sz="2400" b="1" dirty="0" err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Results</a:t>
                      </a:r>
                      <a:endParaRPr lang="fr-FR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  <a:p>
                      <a:pPr algn="r" rtl="1">
                        <a:buNone/>
                      </a:pPr>
                      <a:endParaRPr lang="ar-DZ" sz="24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72916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خلاصة</a:t>
            </a:r>
            <a:r>
              <a:rPr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الدرس</a:t>
            </a:r>
            <a:endParaRPr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  <a:defRPr sz="1800"/>
            </a:pPr>
            <a:r>
              <a:rPr lang="fr-FR" dirty="0"/>
              <a:t>🔸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في أنظمة المعلومات ليس مجرد قياس تقني للأداء، بل هو أداة استراتيجية لضمان فعالية النظام وجودته.</a:t>
            </a:r>
          </a:p>
          <a:p>
            <a:pPr marL="0" indent="0" algn="r" rtl="1">
              <a:buNone/>
              <a:defRPr sz="1800"/>
            </a:pP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يساعد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المؤسسات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التطوير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المستمر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وتحقيق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الأهداف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التنظيمية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والمعلوماتية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بكفاءة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4DF5C0-7C4B-EB76-841C-E0861DC9B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تعريف نظام المعلومات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910FBB-95DA-9073-F486-04C3AB6E7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5538"/>
            <a:ext cx="8229600" cy="5417824"/>
          </a:xfrm>
        </p:spPr>
        <p:txBody>
          <a:bodyPr>
            <a:normAutofit fontScale="47500" lnSpcReduction="200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DZ" sz="7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التعريف اللغوي:</a:t>
            </a:r>
            <a:endParaRPr lang="ar-DZ" sz="7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sz="7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يشير إلى مجموعة منظمة من المكونات التي تقوم بجمع وتخزين ومعالجة وتوزيع المعلومات.</a:t>
            </a:r>
          </a:p>
          <a:p>
            <a:pPr algn="r" rtl="1"/>
            <a:r>
              <a:rPr lang="ar-DZ" sz="7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التعريف الاصطلاحي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fr-FR" sz="72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Laudon</a:t>
            </a:r>
            <a:r>
              <a:rPr lang="fr-FR" sz="7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&amp; </a:t>
            </a:r>
            <a:r>
              <a:rPr lang="fr-FR" sz="72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Laudon</a:t>
            </a:r>
            <a:r>
              <a:rPr lang="fr-FR" sz="7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7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(2019): </a:t>
            </a:r>
            <a:r>
              <a:rPr lang="ar-DZ" sz="7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نظام المعلومات هو </a:t>
            </a:r>
            <a:r>
              <a:rPr lang="ar-DZ" sz="7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مزيج من الأشخاص، والتكنولوجيا، والعمليات، والبيانات</a:t>
            </a:r>
            <a:r>
              <a:rPr lang="ar-DZ" sz="7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تعمل معًا لجمع ومعالجة وتخزين وتوزيع المعلومات لدعم اتخاذ القرار والمراقبة داخل المؤسسة.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7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المكونات الأساسية لنظام المعلومات:</a:t>
            </a:r>
            <a:r>
              <a:rPr lang="ar-DZ" sz="7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الأجهزة، البرمجيات، البيانات، الإجراءات، والأشخاص.</a:t>
            </a:r>
            <a:br>
              <a:rPr lang="ar-DZ" sz="7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ar-DZ" sz="7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2313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DZ" dirty="0"/>
              <a:t>مفهوم التقييم وتعريفاته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  <a:defRPr sz="1800"/>
            </a:pPr>
            <a:r>
              <a:rPr dirty="0"/>
              <a:t>🔹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اللغة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العربية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الفعل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"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قَوَّمَ</a:t>
            </a:r>
            <a:r>
              <a:rPr lang="ar-DZ"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"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أي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قدّر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الشيء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وأعطاه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قيمة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indent="0" algn="r" rtl="1">
              <a:buNone/>
              <a:defRPr sz="1800"/>
            </a:pP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🔹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الإنجليزية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Evaluation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الأصل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اللاتيني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valere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أي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القيمة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أو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الفائدة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indent="0" algn="r" rtl="1">
              <a:buNone/>
              <a:defRPr sz="1800"/>
            </a:pP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📘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يعني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إعطاء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حكم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قيمة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أو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جودة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شيء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وفق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معايير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9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محددة</a:t>
            </a:r>
            <a:r>
              <a:rPr sz="29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DZ" sz="29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  <a:defRPr sz="1800"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 هو عملية تقدير أو حكم على الشيء أو العملية أو النظام بناءً على معايير محددة، بهدف معرفة جودته أو كفاءته أو أهميته.</a:t>
            </a:r>
            <a:endParaRPr lang="ar-DZ" sz="2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  <a:defRPr sz="1800"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4EB82B-F79F-AF46-DF96-970B81082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تعريفات التقييم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59B59F-C477-8C07-29D1-D7DA0D294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rtl="1"/>
            <a:r>
              <a:rPr lang="ar-DZ" b="1" u="sng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يوجد عدة تعريفات علمية للتقييم في أنظمة المعلومات منها:</a:t>
            </a:r>
          </a:p>
          <a:p>
            <a:pPr algn="just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هو: "العملية التي يُحدد بموجبها مستوى أو قيمة أو أهمية أو اتجاه سيرورة نظام معلومات معين".</a:t>
            </a:r>
          </a:p>
          <a:p>
            <a:pPr algn="just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تم تعريفه أيضاً: "عملية جمع وتصنيف المعلومات عن ظاهرة أو موقف أو سلوك بهدف إصدار حكم دقيق لتقدير قيمة الشيء بصورة شاملة، والتأكد من صحة الأهداف وما إذا كانت الوسائل كافية".</a:t>
            </a:r>
          </a:p>
          <a:p>
            <a:pPr algn="just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كأحد فروع البحث العلمي: هدفه تحديد مدى نجاح الأداء داخل نظام المعلومات عن طريق جمع بيانات ضرورية لاختيار الاستراتيجيات الأفضل لتحقيق النتائج.</a:t>
            </a:r>
          </a:p>
          <a:p>
            <a:pPr algn="just" rtl="1"/>
            <a:r>
              <a:rPr lang="ar-DZ" b="1" u="sng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تنويع في مفهوم التقييم</a:t>
            </a:r>
          </a:p>
          <a:p>
            <a:pPr algn="just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ليس مجرد قياس بل هو عملية تحليل متكاملة تتضمن الفهم، التقدير، والتحسين.</a:t>
            </a:r>
          </a:p>
          <a:p>
            <a:pPr algn="just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يختلف التقييم عن التقويم، فالتقويم يشمل خطوات إصلاحية بناءً على نتائج التقييم.</a:t>
            </a:r>
          </a:p>
          <a:p>
            <a:pPr algn="just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يشمل التقييم دراسة جودة الخدمات المقدمة ومدى تلبيتها لحاجات المستفيدين</a:t>
            </a:r>
            <a:r>
              <a:rPr lang="ar-DZ" dirty="0"/>
              <a:t>.</a:t>
            </a:r>
          </a:p>
          <a:p>
            <a:pPr algn="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7486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التعريف</a:t>
            </a:r>
            <a:r>
              <a:rPr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الاصطلاحي</a:t>
            </a:r>
            <a:r>
              <a:rPr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(Terminological Definition)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defRPr sz="1800"/>
            </a:pP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أنظمة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المعلومات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هو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عملية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منهجية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لقياس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مدى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تحقيق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النظام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المعلوماتي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لأهدافه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التنظيمية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والتقنية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>
              <a:defRPr sz="1800"/>
            </a:pP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DeLone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&amp; McLean (1992)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يقيس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نجاح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النظام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خلال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جودة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النظام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جودة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المعلومات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والاستخدام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>
              <a:defRPr sz="1800"/>
            </a:pP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ISO/IEC 25010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تحليل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خصائص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النظام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لتحديد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مطابقته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لمتطلبات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الجودة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>
              <a:defRPr sz="1800"/>
            </a:pP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🔸 Stair &amp; Reynolds (2019)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نشاط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إداري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وتقني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يهدف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إلى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ضمان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فعالية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وكفاءة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النظام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FC884D-9D5B-2A37-AFEA-26DB1DF4C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المفهوم الاصطلاحي</a:t>
            </a: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9441C6-4F32-9D99-AD9B-F86707F4F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أ. التقييم بشكل عام</a:t>
            </a:r>
          </a:p>
          <a:p>
            <a:pPr rtl="1"/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Scriven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(1991)</a:t>
            </a:r>
            <a:b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“Evaluation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is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the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systematic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determination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of the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merit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,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worth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, and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significance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of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something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using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criteria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against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a set of standards.”</a:t>
            </a:r>
            <a:b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هو تحديد منهجي للجدارة والقيمة والأهمية لشيء ما باستخدام معايير محددة مقابل مجموعة من المعايير المرجعية. </a:t>
            </a:r>
          </a:p>
          <a:p>
            <a:pPr rtl="1"/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Patton (2008</a:t>
            </a:r>
            <a:b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“Evaluation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is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the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systematic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collection and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analysis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of information about the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characteristics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and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outcomes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of programs to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make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judgments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,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improve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effectiveness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, and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inform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decisions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.”</a:t>
            </a:r>
            <a:b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هو جمع وتحليل منهجي للمعلومات حول خصائص ونتائج البرامج بهدف إصدار أحكام، وتحسين الفاعلية، ودعم اتخاذ القرار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just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إذن، اصطلاحيًا، التقييم =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عملية منهجية لجمع وتحليل المعلومات لتحديد قيمة الشيء أو العملية واتخاذ القرارات المناسبة.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277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2FBE45-FEEF-AC1F-55F0-4A130D3BB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b="1" dirty="0"/>
              <a:t>التقييم في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أنظمة المعلومات (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Information 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Systems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Evaluation)</a:t>
            </a:r>
            <a:b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2F7F30-D6E8-1E4E-78A8-8638D74DA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r" rtl="1"/>
            <a:r>
              <a:rPr lang="ar-DZ" sz="8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تعريف متخصص:</a:t>
            </a:r>
            <a:endParaRPr lang="ar-DZ" sz="8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rtl="1"/>
            <a:r>
              <a:rPr lang="fr-FR" sz="8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Symons</a:t>
            </a:r>
            <a:r>
              <a:rPr lang="fr-FR" sz="8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(1991</a:t>
            </a:r>
            <a:b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“Evaluation in information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systems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involves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assessing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the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extent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to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which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an information system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meets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the objectives for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which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it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was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developed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.”</a:t>
            </a:r>
            <a:b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8000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تقييم نظم المعلومات يشمل قياس مدى تحقيق النظام لأهدافه المنشودة</a:t>
            </a:r>
            <a:endParaRPr lang="ar-DZ" sz="8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rtl="1"/>
            <a:r>
              <a:rPr lang="fr-FR" sz="8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Heeks</a:t>
            </a:r>
            <a:r>
              <a:rPr lang="fr-FR" sz="8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(2002</a:t>
            </a:r>
            <a:b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“IS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evaluation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is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the process of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determining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the value and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effectiveness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of an information system in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achieving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organizational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goals.”</a:t>
            </a:r>
            <a:b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8000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هو عملية تحديد قيمة وفعالية النظام المعلوماتي في تحقيق أهداف المؤسسة</a:t>
            </a:r>
            <a:endParaRPr lang="ar-DZ" sz="8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rtl="1"/>
            <a:r>
              <a:rPr lang="fr-FR" sz="8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Serafeimidis</a:t>
            </a:r>
            <a:r>
              <a:rPr lang="fr-FR" sz="8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&amp; </a:t>
            </a:r>
            <a:r>
              <a:rPr lang="fr-FR" sz="8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Smithson</a:t>
            </a:r>
            <a:r>
              <a:rPr lang="fr-FR" sz="8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(2003)</a:t>
            </a:r>
            <a:b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“Information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systems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evaluation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is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both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a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technical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and social process by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which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stakeholders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assess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the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worth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and impact of an IS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project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within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its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organizational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80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context</a:t>
            </a: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.”</a:t>
            </a:r>
            <a:b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8000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تقييم نظم المعلومات هو عملية فنية واجتماعية يقوم من خلالها أصحاب المصلحة بتقدير قيمة وتأثير مشروع النظام المعلوماتي ضمن سياق المؤسسة. </a:t>
            </a:r>
          </a:p>
          <a:p>
            <a:pPr marL="0" indent="0" algn="r" rtl="1">
              <a:buNone/>
            </a:pPr>
            <a:r>
              <a:rPr lang="fr-FR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🔹 </a:t>
            </a:r>
            <a:r>
              <a:rPr lang="ar-DZ" sz="8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الخلاصة المتخصصة:</a:t>
            </a:r>
            <a:endParaRPr lang="ar-DZ" sz="8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في أنظمة المعلومات هو </a:t>
            </a:r>
            <a:r>
              <a:rPr lang="ar-DZ" sz="8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عملية تحليلية ومنهجية تهدف إلى قياس مدى فعالية النظام المعلوماتي وكفاءته وجودته في تلبية احتياجات المؤسسة والمستخدمين</a:t>
            </a:r>
            <a:r>
              <a:rPr lang="ar-DZ" sz="8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باستخدام مؤشرات كمية ونوعية.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683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95693D-41A6-705D-0B5C-E830A3C44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التقييم في أنظمة المعلومات: التعريف المتكامل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26E12E-6FE9-72AC-5FE3-861E3C224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تعريف متكامل: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في نظم المعلومات هو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عملية منهجية لتقدير فعالية وكفاءة وجودة النظام المعلوماتي وتأثيره في تحقيق أهداف المؤسسة وتلبية احتياجات المستخدمين.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تفسير موسع: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قياس مدى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أداء النظام لوظائفه المقصودة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تقييم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الجودة التقنية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(الأداء، الموثوقية، الأمان).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دراسة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رضا المستخدم وسهولة الاستخدام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تحليل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أثر النظام على المؤسسة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بما في ذلك دعم القرار والإنتاجية.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تقديم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ملاحظات لتطوير النظام بشكل مستمر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9567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خلاصة</a:t>
            </a:r>
            <a:r>
              <a:rPr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التعريف</a:t>
            </a:r>
            <a:r>
              <a:rPr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الاصطلاحي</a:t>
            </a:r>
            <a:endParaRPr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defRPr sz="1800"/>
            </a:pP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أنظمة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المعلومات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هو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عملية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تحليلية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تهدف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إلى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الحكم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فعالية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وجودة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النظام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المعلوماتي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تلبية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احتياجات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المستخدمين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وتحقيق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أهداف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المؤسسة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بالاعتماد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معايير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كمية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ونوعية</a:t>
            </a:r>
            <a:r>
              <a:rPr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981</Words>
  <Application>Microsoft Office PowerPoint</Application>
  <PresentationFormat>Affichage à l'écran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Traditional Arabic</vt:lpstr>
      <vt:lpstr>Wingdings</vt:lpstr>
      <vt:lpstr>Office Theme</vt:lpstr>
      <vt:lpstr>الدرس الأول: مفهوم التقييم وتعريفاته</vt:lpstr>
      <vt:lpstr>تعريف نظام المعلومات </vt:lpstr>
      <vt:lpstr>مفهوم التقييم وتعريفاته</vt:lpstr>
      <vt:lpstr>تعريفات التقييم</vt:lpstr>
      <vt:lpstr>التعريف الاصطلاحي (Terminological Definition)</vt:lpstr>
      <vt:lpstr>المفهوم الاصطلاحي</vt:lpstr>
      <vt:lpstr>التقييم في أنظمة المعلومات (Information Systems Evaluation) </vt:lpstr>
      <vt:lpstr>التقييم في أنظمة المعلومات: التعريف المتكامل</vt:lpstr>
      <vt:lpstr>خلاصة التعريف الاصطلاحي</vt:lpstr>
      <vt:lpstr>اهمية التقييم (Importance of Evaluation) </vt:lpstr>
      <vt:lpstr>عناصر عملية التقييم في نظام المعلومات</vt:lpstr>
      <vt:lpstr>خلاصة الدرس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Dell</dc:creator>
  <cp:keywords/>
  <dc:description>generated using python-pptx</dc:description>
  <cp:lastModifiedBy>nadia smaili</cp:lastModifiedBy>
  <cp:revision>17</cp:revision>
  <dcterms:created xsi:type="dcterms:W3CDTF">2013-01-27T09:14:16Z</dcterms:created>
  <dcterms:modified xsi:type="dcterms:W3CDTF">2025-10-09T12:00:56Z</dcterms:modified>
  <cp:category/>
</cp:coreProperties>
</file>