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3ADDEC-0D8A-C371-33E9-E4700C192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BBA2737-565C-EAE4-CC98-824EFF929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E4CC4D-ABE2-61CD-3842-F78D4F2F0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FE64-F282-4C1A-A851-163137045101}" type="datetimeFigureOut">
              <a:rPr lang="fr-DZ" smtClean="0"/>
              <a:t>08/12/2025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7A50FD-1980-62F4-D8FC-4F5B4F066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CA273D-4E9E-F328-9405-C0E8E9C0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2CF7-6895-45FE-9F21-00CB85B48E1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08326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450EE2-C354-EEA4-08D6-067D6B1DA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F329A2-9060-449D-1A83-361B596B29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A52B44-6A8F-FEF2-C843-FC0A693E9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FE64-F282-4C1A-A851-163137045101}" type="datetimeFigureOut">
              <a:rPr lang="fr-DZ" smtClean="0"/>
              <a:t>08/12/2025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E59CB9-3065-0EBD-8AE6-7A22FE32A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FE4D28-CC98-DC08-C69A-82B797A9A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2CF7-6895-45FE-9F21-00CB85B48E1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05705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4D0A1B0-CC3A-2329-BEAB-8817E51431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C62578C-ABC7-FDC5-CDBD-EBC750EE00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67DB72-1D79-698B-393D-32EEC700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FE64-F282-4C1A-A851-163137045101}" type="datetimeFigureOut">
              <a:rPr lang="fr-DZ" smtClean="0"/>
              <a:t>08/12/2025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57ECD1-BA99-A77F-552B-993FC4FFA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7A3342-2713-604D-3A0C-584531B38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2CF7-6895-45FE-9F21-00CB85B48E1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71465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F9722F-C828-4051-59CC-6507525EF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5E902C-AB22-5258-EE0F-9EFCB21FF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514306-7FA0-D10B-E210-2CE478F22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FE64-F282-4C1A-A851-163137045101}" type="datetimeFigureOut">
              <a:rPr lang="fr-DZ" smtClean="0"/>
              <a:t>08/12/2025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33FD0C-81D2-5E38-1CC8-952151D73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80DF7D-22E1-FEBE-0B32-5F477B78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2CF7-6895-45FE-9F21-00CB85B48E1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63485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4C0509-4265-3931-0F5D-E2EFD149E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12D05D-977B-C973-F457-123D9A83F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1B29DF-1BB4-396E-3F4E-1656C9112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FE64-F282-4C1A-A851-163137045101}" type="datetimeFigureOut">
              <a:rPr lang="fr-DZ" smtClean="0"/>
              <a:t>08/12/2025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ADC0E2-35E9-617A-3AC5-BC9CD5211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3DB77E-A1A1-A489-CF33-413AFC917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2CF7-6895-45FE-9F21-00CB85B48E1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33004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321A03-51F4-ECF1-A85A-0466133AB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321EF4-24D5-6578-1A02-F041DE83F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9E56E6F-3F1A-442E-C328-1FB8EFE4E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621FAF-49E7-91DF-2331-E3621C020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FE64-F282-4C1A-A851-163137045101}" type="datetimeFigureOut">
              <a:rPr lang="fr-DZ" smtClean="0"/>
              <a:t>08/12/2025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5FECE2-0C68-8A97-E1A1-8A0BEDA19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806843D-212B-9968-BA4D-859154355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2CF7-6895-45FE-9F21-00CB85B48E1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250313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545252-B23A-97BF-34D4-C519AB496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14F169-FE5C-AF90-8A8D-B559C0D12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2D482F1-FF91-B8E2-FAC3-1866F26AB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ECEE34A-9E54-C2A8-678C-039356141C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3D202D3-0B50-3E7B-7046-2911B6DD9F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7EEFDF7-8BCA-A582-BDE7-21BCA7A31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FE64-F282-4C1A-A851-163137045101}" type="datetimeFigureOut">
              <a:rPr lang="fr-DZ" smtClean="0"/>
              <a:t>08/12/2025</a:t>
            </a:fld>
            <a:endParaRPr lang="fr-DZ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ABA205B-0902-473F-609E-B86B464A3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0D32B03-6DA1-B6CA-F930-C053D1D41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2CF7-6895-45FE-9F21-00CB85B48E1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69613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BC9937-A450-0A9E-0B99-90514C5D3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B84B2C-9C9C-0E18-0304-1A99B9E6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FE64-F282-4C1A-A851-163137045101}" type="datetimeFigureOut">
              <a:rPr lang="fr-DZ" smtClean="0"/>
              <a:t>08/12/2025</a:t>
            </a:fld>
            <a:endParaRPr lang="fr-DZ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9914D52-3DEE-2C24-3FC8-82EF94727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271D97C-93C6-8B02-F482-F4DF9A586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2CF7-6895-45FE-9F21-00CB85B48E1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50403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22D1D2E-33F0-9E6D-3A22-E08C9A3A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FE64-F282-4C1A-A851-163137045101}" type="datetimeFigureOut">
              <a:rPr lang="fr-DZ" smtClean="0"/>
              <a:t>08/12/2025</a:t>
            </a:fld>
            <a:endParaRPr lang="fr-DZ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E0807A4-2296-3FD7-01D5-FF06B2AE6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768B6F3-253A-4D35-B229-4D772C46D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2CF7-6895-45FE-9F21-00CB85B48E1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65098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E4A0B5-7F0E-0668-0D10-0B52ECDF9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70A7D8-86F9-9481-94FF-040FE8F86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E64EE6-689B-C284-B025-FC3F2313D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32034C7-17F4-EE9E-57B5-E149D55B7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FE64-F282-4C1A-A851-163137045101}" type="datetimeFigureOut">
              <a:rPr lang="fr-DZ" smtClean="0"/>
              <a:t>08/12/2025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42D5BE-D19F-C2A5-5F9B-9DF136D0E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246F01-30BB-29D7-A1D1-65F5ECFF8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2CF7-6895-45FE-9F21-00CB85B48E1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995710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B6439A-8FC6-77AB-93B0-DC728F2D3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01D4192-B453-D201-1BE9-D8BF57A00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6EACAC-54E1-2A51-93F2-E2CF25E43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9880A70-8236-992E-C198-AD7A3EC2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EFE64-F282-4C1A-A851-163137045101}" type="datetimeFigureOut">
              <a:rPr lang="fr-DZ" smtClean="0"/>
              <a:t>08/12/2025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8B0332-DCA1-5B4F-AB71-F273F4AFC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689EDF-48A4-33E4-D9A2-FFC1AB18D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2CF7-6895-45FE-9F21-00CB85B48E1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1278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DE95DD1-0B3C-FCE6-1C34-8C03DA48E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386851-1F78-CE4C-641B-7A08A429A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14D14D-0050-405D-0489-254DCF46AC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EFE64-F282-4C1A-A851-163137045101}" type="datetimeFigureOut">
              <a:rPr lang="fr-DZ" smtClean="0"/>
              <a:t>08/12/2025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D2EA49-EC69-7761-0513-9406370A79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E12758-A24E-DC8A-C80F-2707C24847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A2CF7-6895-45FE-9F21-00CB85B48E11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61035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FD5D15-7D8B-3EA9-C410-C857541E4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914" y="413657"/>
            <a:ext cx="9144000" cy="100148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DZ" sz="2800" b="1" dirty="0"/>
              <a:t>Topic 07: </a:t>
            </a:r>
            <a:r>
              <a:rPr lang="fr-DZ" sz="2800" b="1" dirty="0" err="1"/>
              <a:t>Germany’s</a:t>
            </a:r>
            <a:r>
              <a:rPr lang="fr-DZ" sz="2800" b="1" dirty="0"/>
              <a:t> Path </a:t>
            </a:r>
            <a:r>
              <a:rPr lang="fr-DZ" sz="2800" b="1" dirty="0" err="1"/>
              <a:t>from</a:t>
            </a:r>
            <a:r>
              <a:rPr lang="fr-DZ" sz="2800" b="1" dirty="0"/>
              <a:t> </a:t>
            </a:r>
            <a:r>
              <a:rPr lang="fr-DZ" sz="2800" b="1" dirty="0" err="1"/>
              <a:t>Defeat</a:t>
            </a:r>
            <a:r>
              <a:rPr lang="fr-DZ" sz="2800" b="1" dirty="0"/>
              <a:t> to </a:t>
            </a:r>
            <a:r>
              <a:rPr lang="fr-DZ" sz="2800" b="1" dirty="0" err="1"/>
              <a:t>Economic</a:t>
            </a:r>
            <a:r>
              <a:rPr lang="fr-DZ" sz="2800" b="1" dirty="0"/>
              <a:t> Miracle (1914–1990+)</a:t>
            </a:r>
            <a:endParaRPr lang="fr-DZ" sz="28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630811-3694-F34E-1678-B95A33479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8571" y="1709057"/>
            <a:ext cx="10221686" cy="2950029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DZ" dirty="0"/>
              <a:t> </a:t>
            </a:r>
          </a:p>
          <a:p>
            <a:pPr algn="l"/>
            <a:r>
              <a:rPr lang="fr-DZ" dirty="0" err="1"/>
              <a:t>Here</a:t>
            </a:r>
            <a:r>
              <a:rPr lang="fr-DZ" dirty="0"/>
              <a:t> </a:t>
            </a:r>
            <a:r>
              <a:rPr lang="fr-DZ" dirty="0" err="1"/>
              <a:t>is</a:t>
            </a:r>
            <a:r>
              <a:rPr lang="fr-DZ" dirty="0"/>
              <a:t> a </a:t>
            </a:r>
            <a:r>
              <a:rPr lang="fr-DZ" dirty="0" err="1"/>
              <a:t>presentation</a:t>
            </a:r>
            <a:r>
              <a:rPr lang="fr-DZ" dirty="0"/>
              <a:t> </a:t>
            </a:r>
            <a:r>
              <a:rPr lang="fr-DZ" dirty="0" err="1"/>
              <a:t>summarizing</a:t>
            </a:r>
            <a:r>
              <a:rPr lang="fr-DZ" dirty="0"/>
              <a:t> the key </a:t>
            </a:r>
            <a:r>
              <a:rPr lang="fr-DZ" dirty="0" err="1"/>
              <a:t>themes</a:t>
            </a:r>
            <a:r>
              <a:rPr lang="fr-DZ" dirty="0"/>
              <a:t>, </a:t>
            </a:r>
            <a:r>
              <a:rPr lang="fr-DZ" dirty="0" err="1"/>
              <a:t>actors</a:t>
            </a:r>
            <a:r>
              <a:rPr lang="fr-DZ" dirty="0"/>
              <a:t>, </a:t>
            </a:r>
            <a:r>
              <a:rPr lang="fr-DZ" dirty="0" err="1"/>
              <a:t>events</a:t>
            </a:r>
            <a:r>
              <a:rPr lang="fr-DZ" dirty="0"/>
              <a:t>, and </a:t>
            </a:r>
            <a:r>
              <a:rPr lang="fr-DZ" dirty="0" err="1"/>
              <a:t>dynamics</a:t>
            </a:r>
            <a:r>
              <a:rPr lang="fr-DZ" dirty="0"/>
              <a:t> </a:t>
            </a:r>
            <a:r>
              <a:rPr lang="fr-DZ" dirty="0" err="1"/>
              <a:t>from</a:t>
            </a:r>
            <a:r>
              <a:rPr lang="fr-DZ" dirty="0"/>
              <a:t> the </a:t>
            </a:r>
            <a:r>
              <a:rPr lang="fr-DZ" dirty="0" err="1"/>
              <a:t>provided</a:t>
            </a:r>
            <a:r>
              <a:rPr lang="fr-DZ" dirty="0"/>
              <a:t> </a:t>
            </a:r>
            <a:r>
              <a:rPr lang="fr-DZ" dirty="0" err="1"/>
              <a:t>historical</a:t>
            </a:r>
            <a:r>
              <a:rPr lang="fr-DZ" dirty="0"/>
              <a:t> </a:t>
            </a:r>
            <a:r>
              <a:rPr lang="fr-DZ" dirty="0" err="1"/>
              <a:t>analysis</a:t>
            </a:r>
            <a:r>
              <a:rPr lang="fr-DZ" dirty="0"/>
              <a:t> of Germany </a:t>
            </a:r>
            <a:r>
              <a:rPr lang="fr-DZ" dirty="0" err="1"/>
              <a:t>from</a:t>
            </a:r>
            <a:r>
              <a:rPr lang="fr-DZ" dirty="0"/>
              <a:t> World </a:t>
            </a:r>
            <a:r>
              <a:rPr lang="fr-DZ" dirty="0" err="1"/>
              <a:t>War</a:t>
            </a:r>
            <a:r>
              <a:rPr lang="fr-DZ" dirty="0"/>
              <a:t> I </a:t>
            </a:r>
            <a:r>
              <a:rPr lang="fr-DZ" dirty="0" err="1"/>
              <a:t>through</a:t>
            </a:r>
            <a:r>
              <a:rPr lang="fr-DZ" dirty="0"/>
              <a:t> </a:t>
            </a:r>
            <a:r>
              <a:rPr lang="fr-DZ" dirty="0" err="1"/>
              <a:t>its</a:t>
            </a:r>
            <a:r>
              <a:rPr lang="fr-DZ" dirty="0"/>
              <a:t> post-WWII </a:t>
            </a:r>
            <a:r>
              <a:rPr lang="fr-DZ" dirty="0" err="1"/>
              <a:t>recovery</a:t>
            </a:r>
            <a:r>
              <a:rPr lang="fr-DZ" dirty="0"/>
              <a:t>.</a:t>
            </a:r>
          </a:p>
          <a:p>
            <a:pPr algn="l"/>
            <a:br>
              <a:rPr lang="fr-DZ" dirty="0"/>
            </a:br>
            <a:r>
              <a:rPr lang="fr-DZ" dirty="0"/>
              <a:t>The </a:t>
            </a:r>
            <a:r>
              <a:rPr lang="fr-DZ" dirty="0" err="1"/>
              <a:t>interplay</a:t>
            </a:r>
            <a:r>
              <a:rPr lang="fr-DZ" dirty="0"/>
              <a:t> </a:t>
            </a:r>
            <a:r>
              <a:rPr lang="fr-DZ" dirty="0" err="1"/>
              <a:t>between</a:t>
            </a:r>
            <a:r>
              <a:rPr lang="fr-DZ" dirty="0"/>
              <a:t> </a:t>
            </a:r>
            <a:r>
              <a:rPr lang="fr-DZ" b="1" dirty="0"/>
              <a:t>punitive </a:t>
            </a:r>
            <a:r>
              <a:rPr lang="fr-DZ" b="1" dirty="0" err="1"/>
              <a:t>peace</a:t>
            </a:r>
            <a:r>
              <a:rPr lang="fr-DZ" b="1" dirty="0"/>
              <a:t> </a:t>
            </a:r>
            <a:r>
              <a:rPr lang="fr-DZ" b="1" dirty="0" err="1"/>
              <a:t>treaties</a:t>
            </a:r>
            <a:r>
              <a:rPr lang="fr-DZ" dirty="0"/>
              <a:t> and </a:t>
            </a:r>
            <a:r>
              <a:rPr lang="fr-DZ" b="1" dirty="0"/>
              <a:t>national </a:t>
            </a:r>
            <a:r>
              <a:rPr lang="fr-DZ" b="1" dirty="0" err="1"/>
              <a:t>crisis</a:t>
            </a:r>
            <a:r>
              <a:rPr lang="fr-DZ" dirty="0"/>
              <a:t> vs. </a:t>
            </a:r>
            <a:r>
              <a:rPr lang="fr-DZ" b="1" dirty="0"/>
              <a:t>inclusive </a:t>
            </a:r>
            <a:r>
              <a:rPr lang="fr-DZ" b="1" dirty="0" err="1"/>
              <a:t>economic</a:t>
            </a:r>
            <a:r>
              <a:rPr lang="fr-DZ" b="1" dirty="0"/>
              <a:t> </a:t>
            </a:r>
            <a:r>
              <a:rPr lang="fr-DZ" b="1" dirty="0" err="1"/>
              <a:t>models</a:t>
            </a:r>
            <a:r>
              <a:rPr lang="fr-DZ" dirty="0"/>
              <a:t> and </a:t>
            </a:r>
            <a:r>
              <a:rPr lang="fr-DZ" b="1" dirty="0"/>
              <a:t>national </a:t>
            </a:r>
            <a:r>
              <a:rPr lang="fr-DZ" b="1" dirty="0" err="1"/>
              <a:t>resurgence</a:t>
            </a:r>
            <a:r>
              <a:rPr lang="fr-DZ" dirty="0"/>
              <a:t> in 20th-century Germany.</a:t>
            </a:r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382119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8D5957-FD5A-6DDA-A866-84EA09388D8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DZ" b="1" dirty="0"/>
              <a:t>1. Key </a:t>
            </a:r>
            <a:r>
              <a:rPr lang="fr-DZ" b="1" dirty="0" err="1"/>
              <a:t>Themes</a:t>
            </a: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D47328-5CB3-516C-A67C-DFF240F2BA9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fr-DZ" b="1" dirty="0" err="1"/>
              <a:t>War</a:t>
            </a:r>
            <a:r>
              <a:rPr lang="fr-DZ" b="1" dirty="0"/>
              <a:t> </a:t>
            </a:r>
            <a:r>
              <a:rPr lang="fr-DZ" b="1" dirty="0" err="1"/>
              <a:t>Guilt</a:t>
            </a:r>
            <a:r>
              <a:rPr lang="fr-DZ" b="1" dirty="0"/>
              <a:t> &amp; Humiliation:</a:t>
            </a:r>
            <a:r>
              <a:rPr lang="fr-DZ" dirty="0"/>
              <a:t> The “</a:t>
            </a:r>
            <a:r>
              <a:rPr lang="fr-DZ" dirty="0" err="1"/>
              <a:t>War</a:t>
            </a:r>
            <a:r>
              <a:rPr lang="fr-DZ" dirty="0"/>
              <a:t> </a:t>
            </a:r>
            <a:r>
              <a:rPr lang="fr-DZ" dirty="0" err="1"/>
              <a:t>Guilt</a:t>
            </a:r>
            <a:r>
              <a:rPr lang="fr-DZ" dirty="0"/>
              <a:t> Clause” (</a:t>
            </a:r>
            <a:r>
              <a:rPr lang="fr-DZ" dirty="0" err="1"/>
              <a:t>Treaty</a:t>
            </a:r>
            <a:r>
              <a:rPr lang="fr-DZ" dirty="0"/>
              <a:t> of Versailles, 1919) </a:t>
            </a:r>
            <a:r>
              <a:rPr lang="fr-DZ" dirty="0" err="1"/>
              <a:t>fostered</a:t>
            </a:r>
            <a:r>
              <a:rPr lang="fr-DZ" dirty="0"/>
              <a:t> </a:t>
            </a:r>
            <a:r>
              <a:rPr lang="fr-DZ" dirty="0" err="1"/>
              <a:t>resentment</a:t>
            </a:r>
            <a:r>
              <a:rPr lang="fr-DZ" dirty="0"/>
              <a:t> and </a:t>
            </a:r>
            <a:r>
              <a:rPr lang="fr-DZ" dirty="0" err="1"/>
              <a:t>nationalist</a:t>
            </a:r>
            <a:r>
              <a:rPr lang="fr-DZ" dirty="0"/>
              <a:t> </a:t>
            </a:r>
            <a:r>
              <a:rPr lang="fr-DZ" dirty="0" err="1"/>
              <a:t>revanchism</a:t>
            </a:r>
            <a:r>
              <a:rPr lang="fr-DZ" dirty="0"/>
              <a:t>.</a:t>
            </a:r>
          </a:p>
          <a:p>
            <a:pPr lvl="0"/>
            <a:r>
              <a:rPr lang="fr-DZ" b="1" dirty="0"/>
              <a:t>Destruction &amp; Division:</a:t>
            </a:r>
            <a:r>
              <a:rPr lang="fr-DZ" dirty="0"/>
              <a:t> Physical, </a:t>
            </a:r>
            <a:r>
              <a:rPr lang="fr-DZ" dirty="0" err="1"/>
              <a:t>economic</a:t>
            </a:r>
            <a:r>
              <a:rPr lang="fr-DZ" dirty="0"/>
              <a:t>, and social </a:t>
            </a:r>
            <a:r>
              <a:rPr lang="fr-DZ" dirty="0" err="1"/>
              <a:t>devastation</a:t>
            </a:r>
            <a:r>
              <a:rPr lang="fr-DZ" dirty="0"/>
              <a:t> </a:t>
            </a:r>
            <a:r>
              <a:rPr lang="fr-DZ" dirty="0" err="1"/>
              <a:t>after</a:t>
            </a:r>
            <a:r>
              <a:rPr lang="fr-DZ" dirty="0"/>
              <a:t> </a:t>
            </a:r>
            <a:r>
              <a:rPr lang="fr-DZ" dirty="0" err="1"/>
              <a:t>both</a:t>
            </a:r>
            <a:r>
              <a:rPr lang="fr-DZ" dirty="0"/>
              <a:t> world </a:t>
            </a:r>
            <a:r>
              <a:rPr lang="fr-DZ" dirty="0" err="1"/>
              <a:t>wars</a:t>
            </a:r>
            <a:r>
              <a:rPr lang="fr-DZ" dirty="0"/>
              <a:t>, </a:t>
            </a:r>
            <a:r>
              <a:rPr lang="fr-DZ" dirty="0" err="1"/>
              <a:t>followed</a:t>
            </a:r>
            <a:r>
              <a:rPr lang="fr-DZ" dirty="0"/>
              <a:t> by Cold </a:t>
            </a:r>
            <a:r>
              <a:rPr lang="fr-DZ" dirty="0" err="1"/>
              <a:t>War</a:t>
            </a:r>
            <a:r>
              <a:rPr lang="fr-DZ" dirty="0"/>
              <a:t> partition (1949–1990).</a:t>
            </a:r>
          </a:p>
          <a:p>
            <a:pPr lvl="0"/>
            <a:r>
              <a:rPr lang="fr-DZ" b="1" dirty="0"/>
              <a:t>Phoenix Economy:</a:t>
            </a:r>
            <a:r>
              <a:rPr lang="fr-DZ" dirty="0"/>
              <a:t> Rapid post-WWII </a:t>
            </a:r>
            <a:r>
              <a:rPr lang="fr-DZ" dirty="0" err="1"/>
              <a:t>recovery</a:t>
            </a:r>
            <a:r>
              <a:rPr lang="fr-DZ" dirty="0"/>
              <a:t> (“</a:t>
            </a:r>
            <a:r>
              <a:rPr lang="fr-DZ" dirty="0" err="1"/>
              <a:t>Wirtschaftswunder</a:t>
            </a:r>
            <a:r>
              <a:rPr lang="fr-DZ" dirty="0"/>
              <a:t>” / </a:t>
            </a:r>
            <a:r>
              <a:rPr lang="fr-DZ" dirty="0" err="1"/>
              <a:t>Economic</a:t>
            </a:r>
            <a:r>
              <a:rPr lang="fr-DZ" dirty="0"/>
              <a:t> Miracle) </a:t>
            </a:r>
            <a:r>
              <a:rPr lang="fr-DZ" dirty="0" err="1"/>
              <a:t>driven</a:t>
            </a:r>
            <a:r>
              <a:rPr lang="fr-DZ" dirty="0"/>
              <a:t> by social </a:t>
            </a:r>
            <a:r>
              <a:rPr lang="fr-DZ" dirty="0" err="1"/>
              <a:t>market</a:t>
            </a:r>
            <a:r>
              <a:rPr lang="fr-DZ" dirty="0"/>
              <a:t> </a:t>
            </a:r>
            <a:r>
              <a:rPr lang="fr-DZ" dirty="0" err="1"/>
              <a:t>economy</a:t>
            </a:r>
            <a:r>
              <a:rPr lang="fr-DZ" dirty="0"/>
              <a:t>, </a:t>
            </a:r>
            <a:r>
              <a:rPr lang="fr-DZ" dirty="0" err="1"/>
              <a:t>work</a:t>
            </a:r>
            <a:r>
              <a:rPr lang="fr-DZ" dirty="0"/>
              <a:t> </a:t>
            </a:r>
            <a:r>
              <a:rPr lang="fr-DZ" dirty="0" err="1"/>
              <a:t>ethic</a:t>
            </a:r>
            <a:r>
              <a:rPr lang="fr-DZ" dirty="0"/>
              <a:t>, and </a:t>
            </a:r>
            <a:r>
              <a:rPr lang="fr-DZ" dirty="0" err="1"/>
              <a:t>foreign</a:t>
            </a:r>
            <a:r>
              <a:rPr lang="fr-DZ" dirty="0"/>
              <a:t> </a:t>
            </a:r>
            <a:r>
              <a:rPr lang="fr-DZ" dirty="0" err="1"/>
              <a:t>opportunity</a:t>
            </a:r>
            <a:r>
              <a:rPr lang="fr-DZ" dirty="0"/>
              <a:t>.</a:t>
            </a:r>
          </a:p>
          <a:p>
            <a:pPr lvl="0"/>
            <a:r>
              <a:rPr lang="fr-DZ" b="1" dirty="0"/>
              <a:t>Model Transition:</a:t>
            </a:r>
            <a:r>
              <a:rPr lang="fr-DZ" dirty="0"/>
              <a:t> </a:t>
            </a:r>
            <a:r>
              <a:rPr lang="fr-DZ" dirty="0" err="1"/>
              <a:t>From</a:t>
            </a:r>
            <a:r>
              <a:rPr lang="fr-DZ" dirty="0"/>
              <a:t> </a:t>
            </a:r>
            <a:r>
              <a:rPr lang="fr-DZ" dirty="0" err="1"/>
              <a:t>imposed</a:t>
            </a:r>
            <a:r>
              <a:rPr lang="fr-DZ" dirty="0"/>
              <a:t> </a:t>
            </a:r>
            <a:r>
              <a:rPr lang="fr-DZ" dirty="0" err="1"/>
              <a:t>punishment</a:t>
            </a:r>
            <a:r>
              <a:rPr lang="fr-DZ" dirty="0"/>
              <a:t> → </a:t>
            </a:r>
            <a:r>
              <a:rPr lang="fr-DZ" dirty="0" err="1"/>
              <a:t>populist</a:t>
            </a:r>
            <a:r>
              <a:rPr lang="fr-DZ" dirty="0"/>
              <a:t> </a:t>
            </a:r>
            <a:r>
              <a:rPr lang="fr-DZ" dirty="0" err="1"/>
              <a:t>dictatorship</a:t>
            </a:r>
            <a:r>
              <a:rPr lang="fr-DZ" dirty="0"/>
              <a:t> → </a:t>
            </a:r>
            <a:r>
              <a:rPr lang="fr-DZ" dirty="0" err="1"/>
              <a:t>imposed</a:t>
            </a:r>
            <a:r>
              <a:rPr lang="fr-DZ" dirty="0"/>
              <a:t> division → </a:t>
            </a:r>
            <a:r>
              <a:rPr lang="fr-DZ" dirty="0" err="1"/>
              <a:t>consensual</a:t>
            </a:r>
            <a:r>
              <a:rPr lang="fr-DZ" dirty="0"/>
              <a:t> social-</a:t>
            </a:r>
            <a:r>
              <a:rPr lang="fr-DZ" dirty="0" err="1"/>
              <a:t>market</a:t>
            </a:r>
            <a:r>
              <a:rPr lang="fr-DZ" dirty="0"/>
              <a:t> </a:t>
            </a:r>
            <a:r>
              <a:rPr lang="fr-DZ" dirty="0" err="1"/>
              <a:t>democracy</a:t>
            </a:r>
            <a:r>
              <a:rPr lang="fr-DZ" dirty="0"/>
              <a:t>.</a:t>
            </a:r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2959731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D81655-31B1-600D-B6E7-0D455D9D7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6971" y="441325"/>
            <a:ext cx="4332514" cy="864961"/>
          </a:xfr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fr-DZ" sz="4000" b="1" dirty="0"/>
              <a:t>2. Major Actors</a:t>
            </a:r>
            <a:endParaRPr lang="fr-DZ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C72632-8F46-D248-33C0-3F64C957DE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572000" cy="250688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fr-DZ" b="1" dirty="0"/>
              <a:t>International:</a:t>
            </a:r>
            <a:endParaRPr lang="fr-DZ" dirty="0"/>
          </a:p>
          <a:p>
            <a:pPr lvl="1"/>
            <a:r>
              <a:rPr lang="fr-DZ" dirty="0"/>
              <a:t>Allies (WWI &amp; WWII)</a:t>
            </a:r>
          </a:p>
          <a:p>
            <a:pPr lvl="1"/>
            <a:r>
              <a:rPr lang="fr-DZ" dirty="0"/>
              <a:t>USA (Marshall Plan, 1948)</a:t>
            </a:r>
          </a:p>
          <a:p>
            <a:pPr lvl="1"/>
            <a:r>
              <a:rPr lang="fr-DZ" dirty="0"/>
              <a:t>USSR (Control of East Germany)</a:t>
            </a:r>
          </a:p>
          <a:p>
            <a:endParaRPr lang="fr-DZ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3E7181-9630-ADF8-3E9A-55D05DDED1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97286" y="1825625"/>
            <a:ext cx="5856514" cy="4351338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fr-DZ" b="1" dirty="0"/>
              <a:t>German Figures/</a:t>
            </a:r>
            <a:r>
              <a:rPr lang="fr-DZ" b="1" dirty="0" err="1"/>
              <a:t>Entities</a:t>
            </a:r>
            <a:r>
              <a:rPr lang="fr-DZ" b="1" dirty="0"/>
              <a:t>:</a:t>
            </a:r>
            <a:endParaRPr lang="fr-DZ" dirty="0"/>
          </a:p>
          <a:p>
            <a:pPr lvl="1"/>
            <a:r>
              <a:rPr lang="fr-DZ" dirty="0"/>
              <a:t>Weimar Republic (1919–1933)</a:t>
            </a:r>
          </a:p>
          <a:p>
            <a:pPr lvl="1"/>
            <a:r>
              <a:rPr lang="fr-DZ" dirty="0"/>
              <a:t>Adolf Hitler &amp; Nazi Party (1933–1945)</a:t>
            </a:r>
          </a:p>
          <a:p>
            <a:pPr lvl="1"/>
            <a:r>
              <a:rPr lang="fr-DZ" dirty="0"/>
              <a:t>Konrad Adenauer (1st Chancellor of FRG)</a:t>
            </a:r>
          </a:p>
          <a:p>
            <a:pPr lvl="1"/>
            <a:r>
              <a:rPr lang="fr-DZ" dirty="0"/>
              <a:t>Ludwig Erhard (“Father of </a:t>
            </a:r>
            <a:r>
              <a:rPr lang="fr-DZ" dirty="0" err="1"/>
              <a:t>Economic</a:t>
            </a:r>
            <a:r>
              <a:rPr lang="fr-DZ" dirty="0"/>
              <a:t> Miracle”)</a:t>
            </a:r>
          </a:p>
          <a:p>
            <a:pPr lvl="1"/>
            <a:r>
              <a:rPr lang="fr-DZ" dirty="0"/>
              <a:t>“</a:t>
            </a:r>
            <a:r>
              <a:rPr lang="fr-DZ" dirty="0" err="1"/>
              <a:t>Rubble</a:t>
            </a:r>
            <a:r>
              <a:rPr lang="fr-DZ" dirty="0"/>
              <a:t> </a:t>
            </a:r>
            <a:r>
              <a:rPr lang="fr-DZ" dirty="0" err="1"/>
              <a:t>Women</a:t>
            </a:r>
            <a:r>
              <a:rPr lang="fr-DZ" dirty="0"/>
              <a:t>” (</a:t>
            </a:r>
            <a:r>
              <a:rPr lang="fr-DZ" dirty="0" err="1"/>
              <a:t>Trümmerfrauen</a:t>
            </a:r>
            <a:r>
              <a:rPr lang="fr-DZ" dirty="0"/>
              <a:t>)</a:t>
            </a:r>
          </a:p>
          <a:p>
            <a:pPr lvl="1"/>
            <a:r>
              <a:rPr lang="fr-DZ" dirty="0"/>
              <a:t>West German </a:t>
            </a:r>
            <a:r>
              <a:rPr lang="fr-DZ" dirty="0" err="1"/>
              <a:t>SMEs</a:t>
            </a:r>
            <a:r>
              <a:rPr lang="fr-DZ" dirty="0"/>
              <a:t> &amp; </a:t>
            </a:r>
            <a:r>
              <a:rPr lang="fr-DZ" dirty="0" err="1"/>
              <a:t>industry</a:t>
            </a:r>
            <a:r>
              <a:rPr lang="fr-DZ" dirty="0"/>
              <a:t> (e.g., Volkswagen, Mercedes-Benz)</a:t>
            </a:r>
          </a:p>
        </p:txBody>
      </p:sp>
    </p:spTree>
    <p:extLst>
      <p:ext uri="{BB962C8B-B14F-4D97-AF65-F5344CB8AC3E}">
        <p14:creationId xmlns:p14="http://schemas.microsoft.com/office/powerpoint/2010/main" val="4015836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57D142-58BF-104A-A745-3E438B9FF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7886" y="354239"/>
            <a:ext cx="6324600" cy="9302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DZ" sz="3600" b="1" dirty="0"/>
              <a:t>3. Timeline of </a:t>
            </a:r>
            <a:r>
              <a:rPr lang="fr-DZ" sz="3600" b="1" dirty="0" err="1"/>
              <a:t>Turning</a:t>
            </a:r>
            <a:r>
              <a:rPr lang="fr-DZ" sz="3600" b="1" dirty="0"/>
              <a:t> Points</a:t>
            </a:r>
            <a:endParaRPr lang="fr-DZ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4FB9D6-E56A-3A21-17AB-9D98B8DB52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fr-DZ" b="1" dirty="0"/>
              <a:t>1919</a:t>
            </a:r>
            <a:r>
              <a:rPr lang="fr-DZ" dirty="0"/>
              <a:t> – </a:t>
            </a:r>
            <a:r>
              <a:rPr lang="fr-DZ" dirty="0" err="1"/>
              <a:t>Treaty</a:t>
            </a:r>
            <a:r>
              <a:rPr lang="fr-DZ" dirty="0"/>
              <a:t> of Versailles → </a:t>
            </a:r>
            <a:r>
              <a:rPr lang="fr-DZ" dirty="0" err="1"/>
              <a:t>economic</a:t>
            </a:r>
            <a:r>
              <a:rPr lang="fr-DZ" dirty="0"/>
              <a:t> collapse, </a:t>
            </a:r>
            <a:r>
              <a:rPr lang="fr-DZ" dirty="0" err="1"/>
              <a:t>political</a:t>
            </a:r>
            <a:r>
              <a:rPr lang="fr-DZ" dirty="0"/>
              <a:t> </a:t>
            </a:r>
            <a:r>
              <a:rPr lang="fr-DZ" dirty="0" err="1"/>
              <a:t>instability</a:t>
            </a:r>
            <a:r>
              <a:rPr lang="fr-DZ" dirty="0"/>
              <a:t>.</a:t>
            </a:r>
          </a:p>
          <a:p>
            <a:pPr lvl="0"/>
            <a:r>
              <a:rPr lang="fr-DZ" b="1" dirty="0"/>
              <a:t>1933</a:t>
            </a:r>
            <a:r>
              <a:rPr lang="fr-DZ" dirty="0"/>
              <a:t> – Hitler </a:t>
            </a:r>
            <a:r>
              <a:rPr lang="fr-DZ" dirty="0" err="1"/>
              <a:t>rises</a:t>
            </a:r>
            <a:r>
              <a:rPr lang="fr-DZ" dirty="0"/>
              <a:t>, </a:t>
            </a:r>
            <a:r>
              <a:rPr lang="fr-DZ" dirty="0" err="1"/>
              <a:t>rejects</a:t>
            </a:r>
            <a:r>
              <a:rPr lang="fr-DZ" dirty="0"/>
              <a:t> Versailles, </a:t>
            </a:r>
            <a:r>
              <a:rPr lang="fr-DZ" dirty="0" err="1"/>
              <a:t>pursues</a:t>
            </a:r>
            <a:r>
              <a:rPr lang="fr-DZ" dirty="0"/>
              <a:t> expansion.</a:t>
            </a:r>
          </a:p>
          <a:p>
            <a:pPr lvl="0"/>
            <a:r>
              <a:rPr lang="fr-DZ" b="1" dirty="0"/>
              <a:t>1939–1945</a:t>
            </a:r>
            <a:r>
              <a:rPr lang="fr-DZ" dirty="0"/>
              <a:t> – WWII; Germany </a:t>
            </a:r>
            <a:r>
              <a:rPr lang="fr-DZ" dirty="0" err="1"/>
              <a:t>defeated</a:t>
            </a:r>
            <a:r>
              <a:rPr lang="fr-DZ" dirty="0"/>
              <a:t>, </a:t>
            </a:r>
            <a:r>
              <a:rPr lang="fr-DZ" dirty="0" err="1"/>
              <a:t>partitioned</a:t>
            </a:r>
            <a:r>
              <a:rPr lang="fr-DZ" dirty="0"/>
              <a:t>.</a:t>
            </a:r>
          </a:p>
          <a:p>
            <a:pPr lvl="0"/>
            <a:r>
              <a:rPr lang="fr-DZ" b="1" dirty="0"/>
              <a:t>1948</a:t>
            </a:r>
            <a:r>
              <a:rPr lang="fr-DZ" dirty="0"/>
              <a:t> – Currency </a:t>
            </a:r>
            <a:r>
              <a:rPr lang="fr-DZ" dirty="0" err="1"/>
              <a:t>reform</a:t>
            </a:r>
            <a:r>
              <a:rPr lang="fr-DZ" dirty="0"/>
              <a:t> in West Germany; Marshall Plan </a:t>
            </a:r>
            <a:r>
              <a:rPr lang="fr-DZ" dirty="0" err="1"/>
              <a:t>begins</a:t>
            </a:r>
            <a:r>
              <a:rPr lang="fr-DZ" dirty="0"/>
              <a:t>.</a:t>
            </a:r>
          </a:p>
          <a:p>
            <a:endParaRPr lang="fr-DZ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E6F15C-058A-5840-EF3A-7F57FA6C830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fr-DZ" b="1" dirty="0"/>
              <a:t>1949</a:t>
            </a:r>
            <a:r>
              <a:rPr lang="fr-DZ" dirty="0"/>
              <a:t> – </a:t>
            </a:r>
            <a:r>
              <a:rPr lang="fr-DZ" dirty="0" err="1"/>
              <a:t>Founding</a:t>
            </a:r>
            <a:r>
              <a:rPr lang="fr-DZ" dirty="0"/>
              <a:t> of FRG (West) and GDR (East).</a:t>
            </a:r>
          </a:p>
          <a:p>
            <a:pPr lvl="0"/>
            <a:r>
              <a:rPr lang="fr-DZ" b="1" dirty="0"/>
              <a:t>1950s</a:t>
            </a:r>
            <a:r>
              <a:rPr lang="fr-DZ" dirty="0"/>
              <a:t> – “</a:t>
            </a:r>
            <a:r>
              <a:rPr lang="fr-DZ" dirty="0" err="1"/>
              <a:t>Economic</a:t>
            </a:r>
            <a:r>
              <a:rPr lang="fr-DZ" dirty="0"/>
              <a:t> Miracle”; </a:t>
            </a:r>
            <a:r>
              <a:rPr lang="fr-DZ" dirty="0" err="1"/>
              <a:t>Korean</a:t>
            </a:r>
            <a:r>
              <a:rPr lang="fr-DZ" dirty="0"/>
              <a:t> </a:t>
            </a:r>
            <a:r>
              <a:rPr lang="fr-DZ" dirty="0" err="1"/>
              <a:t>War</a:t>
            </a:r>
            <a:r>
              <a:rPr lang="fr-DZ" dirty="0"/>
              <a:t> boosts exports.</a:t>
            </a:r>
          </a:p>
          <a:p>
            <a:pPr lvl="0"/>
            <a:r>
              <a:rPr lang="fr-DZ" b="1" dirty="0"/>
              <a:t>1953</a:t>
            </a:r>
            <a:r>
              <a:rPr lang="fr-DZ" dirty="0"/>
              <a:t> – London </a:t>
            </a:r>
            <a:r>
              <a:rPr lang="fr-DZ" dirty="0" err="1"/>
              <a:t>Debt</a:t>
            </a:r>
            <a:r>
              <a:rPr lang="fr-DZ" dirty="0"/>
              <a:t> Agreement </a:t>
            </a:r>
            <a:r>
              <a:rPr lang="fr-DZ" dirty="0" err="1"/>
              <a:t>halves</a:t>
            </a:r>
            <a:r>
              <a:rPr lang="fr-DZ" dirty="0"/>
              <a:t>/re-</a:t>
            </a:r>
            <a:r>
              <a:rPr lang="fr-DZ" dirty="0" err="1"/>
              <a:t>schedules</a:t>
            </a:r>
            <a:r>
              <a:rPr lang="fr-DZ" dirty="0"/>
              <a:t> German </a:t>
            </a:r>
            <a:r>
              <a:rPr lang="fr-DZ" dirty="0" err="1"/>
              <a:t>debt</a:t>
            </a:r>
            <a:r>
              <a:rPr lang="fr-DZ" dirty="0"/>
              <a:t>.</a:t>
            </a:r>
          </a:p>
          <a:p>
            <a:pPr lvl="0"/>
            <a:r>
              <a:rPr lang="fr-DZ" b="1" dirty="0"/>
              <a:t>1990</a:t>
            </a:r>
            <a:r>
              <a:rPr lang="fr-DZ" dirty="0"/>
              <a:t> – </a:t>
            </a:r>
            <a:r>
              <a:rPr lang="fr-DZ" dirty="0" err="1"/>
              <a:t>Reunification</a:t>
            </a:r>
            <a:r>
              <a:rPr lang="fr-DZ" dirty="0"/>
              <a:t>; West German </a:t>
            </a:r>
            <a:r>
              <a:rPr lang="fr-DZ" dirty="0" err="1"/>
              <a:t>economy</a:t>
            </a:r>
            <a:r>
              <a:rPr lang="fr-DZ" dirty="0"/>
              <a:t> </a:t>
            </a:r>
            <a:r>
              <a:rPr lang="fr-DZ" dirty="0" err="1"/>
              <a:t>absorbs</a:t>
            </a:r>
            <a:r>
              <a:rPr lang="fr-DZ" dirty="0"/>
              <a:t> East.</a:t>
            </a:r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2241369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D32C94-F339-BC1D-FF0D-8CD9D1050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0465" y="757012"/>
            <a:ext cx="6710249" cy="505731"/>
          </a:xfrm>
        </p:spPr>
        <p:txBody>
          <a:bodyPr>
            <a:normAutofit fontScale="90000"/>
          </a:bodyPr>
          <a:lstStyle/>
          <a:p>
            <a:r>
              <a:rPr lang="fr-DZ" sz="4000" b="1" dirty="0"/>
              <a:t>4. </a:t>
            </a:r>
            <a:r>
              <a:rPr lang="fr-DZ" sz="4000" b="1" dirty="0" err="1"/>
              <a:t>Catalysts</a:t>
            </a:r>
            <a:r>
              <a:rPr lang="fr-DZ" sz="4000" b="1" dirty="0"/>
              <a:t> for Collapse &amp; </a:t>
            </a:r>
            <a:r>
              <a:rPr lang="fr-DZ" sz="4000" b="1" dirty="0" err="1"/>
              <a:t>Recovery</a:t>
            </a:r>
            <a:endParaRPr lang="fr-DZ" dirty="0"/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5FCDA050-7EBA-4F7D-22D9-64CA519334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721082"/>
              </p:ext>
            </p:extLst>
          </p:nvPr>
        </p:nvGraphicFramePr>
        <p:xfrm>
          <a:off x="839788" y="1643743"/>
          <a:ext cx="10078583" cy="48627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76574">
                  <a:extLst>
                    <a:ext uri="{9D8B030D-6E8A-4147-A177-3AD203B41FA5}">
                      <a16:colId xmlns:a16="http://schemas.microsoft.com/office/drawing/2014/main" val="1136922888"/>
                    </a:ext>
                  </a:extLst>
                </a:gridCol>
                <a:gridCol w="5402009">
                  <a:extLst>
                    <a:ext uri="{9D8B030D-6E8A-4147-A177-3AD203B41FA5}">
                      <a16:colId xmlns:a16="http://schemas.microsoft.com/office/drawing/2014/main" val="2274159476"/>
                    </a:ext>
                  </a:extLst>
                </a:gridCol>
              </a:tblGrid>
              <a:tr h="6342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>
                          <a:effectLst/>
                        </a:rPr>
                        <a:t>Collapse (Post-WWI &amp; Post-WWII)</a:t>
                      </a:r>
                      <a:endParaRPr lang="fr-D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>
                          <a:effectLst/>
                        </a:rPr>
                        <a:t>Recovery (Post-WWII West Germany)</a:t>
                      </a:r>
                      <a:endParaRPr lang="fr-D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1732027948"/>
                  </a:ext>
                </a:extLst>
              </a:tr>
              <a:tr h="6321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>
                          <a:effectLst/>
                        </a:rPr>
                        <a:t>❌ War guilt &amp; reparations</a:t>
                      </a:r>
                      <a:endParaRPr lang="fr-D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>
                          <a:effectLst/>
                        </a:rPr>
                        <a:t>✅ Social market economy (Erhard)</a:t>
                      </a:r>
                      <a:endParaRPr lang="fr-D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1296055304"/>
                  </a:ext>
                </a:extLst>
              </a:tr>
              <a:tr h="10655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>
                          <a:effectLst/>
                        </a:rPr>
                        <a:t>❌ Hyperinflation &amp; unemployment</a:t>
                      </a:r>
                      <a:endParaRPr lang="fr-D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>
                          <a:effectLst/>
                        </a:rPr>
                        <a:t>✅ Marshall Plan (limited but symbolic)</a:t>
                      </a:r>
                      <a:endParaRPr lang="fr-D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119059108"/>
                  </a:ext>
                </a:extLst>
              </a:tr>
              <a:tr h="6321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>
                          <a:effectLst/>
                        </a:rPr>
                        <a:t>❌ Political extremism</a:t>
                      </a:r>
                      <a:endParaRPr lang="fr-D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>
                          <a:effectLst/>
                        </a:rPr>
                        <a:t>✅ Debt relief (London Agreement 1953)</a:t>
                      </a:r>
                      <a:endParaRPr lang="fr-D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4098185493"/>
                  </a:ext>
                </a:extLst>
              </a:tr>
              <a:tr h="6321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>
                          <a:effectLst/>
                        </a:rPr>
                        <a:t>❌ Total war → total destruction</a:t>
                      </a:r>
                      <a:endParaRPr lang="fr-D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>
                          <a:effectLst/>
                        </a:rPr>
                        <a:t>✅ Korean War demand → export boom</a:t>
                      </a:r>
                      <a:endParaRPr lang="fr-D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66015590"/>
                  </a:ext>
                </a:extLst>
              </a:tr>
              <a:tr h="6321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>
                          <a:effectLst/>
                        </a:rPr>
                        <a:t>❌ Partition (East/West)</a:t>
                      </a:r>
                      <a:endParaRPr lang="fr-D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>
                          <a:effectLst/>
                        </a:rPr>
                        <a:t>✅ Work ethic &amp; “rubble women” efforts</a:t>
                      </a:r>
                      <a:endParaRPr lang="fr-D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2792082547"/>
                  </a:ext>
                </a:extLst>
              </a:tr>
              <a:tr h="6342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fr-DZ" sz="2400" kern="1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DZ" sz="2400" kern="100" dirty="0">
                          <a:effectLst/>
                        </a:rPr>
                        <a:t>✅ SME </a:t>
                      </a:r>
                      <a:r>
                        <a:rPr lang="fr-DZ" sz="2400" kern="100" dirty="0" err="1">
                          <a:effectLst/>
                        </a:rPr>
                        <a:t>growth</a:t>
                      </a:r>
                      <a:r>
                        <a:rPr lang="fr-DZ" sz="2400" kern="100" dirty="0">
                          <a:effectLst/>
                        </a:rPr>
                        <a:t> &amp; </a:t>
                      </a:r>
                      <a:r>
                        <a:rPr lang="fr-DZ" sz="2400" kern="100" dirty="0" err="1">
                          <a:effectLst/>
                        </a:rPr>
                        <a:t>industrial</a:t>
                      </a:r>
                      <a:r>
                        <a:rPr lang="fr-DZ" sz="2400" kern="100" dirty="0">
                          <a:effectLst/>
                        </a:rPr>
                        <a:t> innovation</a:t>
                      </a:r>
                      <a:endParaRPr lang="fr-D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52400" marR="0" marT="95250" marB="95250" anchor="ctr"/>
                </a:tc>
                <a:extLst>
                  <a:ext uri="{0D108BD9-81ED-4DB2-BD59-A6C34878D82A}">
                    <a16:rowId xmlns:a16="http://schemas.microsoft.com/office/drawing/2014/main" val="3407485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44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44F815-1289-6C79-9C62-A9F8EA820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8657" y="343353"/>
            <a:ext cx="7271657" cy="86496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DZ" sz="3600" b="1" dirty="0"/>
              <a:t>5. </a:t>
            </a:r>
            <a:r>
              <a:rPr lang="fr-DZ" sz="3600" b="1" dirty="0" err="1"/>
              <a:t>Economic</a:t>
            </a:r>
            <a:r>
              <a:rPr lang="fr-DZ" sz="3600" b="1" dirty="0"/>
              <a:t> </a:t>
            </a:r>
            <a:r>
              <a:rPr lang="fr-DZ" sz="3600" b="1" dirty="0" err="1"/>
              <a:t>Models</a:t>
            </a:r>
            <a:r>
              <a:rPr lang="fr-DZ" sz="3600" b="1" dirty="0"/>
              <a:t> </a:t>
            </a:r>
            <a:r>
              <a:rPr lang="fr-DZ" sz="3600" b="1" dirty="0" err="1"/>
              <a:t>Contrasted</a:t>
            </a:r>
            <a:endParaRPr lang="fr-DZ" sz="36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198537-30E6-AFB3-8C9F-DFF18CA65EC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lvl="0"/>
            <a:r>
              <a:rPr lang="fr-DZ" b="1" dirty="0"/>
              <a:t>Versailles Model (1919):</a:t>
            </a:r>
            <a:br>
              <a:rPr lang="fr-DZ" dirty="0"/>
            </a:br>
            <a:r>
              <a:rPr lang="fr-DZ" dirty="0" err="1"/>
              <a:t>Blame</a:t>
            </a:r>
            <a:r>
              <a:rPr lang="fr-DZ" dirty="0"/>
              <a:t> + </a:t>
            </a:r>
            <a:r>
              <a:rPr lang="fr-DZ" dirty="0" err="1"/>
              <a:t>Reparations</a:t>
            </a:r>
            <a:r>
              <a:rPr lang="fr-DZ" dirty="0"/>
              <a:t> + </a:t>
            </a:r>
            <a:r>
              <a:rPr lang="fr-DZ" dirty="0" err="1"/>
              <a:t>Demilitarization</a:t>
            </a:r>
            <a:r>
              <a:rPr lang="fr-DZ" dirty="0"/>
              <a:t> → </a:t>
            </a:r>
            <a:r>
              <a:rPr lang="fr-DZ" dirty="0" err="1"/>
              <a:t>Destabilization</a:t>
            </a:r>
            <a:endParaRPr lang="fr-DZ" dirty="0"/>
          </a:p>
          <a:p>
            <a:pPr lvl="0"/>
            <a:r>
              <a:rPr lang="fr-DZ" b="1" dirty="0"/>
              <a:t>Nazi </a:t>
            </a:r>
            <a:r>
              <a:rPr lang="fr-DZ" b="1" dirty="0" err="1"/>
              <a:t>Autarky</a:t>
            </a:r>
            <a:r>
              <a:rPr lang="fr-DZ" b="1" dirty="0"/>
              <a:t> &amp; Expansion (1933–1945):</a:t>
            </a:r>
            <a:br>
              <a:rPr lang="fr-DZ" dirty="0"/>
            </a:br>
            <a:r>
              <a:rPr lang="fr-DZ" dirty="0" err="1"/>
              <a:t>Militarism</a:t>
            </a:r>
            <a:r>
              <a:rPr lang="fr-DZ" dirty="0"/>
              <a:t> + Territorial </a:t>
            </a:r>
            <a:r>
              <a:rPr lang="fr-DZ" dirty="0" err="1"/>
              <a:t>conquest</a:t>
            </a:r>
            <a:r>
              <a:rPr lang="fr-DZ" dirty="0"/>
              <a:t> → </a:t>
            </a:r>
            <a:r>
              <a:rPr lang="fr-DZ" dirty="0" err="1"/>
              <a:t>War</a:t>
            </a:r>
            <a:r>
              <a:rPr lang="fr-DZ" dirty="0"/>
              <a:t> &amp; </a:t>
            </a:r>
            <a:r>
              <a:rPr lang="fr-DZ" dirty="0" err="1"/>
              <a:t>genocide</a:t>
            </a:r>
            <a:endParaRPr lang="fr-DZ" dirty="0"/>
          </a:p>
          <a:p>
            <a:pPr lvl="0"/>
            <a:r>
              <a:rPr lang="fr-DZ" b="1" dirty="0"/>
              <a:t>Soviet-Style Central Planning (East Germany):</a:t>
            </a:r>
            <a:br>
              <a:rPr lang="fr-DZ" dirty="0"/>
            </a:br>
            <a:r>
              <a:rPr lang="fr-DZ" dirty="0"/>
              <a:t>State control + </a:t>
            </a:r>
            <a:r>
              <a:rPr lang="fr-DZ" dirty="0" err="1"/>
              <a:t>Reparations</a:t>
            </a:r>
            <a:r>
              <a:rPr lang="fr-DZ" dirty="0"/>
              <a:t> to USSR → Stagnation</a:t>
            </a:r>
          </a:p>
          <a:p>
            <a:pPr lvl="0"/>
            <a:r>
              <a:rPr lang="fr-DZ" b="1" dirty="0"/>
              <a:t>Social </a:t>
            </a:r>
            <a:r>
              <a:rPr lang="fr-DZ" b="1" dirty="0" err="1"/>
              <a:t>Market</a:t>
            </a:r>
            <a:r>
              <a:rPr lang="fr-DZ" b="1" dirty="0"/>
              <a:t> Economy (West Germany):</a:t>
            </a:r>
            <a:br>
              <a:rPr lang="fr-DZ" dirty="0"/>
            </a:br>
            <a:r>
              <a:rPr lang="fr-DZ" dirty="0"/>
              <a:t>Free </a:t>
            </a:r>
            <a:r>
              <a:rPr lang="fr-DZ" dirty="0" err="1"/>
              <a:t>market</a:t>
            </a:r>
            <a:r>
              <a:rPr lang="fr-DZ" dirty="0"/>
              <a:t> + Social protection + SME support → “Miracle”</a:t>
            </a:r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915214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759001-EF07-F3AE-EC49-F18720D18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2543" y="430439"/>
            <a:ext cx="5203371" cy="77787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DZ" sz="4000" b="1" dirty="0"/>
              <a:t>6. Lasting </a:t>
            </a:r>
            <a:r>
              <a:rPr lang="fr-DZ" sz="4000" b="1" dirty="0" err="1"/>
              <a:t>Outcomes</a:t>
            </a:r>
            <a:endParaRPr lang="fr-DZ" sz="4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FC309D-E7DA-D9D5-8EE1-F9B2F5C31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970" y="1458686"/>
            <a:ext cx="10493829" cy="471827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lvl="0"/>
            <a:r>
              <a:rPr lang="fr-DZ" b="1" dirty="0" err="1"/>
              <a:t>Political</a:t>
            </a:r>
            <a:r>
              <a:rPr lang="fr-DZ" b="1" dirty="0"/>
              <a:t>:</a:t>
            </a:r>
            <a:r>
              <a:rPr lang="fr-DZ" dirty="0"/>
              <a:t> Stable </a:t>
            </a:r>
            <a:r>
              <a:rPr lang="fr-DZ" dirty="0" err="1"/>
              <a:t>federal</a:t>
            </a:r>
            <a:r>
              <a:rPr lang="fr-DZ" dirty="0"/>
              <a:t> </a:t>
            </a:r>
            <a:r>
              <a:rPr lang="fr-DZ" dirty="0" err="1"/>
              <a:t>democracy</a:t>
            </a:r>
            <a:r>
              <a:rPr lang="fr-DZ" dirty="0"/>
              <a:t> in </a:t>
            </a:r>
            <a:r>
              <a:rPr lang="fr-DZ" dirty="0" err="1"/>
              <a:t>united</a:t>
            </a:r>
            <a:r>
              <a:rPr lang="fr-DZ" dirty="0"/>
              <a:t> Germany.</a:t>
            </a:r>
          </a:p>
          <a:p>
            <a:pPr lvl="0"/>
            <a:r>
              <a:rPr lang="fr-DZ" b="1" dirty="0" err="1"/>
              <a:t>Economic</a:t>
            </a:r>
            <a:r>
              <a:rPr lang="fr-DZ" b="1" dirty="0"/>
              <a:t>:</a:t>
            </a:r>
            <a:r>
              <a:rPr lang="fr-DZ" dirty="0"/>
              <a:t> </a:t>
            </a:r>
            <a:r>
              <a:rPr lang="fr-DZ" dirty="0" err="1"/>
              <a:t>EU’s</a:t>
            </a:r>
            <a:r>
              <a:rPr lang="fr-DZ" dirty="0"/>
              <a:t> </a:t>
            </a:r>
            <a:r>
              <a:rPr lang="fr-DZ" dirty="0" err="1"/>
              <a:t>largest</a:t>
            </a:r>
            <a:r>
              <a:rPr lang="fr-DZ" dirty="0"/>
              <a:t> </a:t>
            </a:r>
            <a:r>
              <a:rPr lang="fr-DZ" dirty="0" err="1"/>
              <a:t>economy</a:t>
            </a:r>
            <a:r>
              <a:rPr lang="fr-DZ" dirty="0"/>
              <a:t>; global export leader.</a:t>
            </a:r>
          </a:p>
          <a:p>
            <a:pPr lvl="0"/>
            <a:r>
              <a:rPr lang="fr-DZ" b="1" dirty="0"/>
              <a:t>Social:</a:t>
            </a:r>
            <a:r>
              <a:rPr lang="fr-DZ" dirty="0"/>
              <a:t> Strong middle class; high-value </a:t>
            </a:r>
            <a:r>
              <a:rPr lang="fr-DZ" dirty="0" err="1"/>
              <a:t>vocational</a:t>
            </a:r>
            <a:r>
              <a:rPr lang="fr-DZ" dirty="0"/>
              <a:t> training.</a:t>
            </a:r>
          </a:p>
          <a:p>
            <a:pPr lvl="0"/>
            <a:r>
              <a:rPr lang="fr-DZ" b="1" dirty="0" err="1"/>
              <a:t>Historical</a:t>
            </a:r>
            <a:r>
              <a:rPr lang="fr-DZ" b="1" dirty="0"/>
              <a:t> Lesson:</a:t>
            </a:r>
            <a:r>
              <a:rPr lang="fr-DZ" dirty="0"/>
              <a:t> Inclusive reconstruction &gt; punitive </a:t>
            </a:r>
            <a:r>
              <a:rPr lang="fr-DZ" dirty="0" err="1"/>
              <a:t>peace</a:t>
            </a:r>
            <a:r>
              <a:rPr lang="fr-DZ" dirty="0"/>
              <a:t> in </a:t>
            </a:r>
            <a:r>
              <a:rPr lang="fr-DZ" dirty="0" err="1"/>
              <a:t>achieving</a:t>
            </a:r>
            <a:r>
              <a:rPr lang="fr-DZ" dirty="0"/>
              <a:t> long-</a:t>
            </a:r>
            <a:r>
              <a:rPr lang="fr-DZ" dirty="0" err="1"/>
              <a:t>term</a:t>
            </a:r>
            <a:r>
              <a:rPr lang="fr-DZ" dirty="0"/>
              <a:t> </a:t>
            </a:r>
            <a:r>
              <a:rPr lang="fr-DZ" dirty="0" err="1"/>
              <a:t>stability</a:t>
            </a:r>
            <a:r>
              <a:rPr lang="fr-DZ" dirty="0"/>
              <a:t>.</a:t>
            </a:r>
            <a:br>
              <a:rPr lang="fr-DZ" dirty="0"/>
            </a:br>
            <a:endParaRPr lang="fr-DZ" dirty="0"/>
          </a:p>
          <a:p>
            <a:r>
              <a:rPr lang="fr-DZ" b="1" dirty="0"/>
              <a:t>Visual </a:t>
            </a:r>
            <a:r>
              <a:rPr lang="fr-DZ" b="1" dirty="0" err="1"/>
              <a:t>Mnemonic</a:t>
            </a:r>
            <a:r>
              <a:rPr lang="fr-DZ" b="1" dirty="0"/>
              <a:t>:</a:t>
            </a:r>
            <a:br>
              <a:rPr lang="fr-DZ" dirty="0"/>
            </a:br>
            <a:r>
              <a:rPr lang="fr-DZ" dirty="0"/>
              <a:t>Versailles (1919) → Weimar Crisis → Nazi Rise → WWII → Division → Marshall </a:t>
            </a:r>
            <a:r>
              <a:rPr lang="fr-DZ" dirty="0" err="1"/>
              <a:t>Aid</a:t>
            </a:r>
            <a:r>
              <a:rPr lang="fr-DZ" dirty="0"/>
              <a:t> + Social </a:t>
            </a:r>
            <a:r>
              <a:rPr lang="fr-DZ" dirty="0" err="1"/>
              <a:t>Market</a:t>
            </a:r>
            <a:r>
              <a:rPr lang="fr-DZ" dirty="0"/>
              <a:t> Economy + Hard Work → </a:t>
            </a:r>
            <a:r>
              <a:rPr lang="fr-DZ" dirty="0" err="1"/>
              <a:t>Economic</a:t>
            </a:r>
            <a:r>
              <a:rPr lang="fr-DZ" dirty="0"/>
              <a:t> Miracle → </a:t>
            </a:r>
            <a:r>
              <a:rPr lang="fr-DZ" dirty="0" err="1"/>
              <a:t>Reunification</a:t>
            </a:r>
            <a:r>
              <a:rPr lang="fr-DZ" dirty="0"/>
              <a:t> → Global Power</a:t>
            </a:r>
          </a:p>
          <a:p>
            <a:pPr marL="0" indent="0">
              <a:buNone/>
            </a:pPr>
            <a:endParaRPr lang="fr-DZ" dirty="0"/>
          </a:p>
          <a:p>
            <a:r>
              <a:rPr lang="fr-DZ" b="1" dirty="0"/>
              <a:t>Key </a:t>
            </a:r>
            <a:r>
              <a:rPr lang="fr-DZ" b="1" dirty="0" err="1"/>
              <a:t>Quote</a:t>
            </a:r>
            <a:r>
              <a:rPr lang="fr-DZ" b="1" dirty="0"/>
              <a:t> (</a:t>
            </a:r>
            <a:r>
              <a:rPr lang="fr-DZ" b="1" dirty="0" err="1"/>
              <a:t>Implied</a:t>
            </a:r>
            <a:r>
              <a:rPr lang="fr-DZ" b="1" dirty="0"/>
              <a:t>):</a:t>
            </a:r>
            <a:br>
              <a:rPr lang="fr-DZ" dirty="0"/>
            </a:br>
            <a:r>
              <a:rPr lang="fr-DZ" dirty="0"/>
              <a:t>“The </a:t>
            </a:r>
            <a:r>
              <a:rPr lang="fr-DZ" dirty="0" err="1"/>
              <a:t>seeds</a:t>
            </a:r>
            <a:r>
              <a:rPr lang="fr-DZ" dirty="0"/>
              <a:t> of WWII </a:t>
            </a:r>
            <a:r>
              <a:rPr lang="fr-DZ" dirty="0" err="1"/>
              <a:t>were</a:t>
            </a:r>
            <a:r>
              <a:rPr lang="fr-DZ" dirty="0"/>
              <a:t> </a:t>
            </a:r>
            <a:r>
              <a:rPr lang="fr-DZ" dirty="0" err="1"/>
              <a:t>sown</a:t>
            </a:r>
            <a:r>
              <a:rPr lang="fr-DZ" dirty="0"/>
              <a:t> in the </a:t>
            </a:r>
            <a:r>
              <a:rPr lang="fr-DZ" dirty="0" err="1"/>
              <a:t>peace</a:t>
            </a:r>
            <a:r>
              <a:rPr lang="fr-DZ" dirty="0"/>
              <a:t> of 1919; the </a:t>
            </a:r>
            <a:r>
              <a:rPr lang="fr-DZ" dirty="0" err="1"/>
              <a:t>seeds</a:t>
            </a:r>
            <a:r>
              <a:rPr lang="fr-DZ" dirty="0"/>
              <a:t> of lasting </a:t>
            </a:r>
            <a:r>
              <a:rPr lang="fr-DZ" dirty="0" err="1"/>
              <a:t>peace</a:t>
            </a:r>
            <a:r>
              <a:rPr lang="fr-DZ" dirty="0"/>
              <a:t> </a:t>
            </a:r>
            <a:r>
              <a:rPr lang="fr-DZ" dirty="0" err="1"/>
              <a:t>were</a:t>
            </a:r>
            <a:r>
              <a:rPr lang="fr-DZ" dirty="0"/>
              <a:t> </a:t>
            </a:r>
            <a:r>
              <a:rPr lang="fr-DZ" dirty="0" err="1"/>
              <a:t>sown</a:t>
            </a:r>
            <a:r>
              <a:rPr lang="fr-DZ" dirty="0"/>
              <a:t> in the reconstruction of 1948–1953.”</a:t>
            </a:r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1958677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612</Words>
  <Application>Microsoft Office PowerPoint</Application>
  <PresentationFormat>Grand écran</PresentationFormat>
  <Paragraphs>57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Topic 07: Germany’s Path from Defeat to Economic Miracle (1914–1990+)</vt:lpstr>
      <vt:lpstr>1. Key Themes</vt:lpstr>
      <vt:lpstr>2. Major Actors</vt:lpstr>
      <vt:lpstr>3. Timeline of Turning Points</vt:lpstr>
      <vt:lpstr>4. Catalysts for Collapse &amp; Recovery</vt:lpstr>
      <vt:lpstr>5. Economic Models Contrasted</vt:lpstr>
      <vt:lpstr>6. Lasting Outcomes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manal Boulefa</dc:creator>
  <cp:lastModifiedBy>manal Boulefa</cp:lastModifiedBy>
  <cp:revision>5</cp:revision>
  <dcterms:created xsi:type="dcterms:W3CDTF">2025-12-07T23:26:14Z</dcterms:created>
  <dcterms:modified xsi:type="dcterms:W3CDTF">2025-12-07T23:40:58Z</dcterms:modified>
</cp:coreProperties>
</file>