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38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smaili" userId="e7cbf710d23f2009" providerId="LiveId" clId="{FE2F2250-4F5C-4159-A506-40CB0030B445}"/>
    <pc:docChg chg="custSel addSld modSld">
      <pc:chgData name="nadia smaili" userId="e7cbf710d23f2009" providerId="LiveId" clId="{FE2F2250-4F5C-4159-A506-40CB0030B445}" dt="2025-10-15T18:49:35.805" v="228" actId="20577"/>
      <pc:docMkLst>
        <pc:docMk/>
      </pc:docMkLst>
      <pc:sldChg chg="modSp mod">
        <pc:chgData name="nadia smaili" userId="e7cbf710d23f2009" providerId="LiveId" clId="{FE2F2250-4F5C-4159-A506-40CB0030B445}" dt="2025-10-15T18:39:32.155" v="93" actId="20577"/>
        <pc:sldMkLst>
          <pc:docMk/>
          <pc:sldMk cId="2342667486" sldId="256"/>
        </pc:sldMkLst>
        <pc:spChg chg="mod">
          <ac:chgData name="nadia smaili" userId="e7cbf710d23f2009" providerId="LiveId" clId="{FE2F2250-4F5C-4159-A506-40CB0030B445}" dt="2025-10-15T18:39:32.155" v="93" actId="20577"/>
          <ac:spMkLst>
            <pc:docMk/>
            <pc:sldMk cId="2342667486" sldId="256"/>
            <ac:spMk id="3" creationId="{3AECD5A5-307E-A727-8126-818ED9DBE077}"/>
          </ac:spMkLst>
        </pc:spChg>
      </pc:sldChg>
      <pc:sldChg chg="modSp new mod">
        <pc:chgData name="nadia smaili" userId="e7cbf710d23f2009" providerId="LiveId" clId="{FE2F2250-4F5C-4159-A506-40CB0030B445}" dt="2025-10-15T18:43:49.543" v="159" actId="20577"/>
        <pc:sldMkLst>
          <pc:docMk/>
          <pc:sldMk cId="3908329366" sldId="257"/>
        </pc:sldMkLst>
        <pc:spChg chg="mod">
          <ac:chgData name="nadia smaili" userId="e7cbf710d23f2009" providerId="LiveId" clId="{FE2F2250-4F5C-4159-A506-40CB0030B445}" dt="2025-10-15T18:42:42.330" v="145" actId="20577"/>
          <ac:spMkLst>
            <pc:docMk/>
            <pc:sldMk cId="3908329366" sldId="257"/>
            <ac:spMk id="2" creationId="{F7E77DD8-45F4-0414-5328-194F88B064F6}"/>
          </ac:spMkLst>
        </pc:spChg>
        <pc:spChg chg="mod">
          <ac:chgData name="nadia smaili" userId="e7cbf710d23f2009" providerId="LiveId" clId="{FE2F2250-4F5C-4159-A506-40CB0030B445}" dt="2025-10-15T18:43:49.543" v="159" actId="20577"/>
          <ac:spMkLst>
            <pc:docMk/>
            <pc:sldMk cId="3908329366" sldId="257"/>
            <ac:spMk id="3" creationId="{7C3E3F93-F05C-FDB0-A09C-06615279BDDA}"/>
          </ac:spMkLst>
        </pc:spChg>
      </pc:sldChg>
      <pc:sldChg chg="modSp new mod">
        <pc:chgData name="nadia smaili" userId="e7cbf710d23f2009" providerId="LiveId" clId="{FE2F2250-4F5C-4159-A506-40CB0030B445}" dt="2025-10-15T18:42:57.145" v="151" actId="20577"/>
        <pc:sldMkLst>
          <pc:docMk/>
          <pc:sldMk cId="1035084695" sldId="258"/>
        </pc:sldMkLst>
        <pc:spChg chg="mod">
          <ac:chgData name="nadia smaili" userId="e7cbf710d23f2009" providerId="LiveId" clId="{FE2F2250-4F5C-4159-A506-40CB0030B445}" dt="2025-10-15T18:42:57.145" v="151" actId="20577"/>
          <ac:spMkLst>
            <pc:docMk/>
            <pc:sldMk cId="1035084695" sldId="258"/>
            <ac:spMk id="2" creationId="{63E80B22-1A66-702A-6DD1-9DEA2CED8340}"/>
          </ac:spMkLst>
        </pc:spChg>
        <pc:spChg chg="mod">
          <ac:chgData name="nadia smaili" userId="e7cbf710d23f2009" providerId="LiveId" clId="{FE2F2250-4F5C-4159-A506-40CB0030B445}" dt="2025-10-15T18:38:18.191" v="77" actId="14100"/>
          <ac:spMkLst>
            <pc:docMk/>
            <pc:sldMk cId="1035084695" sldId="258"/>
            <ac:spMk id="3" creationId="{41B20B8A-CF73-E2AE-AFF8-B2D4871A65EF}"/>
          </ac:spMkLst>
        </pc:spChg>
      </pc:sldChg>
      <pc:sldChg chg="modSp new mod">
        <pc:chgData name="nadia smaili" userId="e7cbf710d23f2009" providerId="LiveId" clId="{FE2F2250-4F5C-4159-A506-40CB0030B445}" dt="2025-10-15T18:40:01.521" v="99"/>
        <pc:sldMkLst>
          <pc:docMk/>
          <pc:sldMk cId="963638939" sldId="259"/>
        </pc:sldMkLst>
        <pc:spChg chg="mod">
          <ac:chgData name="nadia smaili" userId="e7cbf710d23f2009" providerId="LiveId" clId="{FE2F2250-4F5C-4159-A506-40CB0030B445}" dt="2025-10-15T18:40:01.521" v="99"/>
          <ac:spMkLst>
            <pc:docMk/>
            <pc:sldMk cId="963638939" sldId="259"/>
            <ac:spMk id="2" creationId="{2AEBF9E1-FA0D-87F9-9C5A-7D5AF8094747}"/>
          </ac:spMkLst>
        </pc:spChg>
        <pc:spChg chg="mod">
          <ac:chgData name="nadia smaili" userId="e7cbf710d23f2009" providerId="LiveId" clId="{FE2F2250-4F5C-4159-A506-40CB0030B445}" dt="2025-10-15T18:39:59.498" v="98" actId="20577"/>
          <ac:spMkLst>
            <pc:docMk/>
            <pc:sldMk cId="963638939" sldId="259"/>
            <ac:spMk id="3" creationId="{257173E9-32DD-3346-5434-DC3B60D1912A}"/>
          </ac:spMkLst>
        </pc:spChg>
      </pc:sldChg>
      <pc:sldChg chg="modSp new mod">
        <pc:chgData name="nadia smaili" userId="e7cbf710d23f2009" providerId="LiveId" clId="{FE2F2250-4F5C-4159-A506-40CB0030B445}" dt="2025-10-15T18:43:56.978" v="160" actId="14100"/>
        <pc:sldMkLst>
          <pc:docMk/>
          <pc:sldMk cId="13292311" sldId="260"/>
        </pc:sldMkLst>
        <pc:spChg chg="mod">
          <ac:chgData name="nadia smaili" userId="e7cbf710d23f2009" providerId="LiveId" clId="{FE2F2250-4F5C-4159-A506-40CB0030B445}" dt="2025-10-15T18:41:52.070" v="126" actId="20577"/>
          <ac:spMkLst>
            <pc:docMk/>
            <pc:sldMk cId="13292311" sldId="260"/>
            <ac:spMk id="2" creationId="{0C09A32D-952B-9501-F132-EC84272A5370}"/>
          </ac:spMkLst>
        </pc:spChg>
        <pc:spChg chg="mod">
          <ac:chgData name="nadia smaili" userId="e7cbf710d23f2009" providerId="LiveId" clId="{FE2F2250-4F5C-4159-A506-40CB0030B445}" dt="2025-10-15T18:43:56.978" v="160" actId="14100"/>
          <ac:spMkLst>
            <pc:docMk/>
            <pc:sldMk cId="13292311" sldId="260"/>
            <ac:spMk id="3" creationId="{FEC40157-3157-0D04-9A43-BE73A35CC0DF}"/>
          </ac:spMkLst>
        </pc:spChg>
      </pc:sldChg>
      <pc:sldChg chg="modSp new mod">
        <pc:chgData name="nadia smaili" userId="e7cbf710d23f2009" providerId="LiveId" clId="{FE2F2250-4F5C-4159-A506-40CB0030B445}" dt="2025-10-15T18:44:33.845" v="164" actId="20577"/>
        <pc:sldMkLst>
          <pc:docMk/>
          <pc:sldMk cId="608173647" sldId="261"/>
        </pc:sldMkLst>
        <pc:spChg chg="mod">
          <ac:chgData name="nadia smaili" userId="e7cbf710d23f2009" providerId="LiveId" clId="{FE2F2250-4F5C-4159-A506-40CB0030B445}" dt="2025-10-15T18:44:16.347" v="163" actId="20577"/>
          <ac:spMkLst>
            <pc:docMk/>
            <pc:sldMk cId="608173647" sldId="261"/>
            <ac:spMk id="2" creationId="{1F9B74B6-E34F-0430-0A14-CA19286C199E}"/>
          </ac:spMkLst>
        </pc:spChg>
        <pc:spChg chg="mod">
          <ac:chgData name="nadia smaili" userId="e7cbf710d23f2009" providerId="LiveId" clId="{FE2F2250-4F5C-4159-A506-40CB0030B445}" dt="2025-10-15T18:44:33.845" v="164" actId="20577"/>
          <ac:spMkLst>
            <pc:docMk/>
            <pc:sldMk cId="608173647" sldId="261"/>
            <ac:spMk id="3" creationId="{496A733E-BFF5-EFC4-087A-05910C2A1B50}"/>
          </ac:spMkLst>
        </pc:spChg>
      </pc:sldChg>
      <pc:sldChg chg="modSp new mod">
        <pc:chgData name="nadia smaili" userId="e7cbf710d23f2009" providerId="LiveId" clId="{FE2F2250-4F5C-4159-A506-40CB0030B445}" dt="2025-10-15T18:45:31.746" v="170" actId="2711"/>
        <pc:sldMkLst>
          <pc:docMk/>
          <pc:sldMk cId="710735676" sldId="262"/>
        </pc:sldMkLst>
        <pc:spChg chg="mod">
          <ac:chgData name="nadia smaili" userId="e7cbf710d23f2009" providerId="LiveId" clId="{FE2F2250-4F5C-4159-A506-40CB0030B445}" dt="2025-10-15T18:45:23.996" v="168" actId="20578"/>
          <ac:spMkLst>
            <pc:docMk/>
            <pc:sldMk cId="710735676" sldId="262"/>
            <ac:spMk id="2" creationId="{8D67570A-AADF-EBD7-F4DB-634472327C7D}"/>
          </ac:spMkLst>
        </pc:spChg>
        <pc:spChg chg="mod">
          <ac:chgData name="nadia smaili" userId="e7cbf710d23f2009" providerId="LiveId" clId="{FE2F2250-4F5C-4159-A506-40CB0030B445}" dt="2025-10-15T18:45:31.746" v="170" actId="2711"/>
          <ac:spMkLst>
            <pc:docMk/>
            <pc:sldMk cId="710735676" sldId="262"/>
            <ac:spMk id="3" creationId="{EB808CDE-5749-CCFE-F068-DE07FED8BECD}"/>
          </ac:spMkLst>
        </pc:spChg>
      </pc:sldChg>
      <pc:sldChg chg="addSp delSp modSp new mod">
        <pc:chgData name="nadia smaili" userId="e7cbf710d23f2009" providerId="LiveId" clId="{FE2F2250-4F5C-4159-A506-40CB0030B445}" dt="2025-10-15T18:48:10.745" v="222" actId="113"/>
        <pc:sldMkLst>
          <pc:docMk/>
          <pc:sldMk cId="2536799910" sldId="263"/>
        </pc:sldMkLst>
        <pc:spChg chg="mod">
          <ac:chgData name="nadia smaili" userId="e7cbf710d23f2009" providerId="LiveId" clId="{FE2F2250-4F5C-4159-A506-40CB0030B445}" dt="2025-10-15T18:47:19.170" v="215" actId="2711"/>
          <ac:spMkLst>
            <pc:docMk/>
            <pc:sldMk cId="2536799910" sldId="263"/>
            <ac:spMk id="2" creationId="{4619BC45-7C6A-D648-EBEA-BC1DF872A6BA}"/>
          </ac:spMkLst>
        </pc:spChg>
        <pc:spChg chg="del">
          <ac:chgData name="nadia smaili" userId="e7cbf710d23f2009" providerId="LiveId" clId="{FE2F2250-4F5C-4159-A506-40CB0030B445}" dt="2025-10-15T18:46:26.900" v="172"/>
          <ac:spMkLst>
            <pc:docMk/>
            <pc:sldMk cId="2536799910" sldId="263"/>
            <ac:spMk id="3" creationId="{C87E1640-5AB3-E8BE-DAF8-4FF60DED8D55}"/>
          </ac:spMkLst>
        </pc:spChg>
        <pc:graphicFrameChg chg="add mod modGraphic">
          <ac:chgData name="nadia smaili" userId="e7cbf710d23f2009" providerId="LiveId" clId="{FE2F2250-4F5C-4159-A506-40CB0030B445}" dt="2025-10-15T18:48:10.745" v="222" actId="113"/>
          <ac:graphicFrameMkLst>
            <pc:docMk/>
            <pc:sldMk cId="2536799910" sldId="263"/>
            <ac:graphicFrameMk id="4" creationId="{6C852EE7-8A7A-1491-A208-702DCDCEA17C}"/>
          </ac:graphicFrameMkLst>
        </pc:graphicFrameChg>
      </pc:sldChg>
      <pc:sldChg chg="modSp new mod">
        <pc:chgData name="nadia smaili" userId="e7cbf710d23f2009" providerId="LiveId" clId="{FE2F2250-4F5C-4159-A506-40CB0030B445}" dt="2025-10-15T18:49:35.805" v="228" actId="20577"/>
        <pc:sldMkLst>
          <pc:docMk/>
          <pc:sldMk cId="565238609" sldId="264"/>
        </pc:sldMkLst>
        <pc:spChg chg="mod">
          <ac:chgData name="nadia smaili" userId="e7cbf710d23f2009" providerId="LiveId" clId="{FE2F2250-4F5C-4159-A506-40CB0030B445}" dt="2025-10-15T18:49:11.308" v="225" actId="20578"/>
          <ac:spMkLst>
            <pc:docMk/>
            <pc:sldMk cId="565238609" sldId="264"/>
            <ac:spMk id="2" creationId="{FEF9E959-FCC6-E07B-0751-136F03445101}"/>
          </ac:spMkLst>
        </pc:spChg>
        <pc:spChg chg="mod">
          <ac:chgData name="nadia smaili" userId="e7cbf710d23f2009" providerId="LiveId" clId="{FE2F2250-4F5C-4159-A506-40CB0030B445}" dt="2025-10-15T18:49:35.805" v="228" actId="20577"/>
          <ac:spMkLst>
            <pc:docMk/>
            <pc:sldMk cId="565238609" sldId="264"/>
            <ac:spMk id="3" creationId="{4414A25D-3836-9D51-C7D7-9851412C0E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EE7A0A-24DE-EECA-4C88-0A7D808A8E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التقييم والمفاهيم ذات الدلالة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ECD5A5-307E-A727-8126-818ED9DBE0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/>
              <a:t>التقييم والتقويم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266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EBF9E1-FA0D-87F9-9C5A-7D5AF8094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العلاقة بين التقييم والتقويم في بيئة أنظمة المعلومات والمكتبات</a:t>
            </a:r>
            <a:b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7173E9-32DD-3346-5434-DC3B60D19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🔹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مقدمة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يُعد كلٌّ من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التقويم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من المفاهيم الأساسية في ميدان علم المعلومات وإدارة المكتبات، لما لهما من دور محوري في قياس جودة الأداء وتحسينه.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وغالبًا ما يُستخدم المصطلحان بشكل مترادف، رغم أن بينهما علاقة تكاملية دقيقة من حيث الهدف، والمنهج، والوظيفة داخل دورة إدارة الجودة.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638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E77DD8-45F4-0414-5328-194F88B06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/>
          <a:lstStyle/>
          <a:p>
            <a:pPr algn="r" rtl="1"/>
            <a:r>
              <a:rPr lang="ar-DZ" dirty="0"/>
              <a:t>أولا التقييم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3E3F93-F05C-FDB0-A09C-06615279B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91656"/>
            <a:ext cx="9603275" cy="4352321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أولًا: التقييم </a:t>
            </a:r>
            <a:r>
              <a:rPr lang="fr-FR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Evaluation</a:t>
            </a:r>
          </a:p>
          <a:p>
            <a:pPr algn="r" rtl="1"/>
            <a:r>
              <a:rPr lang="fr-FR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المعنى: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إصدار حكم على أداء أو نتيجة وفق معايير محددة.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 أن التقييم يخبرنا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بمدى جودة الشيء أو أدائه الحالي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fr-FR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الهدف: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معرفة مستوى الأداء أو النجاح مقارنة بمستوى متوقّع أو معياري.</a:t>
            </a:r>
          </a:p>
          <a:p>
            <a:pPr algn="r" rtl="1"/>
            <a:r>
              <a:rPr lang="fr-FR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مثال 1: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الأستاذ يقوّم اختبارات الطلبة ويعطي كل واحد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علامة من 20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→ هذا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تقييم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لأن الهدف معرفة مستوى التحصيل وليس تصحيحه بعد.</a:t>
            </a:r>
          </a:p>
          <a:p>
            <a:pPr algn="r" rtl="1"/>
            <a:r>
              <a:rPr lang="fr-FR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مثال 2: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قياس مدى رضا الطلبة عن خدمات المكتبة الجامعية باستبيان.</a:t>
            </a:r>
            <a:b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→ الهدف هنا معرفة </a:t>
            </a:r>
            <a:r>
              <a:rPr lang="ar-DZ" sz="29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مستوى الرضا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(أي تقييم الحالة).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32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9A32D-952B-9501-F132-EC84272A5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التقييم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C40157-3157-0D04-9A43-BE73A35CC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87510"/>
            <a:ext cx="9603275" cy="3978835"/>
          </a:xfrm>
        </p:spPr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يُشير التقييم إلى العملية المنهجية التي تهدف إلى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قياس قيمة أو فعالية نظام أو خدمة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استنادًا إلى معايير أو مؤشرات أداء محددة مسبقًا.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ويُستخدم عادة لإصدار حكم موضوعي حول مدى تحقيق الأهداف المرسومة.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سياق أنظمة المعلومات والمكتبات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يُقصد بالتقييم قياس مدى كفاءة النظام في توفير المعلومات، وسرعة الاسترجاع، ودقة الخدمات، ورضا المستخدمين.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9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E80B22-1A66-702A-6DD1-9DEA2CE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/>
          <a:lstStyle/>
          <a:p>
            <a:r>
              <a:rPr lang="ar-DZ" dirty="0"/>
              <a:t>ثانيا التقويم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B20B8A-CF73-E2AE-AFF8-B2D4871A6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352" y="1255690"/>
            <a:ext cx="11249695" cy="4636395"/>
          </a:xfrm>
        </p:spPr>
        <p:txBody>
          <a:bodyPr>
            <a:normAutofit fontScale="47500" lnSpcReduction="20000"/>
          </a:bodyPr>
          <a:lstStyle/>
          <a:p>
            <a:pPr algn="r" rtl="1"/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ثانيًا: التقويم (</a:t>
            </a:r>
            <a:r>
              <a:rPr lang="fr-FR" sz="4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Assessment</a:t>
            </a:r>
            <a:r>
              <a:rPr lang="fr-FR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/ </a:t>
            </a:r>
            <a:r>
              <a:rPr lang="fr-FR" sz="4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Appraisal</a:t>
            </a:r>
            <a:r>
              <a:rPr lang="fr-FR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  <a:p>
            <a:pPr algn="r" rtl="1"/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المعنى: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عملية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وتصحيح وتحسين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بناءً على نتائج التقييم.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 أنه يأتي بعد التقييم، ويهدف إلى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إصلاح الأخطاء وتحسين الأداء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الهدف: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تحسين النتائج أو الأداء في المستقبل.</a:t>
            </a:r>
          </a:p>
          <a:p>
            <a:pPr algn="r" rtl="1"/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مثال 1: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بعد تصحيح الاختبار، يقوم الأستاذ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بتوضيح الأخطاء الشائعة ويقدّم مراجعة للطلبة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لتحسين مستواهم في المرة القادمة.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→ هذا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تقويم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لأنه عمل إصلاحي بعد عملية التقييم.</a:t>
            </a:r>
          </a:p>
          <a:p>
            <a:pPr algn="r" rtl="1"/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مثال 2: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المكتبة يلاحظ من نتائج التقييم أن الطلبة غير راضين عن أوقات العمل،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فيقوم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بتمديد ساعات الفتح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لتلبية احتياجاتهم.</a:t>
            </a:r>
            <a:b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→ هذا </a:t>
            </a:r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تقويم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لأنه تحسين ناتج عن التقييم السابق.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08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9B74B6-E34F-0430-0A14-CA19286C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ثانيًا: مفهوم التقويم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Assessment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/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Appraisal</a:t>
            </a:r>
            <a:b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6A733E-BFF5-EFC4-087A-05910C2A1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يُعد التقويم خطوة تالية للتقييم، ويُقصد به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نتائج التقييم بهدف تحسين الأداء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وتوجيه التطوير المستمر.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فهو عملية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تشخيصية وتحسينية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تستند إلى بيانات كمية ونوعية لتحديد نقاط القوة والضعف واقتراح الحلول.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بيئة المكتبات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يُستخدم التقويم لتحديد مدى حاجة النظام إلى تحديث أو تدريب العاملين أو تحسين واجهة الاستخدام.</a:t>
            </a:r>
          </a:p>
          <a:p>
            <a:pPr algn="r" rtl="1"/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🟢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مثال تطبيقي: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تقويم تجربة الباحثين في عملية الإيداع بعد تقييم مستوى رضاهم عن المستودع.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817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7570A-AADF-EBD7-F4DB-63447232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/>
              <a:t>ثالثًا: العلاقة بين التقييم والتقويم</a:t>
            </a:r>
            <a:br>
              <a:rPr lang="ar-DZ" b="1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808CDE-5749-CCFE-F068-DE07FED8B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العلاقة بين المفهومين تكاملية وليست </a:t>
            </a:r>
            <a:r>
              <a:rPr lang="ar-DZ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ترادفية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فالتقييم يمثل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المرحلة التحليلية التي تُصدر الحكم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بينما التقويم يمثل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المرحلة التطويرية التي تُصحّح وتحسّن الأداء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ويُعدّ التقويم نتيجة منطقية لعملية التقييم، إذ يبنى عليه في دورة التحسين المستمر.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073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19BC45-7C6A-D648-EBEA-BC1DF872A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الجدول 1 : المقارنة بين التقييم والتقويم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C852EE7-8A7A-1491-A208-702DCDCEA1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96944"/>
              </p:ext>
            </p:extLst>
          </p:nvPr>
        </p:nvGraphicFramePr>
        <p:xfrm>
          <a:off x="1607882" y="2016125"/>
          <a:ext cx="9290560" cy="344963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322640">
                  <a:extLst>
                    <a:ext uri="{9D8B030D-6E8A-4147-A177-3AD203B41FA5}">
                      <a16:colId xmlns:a16="http://schemas.microsoft.com/office/drawing/2014/main" val="1245170244"/>
                    </a:ext>
                  </a:extLst>
                </a:gridCol>
                <a:gridCol w="2322640">
                  <a:extLst>
                    <a:ext uri="{9D8B030D-6E8A-4147-A177-3AD203B41FA5}">
                      <a16:colId xmlns:a16="http://schemas.microsoft.com/office/drawing/2014/main" val="2523538763"/>
                    </a:ext>
                  </a:extLst>
                </a:gridCol>
                <a:gridCol w="2322640">
                  <a:extLst>
                    <a:ext uri="{9D8B030D-6E8A-4147-A177-3AD203B41FA5}">
                      <a16:colId xmlns:a16="http://schemas.microsoft.com/office/drawing/2014/main" val="4049230043"/>
                    </a:ext>
                  </a:extLst>
                </a:gridCol>
                <a:gridCol w="2322640">
                  <a:extLst>
                    <a:ext uri="{9D8B030D-6E8A-4147-A177-3AD203B41FA5}">
                      <a16:colId xmlns:a16="http://schemas.microsoft.com/office/drawing/2014/main" val="1162808557"/>
                    </a:ext>
                  </a:extLst>
                </a:gridCol>
              </a:tblGrid>
              <a:tr h="619166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البند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التقييم </a:t>
                      </a:r>
                      <a:r>
                        <a:rPr lang="fr-FR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Evaluation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التقويم </a:t>
                      </a:r>
                      <a:r>
                        <a:rPr lang="fr-FR" sz="17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Assessment</a:t>
                      </a:r>
                      <a:r>
                        <a:rPr lang="fr-FR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/ </a:t>
                      </a:r>
                      <a:r>
                        <a:rPr lang="fr-FR" sz="17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Appraisal</a:t>
                      </a:r>
                      <a:r>
                        <a:rPr lang="fr-FR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)</a:t>
                      </a:r>
                      <a:endParaRPr lang="fr-FR" sz="17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العلاقة بينهما</a:t>
                      </a:r>
                      <a:endParaRPr lang="ar-DZ" sz="17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902022647"/>
                  </a:ext>
                </a:extLst>
              </a:tr>
              <a:tr h="619166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الهدف</a:t>
                      </a:r>
                      <a:endParaRPr lang="ar-DZ" sz="170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قياس الأداء وإصدار حكم على جودته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تحسين الأداء وتصحيح المسار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التقويم يعتمد على نتائج التقييم</a:t>
                      </a: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1773104412"/>
                  </a:ext>
                </a:extLst>
              </a:tr>
              <a:tr h="619166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الوظيفة</a:t>
                      </a:r>
                      <a:endParaRPr lang="ar-DZ" sz="170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وصف وتحليل الوضع الحالي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تطوير وتحسين الوضع المستقبلي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عمليتان متكاملتان في دورة الجودة</a:t>
                      </a: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1987549137"/>
                  </a:ext>
                </a:extLst>
              </a:tr>
              <a:tr h="353809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الطبيعة</a:t>
                      </a:r>
                      <a:endParaRPr lang="ar-DZ" sz="170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كمية/نوعية (حكم موضوعي)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تحليلية/تشخيصية (تحسينية)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التقويم خطوة لاحقة للتقييم</a:t>
                      </a: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2141510961"/>
                  </a:ext>
                </a:extLst>
              </a:tr>
              <a:tr h="619166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النتائج</a:t>
                      </a:r>
                      <a:endParaRPr lang="ar-DZ" sz="170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تقارير أداء ومؤشرات كمية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خطط تطوير واستراتيجيات تحسين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التقويم يوظّف نتائج التقييم</a:t>
                      </a: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3125481547"/>
                  </a:ext>
                </a:extLst>
              </a:tr>
              <a:tr h="619166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b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السياق التطبيقي</a:t>
                      </a:r>
                      <a:endParaRPr lang="ar-DZ" sz="170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تقييم نظم المعلومات، الخدمات، الكفاءات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تقويم الخطط، البرامج، العمليات</a:t>
                      </a:r>
                    </a:p>
                  </a:txBody>
                  <a:tcPr marL="88452" marR="88452" marT="44226" marB="44226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17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كلاهما يساهم في حوكمة الجودة</a:t>
                      </a:r>
                    </a:p>
                  </a:txBody>
                  <a:tcPr marL="88452" marR="88452" marT="44226" marB="44226" anchor="ctr"/>
                </a:tc>
                <a:extLst>
                  <a:ext uri="{0D108BD9-81ED-4DB2-BD59-A6C34878D82A}">
                    <a16:rowId xmlns:a16="http://schemas.microsoft.com/office/drawing/2014/main" val="53499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79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F9E959-FCC6-E07B-0751-136F03445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/>
              <a:t>خلاصة</a:t>
            </a:r>
            <a:br>
              <a:rPr lang="ar-DZ" b="1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14A25D-3836-9D51-C7D7-9851412C0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يجيب على السؤال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"ما هو مستوى الأداء؟"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حين أن التقويم يجيب على السؤال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"كيف نحسّن هذا الأداء؟"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وبذلك فإن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التقويم يمثل الامتداد الطبيعي للتقييم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دورة التحسين المستمر لأنظمة المعلومات والمكتبات، ويشكلان معًا الركيزة الأساسية </a:t>
            </a:r>
            <a:r>
              <a:rPr lang="ar-DZ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لتحقيق الجودة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الشاملة.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523860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{4BEE7959-7E8B-4E5B-B0FD-5297F972D7F3}TFc986dd65-aaf0-4d5c-bef9-9c391ee05f7bae806a50-f8f96d46f117</Template>
  <TotalTime>15</TotalTime>
  <Words>634</Words>
  <Application>Microsoft Office PowerPoint</Application>
  <PresentationFormat>Grand écran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Traditional Arabic</vt:lpstr>
      <vt:lpstr>Galerie</vt:lpstr>
      <vt:lpstr>التقييم والمفاهيم ذات الدلالة</vt:lpstr>
      <vt:lpstr>العلاقة بين التقييم والتقويم في بيئة أنظمة المعلومات والمكتبات </vt:lpstr>
      <vt:lpstr>أولا التقييم</vt:lpstr>
      <vt:lpstr>التقييم</vt:lpstr>
      <vt:lpstr>ثانيا التقويم</vt:lpstr>
      <vt:lpstr>ثانيًا: مفهوم التقويم Assessment / Appraisal </vt:lpstr>
      <vt:lpstr>ثالثًا: العلاقة بين التقييم والتقويم </vt:lpstr>
      <vt:lpstr>الجدول 1 : المقارنة بين التقييم والتقويم</vt:lpstr>
      <vt:lpstr>خلاصة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nadia smaili</dc:creator>
  <cp:lastModifiedBy>nadia smaili</cp:lastModifiedBy>
  <cp:revision>1</cp:revision>
  <dcterms:created xsi:type="dcterms:W3CDTF">2025-10-15T18:34:22Z</dcterms:created>
  <dcterms:modified xsi:type="dcterms:W3CDTF">2025-10-15T18:49:37Z</dcterms:modified>
</cp:coreProperties>
</file>