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3089152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2068337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521B3D-46A6-4099-BD37-9FD8FCDC1E6C}"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58618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4037889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521B3D-46A6-4099-BD37-9FD8FCDC1E6C}"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70716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3713082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2222787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1753271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290900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73443BF-ACAF-42F6-99D9-15F3975C8D02}" type="datetimeFigureOut">
              <a:rPr lang="fr-FR" smtClean="0"/>
              <a:t>09/03/2024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4266910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2013854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73443BF-ACAF-42F6-99D9-15F3975C8D02}" type="datetimeFigureOut">
              <a:rPr lang="fr-FR" smtClean="0"/>
              <a:t>09/03/2024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2658326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73443BF-ACAF-42F6-99D9-15F3975C8D02}" type="datetimeFigureOut">
              <a:rPr lang="fr-FR" smtClean="0"/>
              <a:t>09/03/2024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3405805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3443BF-ACAF-42F6-99D9-15F3975C8D02}" type="datetimeFigureOut">
              <a:rPr lang="fr-FR" smtClean="0"/>
              <a:t>09/03/2024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957213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92776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73443BF-ACAF-42F6-99D9-15F3975C8D02}" type="datetimeFigureOut">
              <a:rPr lang="fr-FR" smtClean="0"/>
              <a:t>09/03/2024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521B3D-46A6-4099-BD37-9FD8FCDC1E6C}" type="slidenum">
              <a:rPr lang="fr-FR" smtClean="0"/>
              <a:t>‹N°›</a:t>
            </a:fld>
            <a:endParaRPr lang="fr-FR"/>
          </a:p>
        </p:txBody>
      </p:sp>
    </p:spTree>
    <p:extLst>
      <p:ext uri="{BB962C8B-B14F-4D97-AF65-F5344CB8AC3E}">
        <p14:creationId xmlns:p14="http://schemas.microsoft.com/office/powerpoint/2010/main" val="115644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73443BF-ACAF-42F6-99D9-15F3975C8D02}" type="datetimeFigureOut">
              <a:rPr lang="fr-FR" smtClean="0"/>
              <a:t>09/03/2024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2521B3D-46A6-4099-BD37-9FD8FCDC1E6C}" type="slidenum">
              <a:rPr lang="fr-FR" smtClean="0"/>
              <a:t>‹N°›</a:t>
            </a:fld>
            <a:endParaRPr lang="fr-FR"/>
          </a:p>
        </p:txBody>
      </p:sp>
    </p:spTree>
    <p:extLst>
      <p:ext uri="{BB962C8B-B14F-4D97-AF65-F5344CB8AC3E}">
        <p14:creationId xmlns:p14="http://schemas.microsoft.com/office/powerpoint/2010/main" val="36604772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1099544"/>
          </a:xfrm>
        </p:spPr>
        <p:txBody>
          <a:bodyPr>
            <a:normAutofit fontScale="90000"/>
          </a:bodyPr>
          <a:lstStyle/>
          <a:p>
            <a:pPr algn="ctr"/>
            <a:r>
              <a:rPr lang="ar-DZ" sz="7200" dirty="0" smtClean="0">
                <a:solidFill>
                  <a:srgbClr val="FF0000"/>
                </a:solidFill>
                <a:latin typeface="Andalus" panose="02020603050405020304" pitchFamily="18" charset="-78"/>
                <a:cs typeface="Andalus" panose="02020603050405020304" pitchFamily="18" charset="-78"/>
              </a:rPr>
              <a:t>المحاضرة رقم 5</a:t>
            </a:r>
            <a:endParaRPr lang="fr-FR" sz="7200" dirty="0">
              <a:solidFill>
                <a:srgbClr val="FF0000"/>
              </a:solidFill>
              <a:latin typeface="Andalus" panose="02020603050405020304" pitchFamily="18" charset="-78"/>
              <a:cs typeface="Andalus" panose="02020603050405020304" pitchFamily="18" charset="-78"/>
            </a:endParaRPr>
          </a:p>
        </p:txBody>
      </p:sp>
      <p:sp>
        <p:nvSpPr>
          <p:cNvPr id="3" name="Sous-titre 2"/>
          <p:cNvSpPr>
            <a:spLocks noGrp="1"/>
          </p:cNvSpPr>
          <p:nvPr>
            <p:ph type="subTitle" idx="1"/>
          </p:nvPr>
        </p:nvSpPr>
        <p:spPr>
          <a:xfrm>
            <a:off x="1524000" y="2221908"/>
            <a:ext cx="9144000" cy="1239140"/>
          </a:xfrm>
        </p:spPr>
        <p:txBody>
          <a:bodyPr>
            <a:normAutofit/>
          </a:bodyPr>
          <a:lstStyle/>
          <a:p>
            <a:pPr algn="ctr"/>
            <a:r>
              <a:rPr lang="ar-DZ" sz="7200" dirty="0" smtClean="0">
                <a:solidFill>
                  <a:srgbClr val="FF0000"/>
                </a:solidFill>
                <a:latin typeface="Andalus" panose="02020603050405020304" pitchFamily="18" charset="-78"/>
                <a:cs typeface="Andalus" panose="02020603050405020304" pitchFamily="18" charset="-78"/>
              </a:rPr>
              <a:t>التخطيط المتوسط المدى</a:t>
            </a:r>
          </a:p>
          <a:p>
            <a:endParaRPr lang="ar-DZ" sz="7200" dirty="0">
              <a:solidFill>
                <a:srgbClr val="FF0000"/>
              </a:solidFill>
              <a:latin typeface="Andalus" panose="02020603050405020304" pitchFamily="18" charset="-78"/>
              <a:cs typeface="Andalus" panose="02020603050405020304" pitchFamily="18" charset="-78"/>
            </a:endParaRPr>
          </a:p>
          <a:p>
            <a:endParaRPr lang="fr-FR" sz="7200" dirty="0">
              <a:solidFill>
                <a:srgbClr val="FF0000"/>
              </a:solidFill>
              <a:latin typeface="Andalus" panose="02020603050405020304" pitchFamily="18" charset="-78"/>
              <a:cs typeface="Andalus" panose="02020603050405020304" pitchFamily="18"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9895" y="3384135"/>
            <a:ext cx="8332150" cy="3317274"/>
          </a:xfrm>
          <a:prstGeom prst="rect">
            <a:avLst/>
          </a:prstGeom>
        </p:spPr>
      </p:pic>
    </p:spTree>
    <p:extLst>
      <p:ext uri="{BB962C8B-B14F-4D97-AF65-F5344CB8AC3E}">
        <p14:creationId xmlns:p14="http://schemas.microsoft.com/office/powerpoint/2010/main" val="99279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solidFill>
                  <a:srgbClr val="FF0000"/>
                </a:solidFill>
                <a:latin typeface="Andalus" panose="02020603050405020304" pitchFamily="18" charset="-78"/>
                <a:cs typeface="Andalus" panose="02020603050405020304" pitchFamily="18" charset="-78"/>
              </a:rPr>
              <a:t>التخطيط المتوسط المدى:</a:t>
            </a:r>
            <a:endParaRPr lang="fr-FR" dirty="0"/>
          </a:p>
        </p:txBody>
      </p:sp>
      <p:sp>
        <p:nvSpPr>
          <p:cNvPr id="3" name="Espace réservé du contenu 2"/>
          <p:cNvSpPr>
            <a:spLocks noGrp="1"/>
          </p:cNvSpPr>
          <p:nvPr>
            <p:ph idx="1"/>
          </p:nvPr>
        </p:nvSpPr>
        <p:spPr>
          <a:xfrm>
            <a:off x="838200" y="1598064"/>
            <a:ext cx="10515600" cy="5084747"/>
          </a:xfrm>
        </p:spPr>
        <p:txBody>
          <a:bodyPr>
            <a:normAutofit fontScale="92500" lnSpcReduction="10000"/>
          </a:bodyPr>
          <a:lstStyle/>
          <a:p>
            <a:pPr algn="r" rtl="1"/>
            <a:r>
              <a:rPr lang="ar-DZ" sz="3600" dirty="0" smtClean="0">
                <a:latin typeface="Andalus" panose="02020603050405020304" pitchFamily="18" charset="-78"/>
                <a:cs typeface="Andalus" panose="02020603050405020304" pitchFamily="18" charset="-78"/>
              </a:rPr>
              <a:t>يتمثل في التخطيط الذي مدته تتراوح ما بين(2-4سنوات) استعدادا للبطولات القارية و الاولمبية و العالمية , و ينقسم هذا التخطيط  إلى خطط  فترية مرحلية يشتمل كل منها  على خطط سنوية تهدف  إلى تحقيق بعض الأهداف المعينة حتى يمكن بذلك ضمان الوصول إلى الهدف النهائي المتوقع, وهناك الكثير من المدربين لا يقدرون أهمية التخطيط المتوسط  المدى كأحد الأساسيات  للوصول باللاعب إلى أفضل المستويات </a:t>
            </a:r>
            <a:r>
              <a:rPr lang="ar-DZ" sz="3600" dirty="0" smtClean="0">
                <a:latin typeface="Andalus" panose="02020603050405020304" pitchFamily="18" charset="-78"/>
                <a:cs typeface="Andalus" panose="02020603050405020304" pitchFamily="18" charset="-78"/>
              </a:rPr>
              <a:t>،وإنما </a:t>
            </a:r>
            <a:r>
              <a:rPr lang="ar-DZ" sz="3600" dirty="0" smtClean="0">
                <a:latin typeface="Andalus" panose="02020603050405020304" pitchFamily="18" charset="-78"/>
                <a:cs typeface="Andalus" panose="02020603050405020304" pitchFamily="18" charset="-78"/>
              </a:rPr>
              <a:t>يخططون لعملية تدريبية أسبوعية أو شهرية  وفي أقصى  الأحوال السنة، و يعتبر التخطيط المتوسط المدى أساسيا و ضروري في عملية إعداد </a:t>
            </a:r>
            <a:r>
              <a:rPr lang="ar-DZ" sz="3600" dirty="0" smtClean="0">
                <a:latin typeface="Andalus" panose="02020603050405020304" pitchFamily="18" charset="-78"/>
                <a:cs typeface="Andalus" panose="02020603050405020304" pitchFamily="18" charset="-78"/>
              </a:rPr>
              <a:t>اللاعبين، </a:t>
            </a:r>
            <a:r>
              <a:rPr lang="ar-DZ" sz="3600" dirty="0" smtClean="0">
                <a:latin typeface="Andalus" panose="02020603050405020304" pitchFamily="18" charset="-78"/>
                <a:cs typeface="Andalus" panose="02020603050405020304" pitchFamily="18" charset="-78"/>
              </a:rPr>
              <a:t>وتأهيلهم للمستقبل و خلال هذا النوع من التخطيط  توضع وسائل و طرق للتدريب ومعايير و مؤشرات للتأكد من مدى تحقيق اللاعب للمستوى أو الأهداف الموضوعة.</a:t>
            </a:r>
            <a:endParaRPr lang="fr-FR" sz="3600" dirty="0" smtClean="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84266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019294"/>
          </a:xfrm>
        </p:spPr>
        <p:txBody>
          <a:bodyPr>
            <a:normAutofit fontScale="90000"/>
          </a:bodyPr>
          <a:lstStyle/>
          <a:p>
            <a:pPr algn="r"/>
            <a:r>
              <a:rPr lang="ar-DZ" sz="6000" b="1" dirty="0" smtClean="0">
                <a:solidFill>
                  <a:srgbClr val="FF0000"/>
                </a:solidFill>
                <a:latin typeface="Andalus" panose="02020603050405020304" pitchFamily="18" charset="-78"/>
                <a:cs typeface="Andalus" panose="02020603050405020304" pitchFamily="18" charset="-78"/>
              </a:rPr>
              <a:t>مراحل </a:t>
            </a:r>
            <a:r>
              <a:rPr lang="ar-DZ" sz="6000" b="1" dirty="0">
                <a:solidFill>
                  <a:srgbClr val="FF0000"/>
                </a:solidFill>
                <a:latin typeface="Andalus" panose="02020603050405020304" pitchFamily="18" charset="-78"/>
                <a:cs typeface="Andalus" panose="02020603050405020304" pitchFamily="18" charset="-78"/>
              </a:rPr>
              <a:t>التخطيط المتوسط المدى</a:t>
            </a:r>
            <a:r>
              <a:rPr lang="ar-DZ" sz="6000" b="1" dirty="0" smtClean="0">
                <a:solidFill>
                  <a:srgbClr val="FF0000"/>
                </a:solidFill>
                <a:latin typeface="Andalus" panose="02020603050405020304" pitchFamily="18" charset="-78"/>
                <a:cs typeface="Andalus" panose="02020603050405020304" pitchFamily="18" charset="-78"/>
              </a:rPr>
              <a:t>:</a:t>
            </a:r>
            <a:r>
              <a:rPr lang="ar-DZ" b="1" dirty="0" smtClean="0">
                <a:solidFill>
                  <a:srgbClr val="FF0000"/>
                </a:solidFill>
                <a:latin typeface="Andalus" panose="02020603050405020304" pitchFamily="18" charset="-78"/>
                <a:cs typeface="Andalus" panose="02020603050405020304" pitchFamily="18" charset="-78"/>
              </a:rPr>
              <a:t/>
            </a:r>
            <a:br>
              <a:rPr lang="ar-DZ" b="1" dirty="0" smtClean="0">
                <a:solidFill>
                  <a:srgbClr val="FF0000"/>
                </a:solidFill>
                <a:latin typeface="Andalus" panose="02020603050405020304" pitchFamily="18" charset="-78"/>
                <a:cs typeface="Andalus" panose="02020603050405020304" pitchFamily="18" charset="-78"/>
              </a:rPr>
            </a:br>
            <a:r>
              <a:rPr lang="ar-DZ" dirty="0">
                <a:solidFill>
                  <a:srgbClr val="FF0000"/>
                </a:solidFill>
                <a:latin typeface="Andalus" panose="02020603050405020304" pitchFamily="18" charset="-78"/>
                <a:cs typeface="Andalus" panose="02020603050405020304" pitchFamily="18" charset="-78"/>
              </a:rPr>
              <a:t>-</a:t>
            </a:r>
            <a:r>
              <a:rPr lang="ar-DZ" b="1" dirty="0">
                <a:solidFill>
                  <a:srgbClr val="FF0000"/>
                </a:solidFill>
                <a:latin typeface="Andalus" panose="02020603050405020304" pitchFamily="18" charset="-78"/>
                <a:cs typeface="Andalus" panose="02020603050405020304" pitchFamily="18" charset="-78"/>
              </a:rPr>
              <a:t>دراسة و تحليل مستوى اللاعبين و الفريق</a:t>
            </a:r>
            <a:r>
              <a:rPr lang="ar-DZ" b="1" dirty="0" smtClean="0">
                <a:solidFill>
                  <a:srgbClr val="FF0000"/>
                </a:solidFill>
                <a:latin typeface="Andalus" panose="02020603050405020304" pitchFamily="18" charset="-78"/>
                <a:cs typeface="Andalus" panose="02020603050405020304" pitchFamily="18" charset="-78"/>
              </a:rPr>
              <a:t>:</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normAutofit fontScale="92500" lnSpcReduction="20000"/>
          </a:bodyPr>
          <a:lstStyle/>
          <a:p>
            <a:pPr algn="r" rtl="1"/>
            <a:r>
              <a:rPr lang="ar-DZ" sz="4000" dirty="0">
                <a:latin typeface="Andalus" panose="02020603050405020304" pitchFamily="18" charset="-78"/>
                <a:cs typeface="Andalus" panose="02020603050405020304" pitchFamily="18" charset="-78"/>
              </a:rPr>
              <a:t>تتمثل في جمع العديد من المعلومات الخاصة  باللاعبين و الفريق و مستوياتهم  قصد اختيار و انتقاء اللاعبين الذين يستطيعون الاشتراك  في برنامج الإعداد للمنافسات القادمة في ضوء النتائج المتحصل عليها في </a:t>
            </a:r>
            <a:r>
              <a:rPr lang="ar-DZ" sz="4000" dirty="0" smtClean="0">
                <a:latin typeface="Andalus" panose="02020603050405020304" pitchFamily="18" charset="-78"/>
                <a:cs typeface="Andalus" panose="02020603050405020304" pitchFamily="18" charset="-78"/>
              </a:rPr>
              <a:t>اختباراتهم، </a:t>
            </a:r>
            <a:r>
              <a:rPr lang="ar-DZ" sz="4000" dirty="0">
                <a:latin typeface="Andalus" panose="02020603050405020304" pitchFamily="18" charset="-78"/>
                <a:cs typeface="Andalus" panose="02020603050405020304" pitchFamily="18" charset="-78"/>
              </a:rPr>
              <a:t>وعند دراسة مستوياتهم المتمثلة فيما يلي:</a:t>
            </a:r>
            <a:endParaRPr lang="fr-FR" sz="4000" dirty="0">
              <a:latin typeface="Andalus" panose="02020603050405020304" pitchFamily="18" charset="-78"/>
              <a:cs typeface="Andalus" panose="02020603050405020304" pitchFamily="18" charset="-78"/>
            </a:endParaRPr>
          </a:p>
          <a:p>
            <a:pPr algn="r" rtl="1"/>
            <a:r>
              <a:rPr lang="ar-DZ" sz="4000" dirty="0">
                <a:latin typeface="Andalus" panose="02020603050405020304" pitchFamily="18" charset="-78"/>
                <a:cs typeface="Andalus" panose="02020603050405020304" pitchFamily="18" charset="-78"/>
              </a:rPr>
              <a:t>-الحالة الاجتماعية والمعيشية للاعب.</a:t>
            </a:r>
            <a:endParaRPr lang="fr-FR" sz="4000" dirty="0">
              <a:latin typeface="Andalus" panose="02020603050405020304" pitchFamily="18" charset="-78"/>
              <a:cs typeface="Andalus" panose="02020603050405020304" pitchFamily="18" charset="-78"/>
            </a:endParaRPr>
          </a:p>
          <a:p>
            <a:pPr algn="r" rtl="1"/>
            <a:r>
              <a:rPr lang="ar-DZ" sz="4000" dirty="0">
                <a:latin typeface="Andalus" panose="02020603050405020304" pitchFamily="18" charset="-78"/>
                <a:cs typeface="Andalus" panose="02020603050405020304" pitchFamily="18" charset="-78"/>
              </a:rPr>
              <a:t>-الحالة البيولوجية للاعب.</a:t>
            </a:r>
            <a:endParaRPr lang="fr-FR" sz="40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53676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r" rtl="1"/>
            <a:r>
              <a:rPr lang="ar-DZ" sz="4400" dirty="0">
                <a:latin typeface="Andalus" panose="02020603050405020304" pitchFamily="18" charset="-78"/>
                <a:cs typeface="Andalus" panose="02020603050405020304" pitchFamily="18" charset="-78"/>
              </a:rPr>
              <a:t>-مستوى الحالة البدنية </a:t>
            </a:r>
            <a:r>
              <a:rPr lang="ar-DZ" sz="4400" dirty="0" smtClean="0">
                <a:latin typeface="Andalus" panose="02020603050405020304" pitchFamily="18" charset="-78"/>
                <a:cs typeface="Andalus" panose="02020603050405020304" pitchFamily="18" charset="-78"/>
              </a:rPr>
              <a:t>القاعدية الأساسية </a:t>
            </a:r>
            <a:r>
              <a:rPr lang="ar-DZ" sz="4400" dirty="0">
                <a:latin typeface="Andalus" panose="02020603050405020304" pitchFamily="18" charset="-78"/>
                <a:cs typeface="Andalus" panose="02020603050405020304" pitchFamily="18" charset="-78"/>
              </a:rPr>
              <a:t>(العامة والخاصة) في مجال النشاط المختار مع المستوى </a:t>
            </a:r>
            <a:r>
              <a:rPr lang="ar-DZ" sz="4400" dirty="0" smtClean="0">
                <a:latin typeface="Andalus" panose="02020603050405020304" pitchFamily="18" charset="-78"/>
                <a:cs typeface="Andalus" panose="02020603050405020304" pitchFamily="18" charset="-78"/>
              </a:rPr>
              <a:t>المهاري </a:t>
            </a:r>
            <a:r>
              <a:rPr lang="ar-DZ" sz="4400" dirty="0" smtClean="0">
                <a:latin typeface="Andalus" panose="02020603050405020304" pitchFamily="18" charset="-78"/>
                <a:cs typeface="Andalus" panose="02020603050405020304" pitchFamily="18" charset="-78"/>
              </a:rPr>
              <a:t>والخططي</a:t>
            </a:r>
            <a:r>
              <a:rPr lang="ar-DZ" sz="4400" dirty="0">
                <a:latin typeface="Andalus" panose="02020603050405020304" pitchFamily="18" charset="-78"/>
                <a:cs typeface="Andalus" panose="02020603050405020304" pitchFamily="18" charset="-78"/>
              </a:rPr>
              <a:t>.</a:t>
            </a:r>
            <a:endParaRPr lang="fr-FR" sz="4400" dirty="0">
              <a:latin typeface="Andalus" panose="02020603050405020304" pitchFamily="18" charset="-78"/>
              <a:cs typeface="Andalus" panose="02020603050405020304" pitchFamily="18" charset="-78"/>
            </a:endParaRPr>
          </a:p>
          <a:p>
            <a:pPr algn="r" rtl="1"/>
            <a:r>
              <a:rPr lang="ar-DZ" sz="4400" dirty="0">
                <a:latin typeface="Andalus" panose="02020603050405020304" pitchFamily="18" charset="-78"/>
                <a:cs typeface="Andalus" panose="02020603050405020304" pitchFamily="18" charset="-78"/>
              </a:rPr>
              <a:t>-مستوى القدرات العقلية والتربوية والنفسية في ظل التدريب والمنافسة المبرمجة.</a:t>
            </a:r>
            <a:endParaRPr lang="fr-FR" sz="4400" dirty="0">
              <a:latin typeface="Andalus" panose="02020603050405020304" pitchFamily="18" charset="-78"/>
              <a:cs typeface="Andalus" panose="02020603050405020304" pitchFamily="18" charset="-78"/>
            </a:endParaRPr>
          </a:p>
          <a:p>
            <a:pPr algn="r" rtl="1"/>
            <a:r>
              <a:rPr lang="ar-DZ" sz="4400" dirty="0">
                <a:latin typeface="Andalus" panose="02020603050405020304" pitchFamily="18" charset="-78"/>
                <a:cs typeface="Andalus" panose="02020603050405020304" pitchFamily="18" charset="-78"/>
              </a:rPr>
              <a:t>-النتائج المتحصل عليها خلال الاختبارات ومدى </a:t>
            </a:r>
            <a:r>
              <a:rPr lang="ar-DZ" sz="4400" dirty="0" smtClean="0">
                <a:latin typeface="Andalus" panose="02020603050405020304" pitchFamily="18" charset="-78"/>
                <a:cs typeface="Andalus" panose="02020603050405020304" pitchFamily="18" charset="-78"/>
              </a:rPr>
              <a:t>إمكانية تطويرها، </a:t>
            </a:r>
            <a:r>
              <a:rPr lang="ar-DZ" sz="4400" dirty="0">
                <a:latin typeface="Andalus" panose="02020603050405020304" pitchFamily="18" charset="-78"/>
                <a:cs typeface="Andalus" panose="02020603050405020304" pitchFamily="18" charset="-78"/>
              </a:rPr>
              <a:t>ودرجة </a:t>
            </a:r>
            <a:r>
              <a:rPr lang="ar-DZ" sz="4400" dirty="0" smtClean="0">
                <a:latin typeface="Andalus" panose="02020603050405020304" pitchFamily="18" charset="-78"/>
                <a:cs typeface="Andalus" panose="02020603050405020304" pitchFamily="18" charset="-78"/>
              </a:rPr>
              <a:t>الدافعية ومستوى </a:t>
            </a:r>
            <a:r>
              <a:rPr lang="ar-DZ" sz="4400" dirty="0">
                <a:latin typeface="Andalus" panose="02020603050405020304" pitchFamily="18" charset="-78"/>
                <a:cs typeface="Andalus" panose="02020603050405020304" pitchFamily="18" charset="-78"/>
              </a:rPr>
              <a:t>الطموح للوصول إلى الغايات الموضوعة.</a:t>
            </a:r>
            <a:endParaRPr lang="fr-FR" sz="44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49531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800" b="1" dirty="0" smtClean="0">
                <a:solidFill>
                  <a:srgbClr val="FF0000"/>
                </a:solidFill>
                <a:latin typeface="Andalus" panose="02020603050405020304" pitchFamily="18" charset="-78"/>
                <a:cs typeface="Andalus" panose="02020603050405020304" pitchFamily="18" charset="-78"/>
              </a:rPr>
              <a:t>تحديد </a:t>
            </a:r>
            <a:r>
              <a:rPr lang="ar-DZ" sz="4800" b="1" dirty="0">
                <a:solidFill>
                  <a:srgbClr val="FF0000"/>
                </a:solidFill>
                <a:latin typeface="Andalus" panose="02020603050405020304" pitchFamily="18" charset="-78"/>
                <a:cs typeface="Andalus" panose="02020603050405020304" pitchFamily="18" charset="-78"/>
              </a:rPr>
              <a:t>الأهداف المطلوب تحقيقها ومعاييرها:</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pPr algn="r" rtl="1"/>
            <a:r>
              <a:rPr lang="ar-DZ" sz="4000" dirty="0">
                <a:latin typeface="Andalus" panose="02020603050405020304" pitchFamily="18" charset="-78"/>
                <a:cs typeface="Andalus" panose="02020603050405020304" pitchFamily="18" charset="-78"/>
              </a:rPr>
              <a:t>-الهدف يكون مسطر من قبل الهيئات العليا (الوزارة-الاتحادية) فهل الهدف يتضمن البطولة أو مركزا متقدما أو مجرد تمثيل مشرف.</a:t>
            </a:r>
            <a:endParaRPr lang="fr-FR" sz="4000" dirty="0">
              <a:latin typeface="Andalus" panose="02020603050405020304" pitchFamily="18" charset="-78"/>
              <a:cs typeface="Andalus" panose="02020603050405020304" pitchFamily="18" charset="-78"/>
            </a:endParaRPr>
          </a:p>
          <a:p>
            <a:pPr algn="r" rtl="1"/>
            <a:r>
              <a:rPr lang="ar-DZ" sz="4000" dirty="0">
                <a:latin typeface="Andalus" panose="02020603050405020304" pitchFamily="18" charset="-78"/>
                <a:cs typeface="Andalus" panose="02020603050405020304" pitchFamily="18" charset="-78"/>
              </a:rPr>
              <a:t>- الأهداف لابد أن تتماشى مع احتياجات وقدرات اللاعبين أو الفريق.</a:t>
            </a:r>
            <a:endParaRPr lang="fr-FR" sz="4000" dirty="0">
              <a:latin typeface="Andalus" panose="02020603050405020304" pitchFamily="18" charset="-78"/>
              <a:cs typeface="Andalus" panose="02020603050405020304" pitchFamily="18" charset="-78"/>
            </a:endParaRPr>
          </a:p>
          <a:p>
            <a:pPr algn="r" rtl="1"/>
            <a:r>
              <a:rPr lang="ar-DZ" sz="4000" dirty="0">
                <a:latin typeface="Andalus" panose="02020603050405020304" pitchFamily="18" charset="-78"/>
                <a:cs typeface="Andalus" panose="02020603050405020304" pitchFamily="18" charset="-78"/>
              </a:rPr>
              <a:t>- يجب أن تتميز الأهداف بالوضوح والفهم والواقعية (إمكانية انجازها وتحقيقها).</a:t>
            </a:r>
            <a:endParaRPr lang="fr-FR" sz="40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197985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a:solidFill>
                  <a:srgbClr val="FF0000"/>
                </a:solidFill>
                <a:latin typeface="Andalus" panose="02020603050405020304" pitchFamily="18" charset="-78"/>
                <a:cs typeface="Andalus" panose="02020603050405020304" pitchFamily="18" charset="-78"/>
              </a:rPr>
              <a:t>-</a:t>
            </a:r>
            <a:r>
              <a:rPr lang="ar-DZ" sz="4000" b="1" dirty="0">
                <a:solidFill>
                  <a:srgbClr val="FF0000"/>
                </a:solidFill>
                <a:latin typeface="Andalus" panose="02020603050405020304" pitchFamily="18" charset="-78"/>
                <a:cs typeface="Andalus" panose="02020603050405020304" pitchFamily="18" charset="-78"/>
              </a:rPr>
              <a:t>التخطيط للواجبات الأساسية لعملية التدريب:</a:t>
            </a:r>
            <a:r>
              <a:rPr lang="fr-FR" dirty="0"/>
              <a:t/>
            </a:r>
            <a:br>
              <a:rPr lang="fr-FR" dirty="0"/>
            </a:br>
            <a:endParaRPr lang="fr-FR" dirty="0"/>
          </a:p>
        </p:txBody>
      </p:sp>
      <p:sp>
        <p:nvSpPr>
          <p:cNvPr id="3" name="Espace réservé du contenu 2"/>
          <p:cNvSpPr>
            <a:spLocks noGrp="1"/>
          </p:cNvSpPr>
          <p:nvPr>
            <p:ph idx="1"/>
          </p:nvPr>
        </p:nvSpPr>
        <p:spPr/>
        <p:txBody>
          <a:bodyPr/>
          <a:lstStyle/>
          <a:p>
            <a:pPr algn="r" rtl="1"/>
            <a:r>
              <a:rPr lang="ar-DZ" sz="4000" dirty="0">
                <a:latin typeface="Andalus" panose="02020603050405020304" pitchFamily="18" charset="-78"/>
                <a:cs typeface="Andalus" panose="02020603050405020304" pitchFamily="18" charset="-78"/>
              </a:rPr>
              <a:t>يتم تحديد الطرق والأساليب  و الوسائل التي تحقق الواجبات والمرتبطة بتنمية وتطوير ما يلي:</a:t>
            </a:r>
            <a:endParaRPr lang="fr-FR" sz="4000" dirty="0">
              <a:latin typeface="Andalus" panose="02020603050405020304" pitchFamily="18" charset="-78"/>
              <a:cs typeface="Andalus" panose="02020603050405020304" pitchFamily="18" charset="-78"/>
            </a:endParaRPr>
          </a:p>
          <a:p>
            <a:pPr algn="r" rtl="1"/>
            <a:r>
              <a:rPr lang="ar-DZ" sz="4000" dirty="0">
                <a:latin typeface="Andalus" panose="02020603050405020304" pitchFamily="18" charset="-78"/>
                <a:cs typeface="Andalus" panose="02020603050405020304" pitchFamily="18" charset="-78"/>
              </a:rPr>
              <a:t>القدرات البدنية ،مستوى الأداء المهارى و </a:t>
            </a:r>
            <a:r>
              <a:rPr lang="ar-DZ" sz="4000" dirty="0" err="1">
                <a:latin typeface="Andalus" panose="02020603050405020304" pitchFamily="18" charset="-78"/>
                <a:cs typeface="Andalus" panose="02020603050405020304" pitchFamily="18" charset="-78"/>
              </a:rPr>
              <a:t>الخططي</a:t>
            </a:r>
            <a:r>
              <a:rPr lang="ar-DZ" sz="4000" dirty="0">
                <a:latin typeface="Andalus" panose="02020603050405020304" pitchFamily="18" charset="-78"/>
                <a:cs typeface="Andalus" panose="02020603050405020304" pitchFamily="18" charset="-78"/>
              </a:rPr>
              <a:t> ،المستوى المعرفي و الوجداني، القدرات العقلية </a:t>
            </a:r>
            <a:r>
              <a:rPr lang="ar-DZ" sz="4000" dirty="0" smtClean="0">
                <a:latin typeface="Andalus" panose="02020603050405020304" pitchFamily="18" charset="-78"/>
                <a:cs typeface="Andalus" panose="02020603050405020304" pitchFamily="18" charset="-78"/>
              </a:rPr>
              <a:t>التفاعل الاجتماعي و </a:t>
            </a:r>
            <a:r>
              <a:rPr lang="ar-DZ" sz="4000" dirty="0">
                <a:latin typeface="Andalus" panose="02020603050405020304" pitchFamily="18" charset="-78"/>
                <a:cs typeface="Andalus" panose="02020603050405020304" pitchFamily="18" charset="-78"/>
              </a:rPr>
              <a:t>المستوى التربوي.</a:t>
            </a:r>
            <a:endParaRPr lang="fr-FR" sz="40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3457882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800" b="1" dirty="0">
                <a:solidFill>
                  <a:srgbClr val="FF0000"/>
                </a:solidFill>
                <a:latin typeface="Andalus" panose="02020603050405020304" pitchFamily="18" charset="-78"/>
                <a:cs typeface="Andalus" panose="02020603050405020304" pitchFamily="18" charset="-78"/>
              </a:rPr>
              <a:t>-تحديد الأسس الجوهرية لعملية التدريب:</a:t>
            </a:r>
            <a:r>
              <a:rPr lang="fr-FR" dirty="0"/>
              <a:t/>
            </a:r>
            <a:br>
              <a:rPr lang="fr-FR" dirty="0"/>
            </a:br>
            <a:endParaRPr lang="fr-FR" dirty="0"/>
          </a:p>
        </p:txBody>
      </p:sp>
      <p:sp>
        <p:nvSpPr>
          <p:cNvPr id="3" name="Espace réservé du contenu 2"/>
          <p:cNvSpPr>
            <a:spLocks noGrp="1"/>
          </p:cNvSpPr>
          <p:nvPr>
            <p:ph idx="1"/>
          </p:nvPr>
        </p:nvSpPr>
        <p:spPr>
          <a:xfrm>
            <a:off x="838200" y="1495514"/>
            <a:ext cx="10515600" cy="5272755"/>
          </a:xfrm>
        </p:spPr>
        <p:txBody>
          <a:bodyPr>
            <a:normAutofit fontScale="92500" lnSpcReduction="20000"/>
          </a:bodyPr>
          <a:lstStyle/>
          <a:p>
            <a:pPr algn="r" rtl="1"/>
            <a:r>
              <a:rPr lang="ar-DZ" sz="3500" dirty="0">
                <a:latin typeface="Andalus" panose="02020603050405020304" pitchFamily="18" charset="-78"/>
                <a:cs typeface="Andalus" panose="02020603050405020304" pitchFamily="18" charset="-78"/>
              </a:rPr>
              <a:t>يتم تشكيل الأحمال التدريبية وفقا لأسس ومبادئ علمية مع تحديد انسب الطرق ووسائل التدريب الرياضي بما يتماشى مع طبيعة الواجبات الأساسية ومع فترات التدريب السنوية ومدة كل فترة بهدف معين للوصول باللاعبين إلى المستوى المطلوب و نستخلص انه لكي يتمكن المدرب أن يخطط لنجاح عملية التدريب للبطولات الرياضية لابد أن يتعرض إلى ما يلي: </a:t>
            </a:r>
            <a:endParaRPr lang="fr-FR" sz="3500" dirty="0">
              <a:latin typeface="Andalus" panose="02020603050405020304" pitchFamily="18" charset="-78"/>
              <a:cs typeface="Andalus" panose="02020603050405020304" pitchFamily="18" charset="-78"/>
            </a:endParaRPr>
          </a:p>
          <a:p>
            <a:pPr algn="r" rtl="1"/>
            <a:r>
              <a:rPr lang="ar-DZ" sz="3500" dirty="0">
                <a:latin typeface="Andalus" panose="02020603050405020304" pitchFamily="18" charset="-78"/>
                <a:cs typeface="Andalus" panose="02020603050405020304" pitchFamily="18" charset="-78"/>
              </a:rPr>
              <a:t>السنوات التي تستغرق للإعداد-الحدود النهائية للأحمال التدريبية التي يتلقاها اللاعب-السن المناسب لتحقيق أعلى مستوى و يجب أن تشتمل خطة الإعداد على عناصر أساسية أهمها:</a:t>
            </a:r>
            <a:endParaRPr lang="fr-FR" sz="3500" dirty="0">
              <a:latin typeface="Andalus" panose="02020603050405020304" pitchFamily="18" charset="-78"/>
              <a:cs typeface="Andalus" panose="02020603050405020304" pitchFamily="18" charset="-78"/>
            </a:endParaRPr>
          </a:p>
          <a:p>
            <a:pPr algn="r" rtl="1"/>
            <a:r>
              <a:rPr lang="ar-DZ" sz="3500" dirty="0">
                <a:latin typeface="Andalus" panose="02020603050405020304" pitchFamily="18" charset="-78"/>
                <a:cs typeface="Andalus" panose="02020603050405020304" pitchFamily="18" charset="-78"/>
              </a:rPr>
              <a:t>-معلومات مختصرة حول </a:t>
            </a:r>
            <a:r>
              <a:rPr lang="ar-DZ" sz="3500" dirty="0" smtClean="0">
                <a:latin typeface="Andalus" panose="02020603050405020304" pitchFamily="18" charset="-78"/>
                <a:cs typeface="Andalus" panose="02020603050405020304" pitchFamily="18" charset="-78"/>
              </a:rPr>
              <a:t>اللاعبين ( </a:t>
            </a:r>
            <a:r>
              <a:rPr lang="ar-DZ" sz="3500" dirty="0">
                <a:latin typeface="Andalus" panose="02020603050405020304" pitchFamily="18" charset="-78"/>
                <a:cs typeface="Andalus" panose="02020603050405020304" pitchFamily="18" charset="-78"/>
              </a:rPr>
              <a:t>السن-الخبرة-الإعداد المهارى- و </a:t>
            </a:r>
            <a:r>
              <a:rPr lang="ar-DZ" sz="3500" dirty="0" err="1">
                <a:latin typeface="Andalus" panose="02020603050405020304" pitchFamily="18" charset="-78"/>
                <a:cs typeface="Andalus" panose="02020603050405020304" pitchFamily="18" charset="-78"/>
              </a:rPr>
              <a:t>الخططي</a:t>
            </a:r>
            <a:r>
              <a:rPr lang="ar-DZ" sz="3500" dirty="0">
                <a:latin typeface="Andalus" panose="02020603050405020304" pitchFamily="18" charset="-78"/>
                <a:cs typeface="Andalus" panose="02020603050405020304" pitchFamily="18" charset="-78"/>
              </a:rPr>
              <a:t> و البدني) و المراقبة </a:t>
            </a:r>
            <a:r>
              <a:rPr lang="ar-DZ" sz="3500" dirty="0" smtClean="0">
                <a:latin typeface="Andalus" panose="02020603050405020304" pitchFamily="18" charset="-78"/>
                <a:cs typeface="Andalus" panose="02020603050405020304" pitchFamily="18" charset="-78"/>
              </a:rPr>
              <a:t>المتمثلة في </a:t>
            </a:r>
            <a:r>
              <a:rPr lang="ar-DZ" sz="3500" dirty="0">
                <a:latin typeface="Andalus" panose="02020603050405020304" pitchFamily="18" charset="-78"/>
                <a:cs typeface="Andalus" panose="02020603050405020304" pitchFamily="18" charset="-78"/>
              </a:rPr>
              <a:t>المتابعة الطبية و التربوية.</a:t>
            </a:r>
            <a:endParaRPr lang="fr-FR" sz="3500" dirty="0">
              <a:latin typeface="Andalus" panose="02020603050405020304" pitchFamily="18" charset="-78"/>
              <a:cs typeface="Andalus" panose="02020603050405020304" pitchFamily="18" charset="-78"/>
            </a:endParaRPr>
          </a:p>
          <a:p>
            <a:pPr algn="r" rtl="1"/>
            <a:r>
              <a:rPr lang="ar-DZ" sz="3500" dirty="0">
                <a:latin typeface="Andalus" panose="02020603050405020304" pitchFamily="18" charset="-78"/>
                <a:cs typeface="Andalus" panose="02020603050405020304" pitchFamily="18" charset="-78"/>
              </a:rPr>
              <a:t>-التدريب يكون حسب القدرات و الفورمة الرياضية وحسب خصائص النمو للرياضيين.</a:t>
            </a:r>
            <a:endParaRPr lang="fr-FR" sz="35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152910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marL="0" indent="0" algn="ctr" rtl="1">
              <a:buNone/>
            </a:pPr>
            <a:r>
              <a:rPr lang="ar-DZ" sz="7200" dirty="0" smtClean="0">
                <a:solidFill>
                  <a:srgbClr val="FF0000"/>
                </a:solidFill>
                <a:latin typeface="Andalus" panose="02020603050405020304" pitchFamily="18" charset="-78"/>
                <a:cs typeface="Andalus" panose="02020603050405020304" pitchFamily="18" charset="-78"/>
              </a:rPr>
              <a:t>نشكركم على حسن الإصغاء والاستماع وبارك الله فيكم</a:t>
            </a:r>
            <a:endParaRPr lang="fr-FR" sz="72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86447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TotalTime>
  <Words>460</Words>
  <Application>Microsoft Office PowerPoint</Application>
  <PresentationFormat>Grand écran</PresentationFormat>
  <Paragraphs>25</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Andalus</vt:lpstr>
      <vt:lpstr>Arial</vt:lpstr>
      <vt:lpstr>Century Gothic</vt:lpstr>
      <vt:lpstr>Wingdings 3</vt:lpstr>
      <vt:lpstr>Brin</vt:lpstr>
      <vt:lpstr>المحاضرة رقم 5</vt:lpstr>
      <vt:lpstr>التخطيط المتوسط المدى:</vt:lpstr>
      <vt:lpstr>مراحل التخطيط المتوسط المدى: -دراسة و تحليل مستوى اللاعبين و الفريق:</vt:lpstr>
      <vt:lpstr>Présentation PowerPoint</vt:lpstr>
      <vt:lpstr>تحديد الأهداف المطلوب تحقيقها ومعاييرها: </vt:lpstr>
      <vt:lpstr>-التخطيط للواجبات الأساسية لعملية التدريب: </vt:lpstr>
      <vt:lpstr>-تحديد الأسس الجوهرية لعملية التدريب: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5</dc:title>
  <dc:creator>Hp</dc:creator>
  <cp:lastModifiedBy>Hp</cp:lastModifiedBy>
  <cp:revision>10</cp:revision>
  <dcterms:created xsi:type="dcterms:W3CDTF">2024-03-02T22:40:55Z</dcterms:created>
  <dcterms:modified xsi:type="dcterms:W3CDTF">2024-03-09T21:57:14Z</dcterms:modified>
</cp:coreProperties>
</file>