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28" r:id="rId2"/>
    <p:sldId id="338" r:id="rId3"/>
    <p:sldId id="339" r:id="rId4"/>
    <p:sldId id="340" r:id="rId5"/>
    <p:sldId id="333" r:id="rId6"/>
    <p:sldId id="332" r:id="rId7"/>
    <p:sldId id="322" r:id="rId8"/>
    <p:sldId id="335" r:id="rId9"/>
    <p:sldId id="334" r:id="rId10"/>
    <p:sldId id="336" r:id="rId11"/>
    <p:sldId id="337"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hgaaaal" initials="d"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4660" autoAdjust="0"/>
  </p:normalViewPr>
  <p:slideViewPr>
    <p:cSldViewPr>
      <p:cViewPr>
        <p:scale>
          <a:sx n="60" d="100"/>
          <a:sy n="60" d="100"/>
        </p:scale>
        <p:origin x="-702" y="-3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AAE71E-9C77-4B1C-83F5-D3ACD1FF34CB}" type="datetimeFigureOut">
              <a:rPr lang="fr-FR" smtClean="0"/>
              <a:t>01/12/2023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0548DC-8D30-4F64-BB57-AF92E2842CB9}" type="slidenum">
              <a:rPr lang="fr-FR" smtClean="0"/>
              <a:t>‹N°›</a:t>
            </a:fld>
            <a:endParaRPr lang="fr-FR"/>
          </a:p>
        </p:txBody>
      </p:sp>
    </p:spTree>
    <p:extLst>
      <p:ext uri="{BB962C8B-B14F-4D97-AF65-F5344CB8AC3E}">
        <p14:creationId xmlns:p14="http://schemas.microsoft.com/office/powerpoint/2010/main" val="3052680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1E4EF14B-70DC-4FE3-8C69-E01F42DBD162}" type="slidenum">
              <a:rPr lang="fr-FR" smtClean="0"/>
              <a:pPr>
                <a:defRPr/>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D2E027-1E78-42E1-83CF-23496D468D45}" type="slidenum">
              <a:rPr lang="fr-FR" smtClean="0"/>
              <a:pPr/>
              <a:t>3</a:t>
            </a:fld>
            <a:endParaRPr lang="fr-FR"/>
          </a:p>
        </p:txBody>
      </p:sp>
    </p:spTree>
    <p:extLst>
      <p:ext uri="{BB962C8B-B14F-4D97-AF65-F5344CB8AC3E}">
        <p14:creationId xmlns:p14="http://schemas.microsoft.com/office/powerpoint/2010/main" val="2911894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6D36876-CA08-443A-B62C-CA3A4E48CFE7}" type="datetime1">
              <a:rPr lang="fr-FR" smtClean="0"/>
              <a:t>01/12/2023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4C9D7-1A1D-4088-9D8B-7BCA61723C00}" type="slidenum">
              <a:rPr lang="fr-FR" smtClean="0"/>
              <a:pPr/>
              <a:t>‹N°›</a:t>
            </a:fld>
            <a:endParaRPr lang="fr-FR"/>
          </a:p>
        </p:txBody>
      </p:sp>
    </p:spTree>
    <p:extLst>
      <p:ext uri="{BB962C8B-B14F-4D97-AF65-F5344CB8AC3E}">
        <p14:creationId xmlns:p14="http://schemas.microsoft.com/office/powerpoint/2010/main" val="3450798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FC846DE-DF30-4731-86B4-DE99784D2AB3}" type="datetime1">
              <a:rPr lang="fr-FR" smtClean="0"/>
              <a:t>01/12/2023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4C9D7-1A1D-4088-9D8B-7BCA61723C00}" type="slidenum">
              <a:rPr lang="fr-FR" smtClean="0"/>
              <a:pPr/>
              <a:t>‹N°›</a:t>
            </a:fld>
            <a:endParaRPr lang="fr-FR"/>
          </a:p>
        </p:txBody>
      </p:sp>
    </p:spTree>
    <p:extLst>
      <p:ext uri="{BB962C8B-B14F-4D97-AF65-F5344CB8AC3E}">
        <p14:creationId xmlns:p14="http://schemas.microsoft.com/office/powerpoint/2010/main" val="3395262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B1B613A-90A1-4723-82E2-6BF7F7299B7E}" type="datetime1">
              <a:rPr lang="fr-FR" smtClean="0"/>
              <a:t>01/12/2023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4C9D7-1A1D-4088-9D8B-7BCA61723C00}" type="slidenum">
              <a:rPr lang="fr-FR" smtClean="0"/>
              <a:pPr/>
              <a:t>‹N°›</a:t>
            </a:fld>
            <a:endParaRPr lang="fr-FR"/>
          </a:p>
        </p:txBody>
      </p:sp>
    </p:spTree>
    <p:extLst>
      <p:ext uri="{BB962C8B-B14F-4D97-AF65-F5344CB8AC3E}">
        <p14:creationId xmlns:p14="http://schemas.microsoft.com/office/powerpoint/2010/main" val="4270733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E3415F-9319-4B4A-A822-033AE5BDB72D}" type="datetime1">
              <a:rPr lang="fr-FR" smtClean="0"/>
              <a:t>01/12/2023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4C9D7-1A1D-4088-9D8B-7BCA61723C00}" type="slidenum">
              <a:rPr lang="fr-FR" smtClean="0"/>
              <a:pPr/>
              <a:t>‹N°›</a:t>
            </a:fld>
            <a:endParaRPr lang="fr-FR"/>
          </a:p>
        </p:txBody>
      </p:sp>
    </p:spTree>
    <p:extLst>
      <p:ext uri="{BB962C8B-B14F-4D97-AF65-F5344CB8AC3E}">
        <p14:creationId xmlns:p14="http://schemas.microsoft.com/office/powerpoint/2010/main" val="1393458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8AA3F14-2910-49AD-A650-CC689490A9CB}" type="datetime1">
              <a:rPr lang="fr-FR" smtClean="0"/>
              <a:t>01/12/2023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4C9D7-1A1D-4088-9D8B-7BCA61723C00}" type="slidenum">
              <a:rPr lang="fr-FR" smtClean="0"/>
              <a:pPr/>
              <a:t>‹N°›</a:t>
            </a:fld>
            <a:endParaRPr lang="fr-FR"/>
          </a:p>
        </p:txBody>
      </p:sp>
    </p:spTree>
    <p:extLst>
      <p:ext uri="{BB962C8B-B14F-4D97-AF65-F5344CB8AC3E}">
        <p14:creationId xmlns:p14="http://schemas.microsoft.com/office/powerpoint/2010/main" val="2402520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A145DB5-812D-4617-9748-E7131C8F2DF8}" type="datetime1">
              <a:rPr lang="fr-FR" smtClean="0"/>
              <a:t>01/12/2023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4C9D7-1A1D-4088-9D8B-7BCA61723C00}" type="slidenum">
              <a:rPr lang="fr-FR" smtClean="0"/>
              <a:pPr/>
              <a:t>‹N°›</a:t>
            </a:fld>
            <a:endParaRPr lang="fr-FR"/>
          </a:p>
        </p:txBody>
      </p:sp>
    </p:spTree>
    <p:extLst>
      <p:ext uri="{BB962C8B-B14F-4D97-AF65-F5344CB8AC3E}">
        <p14:creationId xmlns:p14="http://schemas.microsoft.com/office/powerpoint/2010/main" val="103235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90EECC3-C5A9-4BEE-8BB3-A30287F6D1A7}" type="datetime1">
              <a:rPr lang="fr-FR" smtClean="0"/>
              <a:t>01/12/2023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784C9D7-1A1D-4088-9D8B-7BCA61723C00}" type="slidenum">
              <a:rPr lang="fr-FR" smtClean="0"/>
              <a:pPr/>
              <a:t>‹N°›</a:t>
            </a:fld>
            <a:endParaRPr lang="fr-FR"/>
          </a:p>
        </p:txBody>
      </p:sp>
    </p:spTree>
    <p:extLst>
      <p:ext uri="{BB962C8B-B14F-4D97-AF65-F5344CB8AC3E}">
        <p14:creationId xmlns:p14="http://schemas.microsoft.com/office/powerpoint/2010/main" val="871726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EA61E18-B882-43EF-B878-8717CEC88B87}" type="datetime1">
              <a:rPr lang="fr-FR" smtClean="0"/>
              <a:t>01/12/2023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784C9D7-1A1D-4088-9D8B-7BCA61723C00}" type="slidenum">
              <a:rPr lang="fr-FR" smtClean="0"/>
              <a:pPr/>
              <a:t>‹N°›</a:t>
            </a:fld>
            <a:endParaRPr lang="fr-FR"/>
          </a:p>
        </p:txBody>
      </p:sp>
    </p:spTree>
    <p:extLst>
      <p:ext uri="{BB962C8B-B14F-4D97-AF65-F5344CB8AC3E}">
        <p14:creationId xmlns:p14="http://schemas.microsoft.com/office/powerpoint/2010/main" val="1701470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0D0C419-129D-437D-9875-B813D3E2E57F}" type="datetime1">
              <a:rPr lang="fr-FR" smtClean="0"/>
              <a:t>01/12/2023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784C9D7-1A1D-4088-9D8B-7BCA61723C00}" type="slidenum">
              <a:rPr lang="fr-FR" smtClean="0"/>
              <a:pPr/>
              <a:t>‹N°›</a:t>
            </a:fld>
            <a:endParaRPr lang="fr-FR"/>
          </a:p>
        </p:txBody>
      </p:sp>
    </p:spTree>
    <p:extLst>
      <p:ext uri="{BB962C8B-B14F-4D97-AF65-F5344CB8AC3E}">
        <p14:creationId xmlns:p14="http://schemas.microsoft.com/office/powerpoint/2010/main" val="212596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6A0D6B9-2BC8-4DCB-BF09-7A6E5E36B246}" type="datetime1">
              <a:rPr lang="fr-FR" smtClean="0"/>
              <a:t>01/12/2023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4C9D7-1A1D-4088-9D8B-7BCA61723C00}" type="slidenum">
              <a:rPr lang="fr-FR" smtClean="0"/>
              <a:pPr/>
              <a:t>‹N°›</a:t>
            </a:fld>
            <a:endParaRPr lang="fr-FR"/>
          </a:p>
        </p:txBody>
      </p:sp>
    </p:spTree>
    <p:extLst>
      <p:ext uri="{BB962C8B-B14F-4D97-AF65-F5344CB8AC3E}">
        <p14:creationId xmlns:p14="http://schemas.microsoft.com/office/powerpoint/2010/main" val="1145044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626915B-FB2D-4B49-A363-84D31B5869FA}" type="datetime1">
              <a:rPr lang="fr-FR" smtClean="0"/>
              <a:t>01/12/2023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4C9D7-1A1D-4088-9D8B-7BCA61723C00}" type="slidenum">
              <a:rPr lang="fr-FR" smtClean="0"/>
              <a:pPr/>
              <a:t>‹N°›</a:t>
            </a:fld>
            <a:endParaRPr lang="fr-FR"/>
          </a:p>
        </p:txBody>
      </p:sp>
    </p:spTree>
    <p:extLst>
      <p:ext uri="{BB962C8B-B14F-4D97-AF65-F5344CB8AC3E}">
        <p14:creationId xmlns:p14="http://schemas.microsoft.com/office/powerpoint/2010/main" val="2006855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EBA282-A3C3-4C4A-8D05-23705D2194A3}" type="datetime1">
              <a:rPr lang="fr-FR" smtClean="0"/>
              <a:t>01/12/2023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4C9D7-1A1D-4088-9D8B-7BCA61723C00}" type="slidenum">
              <a:rPr lang="fr-FR" smtClean="0"/>
              <a:pPr/>
              <a:t>‹N°›</a:t>
            </a:fld>
            <a:endParaRPr lang="fr-FR"/>
          </a:p>
        </p:txBody>
      </p:sp>
    </p:spTree>
    <p:extLst>
      <p:ext uri="{BB962C8B-B14F-4D97-AF65-F5344CB8AC3E}">
        <p14:creationId xmlns:p14="http://schemas.microsoft.com/office/powerpoint/2010/main" val="1714601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hyperlink" Target="mailto:h.ouarad@univ-dbkm.dz"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11.xml"/><Relationship Id="rId2" Type="http://schemas.openxmlformats.org/officeDocument/2006/relationships/slide" Target="slide6.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8.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Résultat de recherche d'images pour &quot;‫بسم الله الرحمن الرحيم gif‬‎&quot;"/>
          <p:cNvPicPr>
            <a:picLocks noChangeAspect="1" noChangeArrowheads="1"/>
          </p:cNvPicPr>
          <p:nvPr/>
        </p:nvPicPr>
        <p:blipFill>
          <a:blip r:embed="rId3">
            <a:lum bright="42000" contrast="100000"/>
          </a:blip>
          <a:srcRect/>
          <a:stretch>
            <a:fillRect/>
          </a:stretch>
        </p:blipFill>
        <p:spPr bwMode="auto">
          <a:xfrm>
            <a:off x="-214346" y="0"/>
            <a:ext cx="9144000" cy="6858000"/>
          </a:xfrm>
          <a:prstGeom prst="rect">
            <a:avLst/>
          </a:prstGeom>
          <a:noFill/>
          <a:ln w="9525">
            <a:solidFill>
              <a:srgbClr val="FF0000"/>
            </a:solidFill>
            <a:miter lim="800000"/>
            <a:headEnd/>
            <a:tailEnd/>
          </a:ln>
          <a:scene3d>
            <a:camera prst="perspectiveLeft"/>
            <a:lightRig rig="threePt" dir="t"/>
          </a:scene3d>
          <a:sp3d>
            <a:bevelT prst="relaxedInset"/>
          </a:sp3d>
        </p:spPr>
      </p:pic>
    </p:spTree>
    <p:extLst>
      <p:ext uri="{BB962C8B-B14F-4D97-AF65-F5344CB8AC3E}">
        <p14:creationId xmlns:p14="http://schemas.microsoft.com/office/powerpoint/2010/main" val="397204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repeatCount="indefinite" fill="hold" nodeType="withEffect">
                                  <p:stCondLst>
                                    <p:cond delay="0"/>
                                  </p:stCondLst>
                                  <p:childTnLst>
                                    <p:animClr clrSpc="rgb" dir="cw">
                                      <p:cBhvr override="childStyle">
                                        <p:cTn id="6" dur="500" fill="hold"/>
                                        <p:tgtEl>
                                          <p:spTgt spid="8194"/>
                                        </p:tgtEl>
                                        <p:attrNameLst>
                                          <p:attrName>style.color</p:attrName>
                                        </p:attrNameLst>
                                      </p:cBhvr>
                                      <p:to>
                                        <a:srgbClr val="000099"/>
                                      </p:to>
                                    </p:animClr>
                                    <p:animClr clrSpc="rgb" dir="cw">
                                      <p:cBhvr>
                                        <p:cTn id="7" dur="500" fill="hold"/>
                                        <p:tgtEl>
                                          <p:spTgt spid="8194"/>
                                        </p:tgtEl>
                                        <p:attrNameLst>
                                          <p:attrName>fillcolor</p:attrName>
                                        </p:attrNameLst>
                                      </p:cBhvr>
                                      <p:to>
                                        <a:srgbClr val="000099"/>
                                      </p:to>
                                    </p:animClr>
                                    <p:set>
                                      <p:cBhvr>
                                        <p:cTn id="8" dur="500" fill="hold"/>
                                        <p:tgtEl>
                                          <p:spTgt spid="8194"/>
                                        </p:tgtEl>
                                        <p:attrNameLst>
                                          <p:attrName>fill.type</p:attrName>
                                        </p:attrNameLst>
                                      </p:cBhvr>
                                      <p:to>
                                        <p:strVal val="solid"/>
                                      </p:to>
                                    </p:set>
                                    <p:set>
                                      <p:cBhvr>
                                        <p:cTn id="9" dur="500" fill="hold"/>
                                        <p:tgtEl>
                                          <p:spTgt spid="819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784C9D7-1A1D-4088-9D8B-7BCA61723C00}" type="slidenum">
              <a:rPr lang="fr-FR" smtClean="0"/>
              <a:pPr/>
              <a:t>10</a:t>
            </a:fld>
            <a:endParaRPr lang="fr-FR"/>
          </a:p>
        </p:txBody>
      </p:sp>
      <p:pic>
        <p:nvPicPr>
          <p:cNvPr id="3" name="Picture 19" descr="next">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8376371">
            <a:off x="-131652" y="3357284"/>
            <a:ext cx="3425906" cy="3262859"/>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p:cNvSpPr/>
          <p:nvPr/>
        </p:nvSpPr>
        <p:spPr>
          <a:xfrm>
            <a:off x="2627784" y="332656"/>
            <a:ext cx="3384376" cy="648072"/>
          </a:xfrm>
          <a:prstGeom prst="ellipse">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rtl="1"/>
            <a:r>
              <a:rPr lang="ar-DZ" sz="3600" b="1" dirty="0" smtClean="0">
                <a:solidFill>
                  <a:srgbClr val="FF0000"/>
                </a:solidFill>
                <a:latin typeface="Arabic Typesetting" pitchFamily="66" charset="-78"/>
                <a:cs typeface="Traditional Arabic" pitchFamily="2" charset="-78"/>
              </a:rPr>
              <a:t>العينة</a:t>
            </a:r>
            <a:endParaRPr lang="fr-FR" sz="3600" b="1" dirty="0">
              <a:solidFill>
                <a:srgbClr val="FF0000"/>
              </a:solidFill>
              <a:latin typeface="Arabic Typesetting" pitchFamily="66" charset="-78"/>
              <a:cs typeface="Traditional Arabic" pitchFamily="2" charset="-78"/>
            </a:endParaRPr>
          </a:p>
        </p:txBody>
      </p:sp>
      <p:cxnSp>
        <p:nvCxnSpPr>
          <p:cNvPr id="5" name="Connecteur droit avec flèche 4"/>
          <p:cNvCxnSpPr/>
          <p:nvPr/>
        </p:nvCxnSpPr>
        <p:spPr>
          <a:xfrm>
            <a:off x="5292080" y="810250"/>
            <a:ext cx="1440160" cy="67453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Ellipse 5">
            <a:hlinkClick r:id="" action="ppaction://noaction"/>
          </p:cNvPr>
          <p:cNvSpPr/>
          <p:nvPr/>
        </p:nvSpPr>
        <p:spPr>
          <a:xfrm>
            <a:off x="6588224" y="1499351"/>
            <a:ext cx="2088232" cy="4320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rtl="1"/>
            <a:r>
              <a:rPr lang="ar-DZ" sz="2000" b="1" dirty="0" smtClean="0">
                <a:latin typeface="Arabic Typesetting" pitchFamily="66" charset="-78"/>
                <a:cs typeface="Traditional Arabic" pitchFamily="2" charset="-78"/>
              </a:rPr>
              <a:t>النوع</a:t>
            </a:r>
            <a:endParaRPr lang="fr-FR" sz="2000" b="1" dirty="0">
              <a:latin typeface="Arabic Typesetting" pitchFamily="66" charset="-78"/>
              <a:cs typeface="Traditional Arabic" pitchFamily="2" charset="-78"/>
            </a:endParaRPr>
          </a:p>
        </p:txBody>
      </p:sp>
      <p:sp>
        <p:nvSpPr>
          <p:cNvPr id="7" name="Organigramme : Processus 6"/>
          <p:cNvSpPr/>
          <p:nvPr/>
        </p:nvSpPr>
        <p:spPr>
          <a:xfrm>
            <a:off x="6759918" y="2313492"/>
            <a:ext cx="2060554" cy="630397"/>
          </a:xfrm>
          <a:prstGeom prst="flowChartProcess">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rtl="1"/>
            <a:r>
              <a:rPr lang="ar-DZ" sz="4000" b="1" dirty="0" smtClean="0">
                <a:solidFill>
                  <a:schemeClr val="tx1"/>
                </a:solidFill>
                <a:latin typeface="Arabic Typesetting" pitchFamily="66" charset="-78"/>
                <a:cs typeface="Traditional Arabic" pitchFamily="2" charset="-78"/>
              </a:rPr>
              <a:t>قصدية</a:t>
            </a:r>
            <a:endParaRPr lang="fr-FR" sz="4000" dirty="0">
              <a:solidFill>
                <a:schemeClr val="tx1"/>
              </a:solidFill>
              <a:cs typeface="Traditional Arabic" pitchFamily="2" charset="-78"/>
            </a:endParaRPr>
          </a:p>
        </p:txBody>
      </p:sp>
      <p:sp>
        <p:nvSpPr>
          <p:cNvPr id="8" name="Organigramme : Processus 7"/>
          <p:cNvSpPr/>
          <p:nvPr/>
        </p:nvSpPr>
        <p:spPr>
          <a:xfrm>
            <a:off x="6782427" y="3284983"/>
            <a:ext cx="2060554" cy="630397"/>
          </a:xfrm>
          <a:prstGeom prst="flowChartProcess">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rtl="1"/>
            <a:r>
              <a:rPr lang="ar-DZ" sz="4000" b="1" dirty="0" smtClean="0">
                <a:solidFill>
                  <a:schemeClr val="tx1"/>
                </a:solidFill>
                <a:latin typeface="Arabic Typesetting" pitchFamily="66" charset="-78"/>
                <a:cs typeface="Traditional Arabic" pitchFamily="2" charset="-78"/>
              </a:rPr>
              <a:t>غير قصدية</a:t>
            </a:r>
            <a:endParaRPr lang="fr-FR" sz="4000" dirty="0">
              <a:solidFill>
                <a:schemeClr val="tx1"/>
              </a:solidFill>
              <a:cs typeface="Traditional Arabic" pitchFamily="2" charset="-78"/>
            </a:endParaRPr>
          </a:p>
        </p:txBody>
      </p:sp>
      <p:cxnSp>
        <p:nvCxnSpPr>
          <p:cNvPr id="9" name="Connecteur droit avec flèche 8"/>
          <p:cNvCxnSpPr/>
          <p:nvPr/>
        </p:nvCxnSpPr>
        <p:spPr>
          <a:xfrm flipH="1">
            <a:off x="1581301" y="903495"/>
            <a:ext cx="1359726" cy="5958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Ellipse 9"/>
          <p:cNvSpPr/>
          <p:nvPr/>
        </p:nvSpPr>
        <p:spPr>
          <a:xfrm>
            <a:off x="251520" y="1525813"/>
            <a:ext cx="2520280" cy="4320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rtl="1"/>
            <a:r>
              <a:rPr lang="ar-DZ" sz="2000" b="1" dirty="0" smtClean="0">
                <a:latin typeface="Arabic Typesetting" pitchFamily="66" charset="-78"/>
                <a:cs typeface="Traditional Arabic" pitchFamily="2" charset="-78"/>
              </a:rPr>
              <a:t>الحجم</a:t>
            </a:r>
            <a:endParaRPr lang="fr-FR" sz="2000" b="1" dirty="0">
              <a:latin typeface="Arabic Typesetting" pitchFamily="66" charset="-78"/>
              <a:cs typeface="Traditional Arabic" pitchFamily="2" charset="-78"/>
            </a:endParaRPr>
          </a:p>
        </p:txBody>
      </p:sp>
    </p:spTree>
    <p:extLst>
      <p:ext uri="{BB962C8B-B14F-4D97-AF65-F5344CB8AC3E}">
        <p14:creationId xmlns:p14="http://schemas.microsoft.com/office/powerpoint/2010/main" val="311616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out)">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out)">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339752" y="260648"/>
            <a:ext cx="3672408" cy="72008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rot="0" vert="horz" wrap="square" lIns="91440" tIns="45720" rIns="91440" bIns="45720" anchor="t" anchorCtr="0" upright="1">
            <a:noAutofit/>
          </a:bodyPr>
          <a:lstStyle/>
          <a:p>
            <a:pPr algn="ctr" rtl="1">
              <a:spcAft>
                <a:spcPts val="0"/>
              </a:spcAft>
            </a:pPr>
            <a:r>
              <a:rPr lang="ar-DZ" sz="3200" b="1" dirty="0">
                <a:effectLst/>
                <a:latin typeface="Times New Roman"/>
                <a:ea typeface="Times New Roman"/>
                <a:cs typeface="Traditional Arabic"/>
              </a:rPr>
              <a:t>تحديد أسلوب جمع البيانات</a:t>
            </a:r>
            <a:endParaRPr lang="fr-FR" b="1" dirty="0">
              <a:effectLst/>
              <a:latin typeface="Times New Roman"/>
              <a:ea typeface="Times New Roman"/>
              <a:cs typeface="Traditional Arabic"/>
            </a:endParaRPr>
          </a:p>
        </p:txBody>
      </p:sp>
      <p:sp>
        <p:nvSpPr>
          <p:cNvPr id="5" name="Rectangle 4"/>
          <p:cNvSpPr>
            <a:spLocks noChangeArrowheads="1"/>
          </p:cNvSpPr>
          <p:nvPr/>
        </p:nvSpPr>
        <p:spPr bwMode="auto">
          <a:xfrm>
            <a:off x="2381110" y="1412776"/>
            <a:ext cx="3672408" cy="72008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rot="0" vert="horz" wrap="square" lIns="91440" tIns="45720" rIns="91440" bIns="45720" anchor="t" anchorCtr="0" upright="1">
            <a:noAutofit/>
          </a:bodyPr>
          <a:lstStyle/>
          <a:p>
            <a:pPr algn="ctr" rtl="1">
              <a:spcAft>
                <a:spcPts val="0"/>
              </a:spcAft>
            </a:pPr>
            <a:r>
              <a:rPr lang="ar-DZ" sz="3200" b="1" dirty="0" smtClean="0">
                <a:effectLst/>
                <a:latin typeface="Times New Roman"/>
                <a:ea typeface="Times New Roman"/>
                <a:cs typeface="Traditional Arabic"/>
              </a:rPr>
              <a:t>التجربة</a:t>
            </a:r>
            <a:endParaRPr lang="fr-FR" b="1" dirty="0">
              <a:effectLst/>
              <a:latin typeface="Times New Roman"/>
              <a:ea typeface="Times New Roman"/>
              <a:cs typeface="Traditional Arabic"/>
            </a:endParaRPr>
          </a:p>
        </p:txBody>
      </p:sp>
      <p:sp>
        <p:nvSpPr>
          <p:cNvPr id="10" name="Espace réservé du numéro de diapositive 1"/>
          <p:cNvSpPr>
            <a:spLocks noGrp="1"/>
          </p:cNvSpPr>
          <p:nvPr>
            <p:ph type="sldNum" sz="quarter" idx="12"/>
          </p:nvPr>
        </p:nvSpPr>
        <p:spPr>
          <a:xfrm>
            <a:off x="6553200" y="6356350"/>
            <a:ext cx="2133600" cy="365125"/>
          </a:xfrm>
        </p:spPr>
        <p:txBody>
          <a:bodyPr/>
          <a:lstStyle/>
          <a:p>
            <a:fld id="{7784C9D7-1A1D-4088-9D8B-7BCA61723C00}" type="slidenum">
              <a:rPr lang="fr-FR" smtClean="0"/>
              <a:pPr/>
              <a:t>11</a:t>
            </a:fld>
            <a:endParaRPr lang="fr-FR"/>
          </a:p>
        </p:txBody>
      </p:sp>
      <p:sp>
        <p:nvSpPr>
          <p:cNvPr id="11" name="Rectangle 10"/>
          <p:cNvSpPr>
            <a:spLocks noChangeArrowheads="1"/>
          </p:cNvSpPr>
          <p:nvPr/>
        </p:nvSpPr>
        <p:spPr bwMode="auto">
          <a:xfrm>
            <a:off x="2381110" y="2636912"/>
            <a:ext cx="3672408" cy="72008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rot="0" vert="horz" wrap="square" lIns="91440" tIns="45720" rIns="91440" bIns="45720" anchor="t" anchorCtr="0" upright="1">
            <a:noAutofit/>
          </a:bodyPr>
          <a:lstStyle/>
          <a:p>
            <a:pPr algn="ctr" rtl="1">
              <a:spcAft>
                <a:spcPts val="0"/>
              </a:spcAft>
            </a:pPr>
            <a:r>
              <a:rPr lang="ar-DZ" sz="3200" b="1" dirty="0" smtClean="0">
                <a:effectLst/>
                <a:latin typeface="Times New Roman"/>
                <a:ea typeface="Times New Roman"/>
                <a:cs typeface="Traditional Arabic"/>
              </a:rPr>
              <a:t>الملاحظة</a:t>
            </a:r>
            <a:endParaRPr lang="fr-FR" b="1" dirty="0">
              <a:effectLst/>
              <a:latin typeface="Times New Roman"/>
              <a:ea typeface="Times New Roman"/>
              <a:cs typeface="Traditional Arabic"/>
            </a:endParaRPr>
          </a:p>
        </p:txBody>
      </p:sp>
      <p:sp>
        <p:nvSpPr>
          <p:cNvPr id="12" name="Rectangle 11"/>
          <p:cNvSpPr>
            <a:spLocks noChangeArrowheads="1"/>
          </p:cNvSpPr>
          <p:nvPr/>
        </p:nvSpPr>
        <p:spPr bwMode="auto">
          <a:xfrm>
            <a:off x="2367471" y="3573016"/>
            <a:ext cx="3672408" cy="72008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rot="0" vert="horz" wrap="square" lIns="91440" tIns="45720" rIns="91440" bIns="45720" anchor="t" anchorCtr="0" upright="1">
            <a:noAutofit/>
          </a:bodyPr>
          <a:lstStyle/>
          <a:p>
            <a:pPr algn="ctr" rtl="1">
              <a:spcAft>
                <a:spcPts val="0"/>
              </a:spcAft>
            </a:pPr>
            <a:r>
              <a:rPr lang="ar-DZ" sz="3200" b="1" dirty="0" smtClean="0">
                <a:effectLst/>
                <a:latin typeface="Times New Roman"/>
                <a:ea typeface="Times New Roman"/>
                <a:cs typeface="Traditional Arabic"/>
              </a:rPr>
              <a:t>الاستقصاء</a:t>
            </a:r>
            <a:endParaRPr lang="fr-FR" b="1" dirty="0">
              <a:effectLst/>
              <a:latin typeface="Times New Roman"/>
              <a:ea typeface="Times New Roman"/>
              <a:cs typeface="Traditional Arabic"/>
            </a:endParaRPr>
          </a:p>
        </p:txBody>
      </p:sp>
      <p:sp>
        <p:nvSpPr>
          <p:cNvPr id="13" name="Rectangle 12"/>
          <p:cNvSpPr>
            <a:spLocks noChangeArrowheads="1"/>
          </p:cNvSpPr>
          <p:nvPr/>
        </p:nvSpPr>
        <p:spPr bwMode="auto">
          <a:xfrm>
            <a:off x="6053518" y="4621346"/>
            <a:ext cx="1836204" cy="72008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rot="0" vert="horz" wrap="square" lIns="91440" tIns="45720" rIns="91440" bIns="45720" anchor="t" anchorCtr="0" upright="1">
            <a:noAutofit/>
          </a:bodyPr>
          <a:lstStyle/>
          <a:p>
            <a:pPr algn="ctr" rtl="1">
              <a:spcAft>
                <a:spcPts val="0"/>
              </a:spcAft>
            </a:pPr>
            <a:r>
              <a:rPr lang="ar-DZ" sz="3200" b="1" dirty="0" smtClean="0">
                <a:effectLst/>
                <a:latin typeface="Times New Roman"/>
                <a:ea typeface="Times New Roman"/>
                <a:cs typeface="Traditional Arabic"/>
              </a:rPr>
              <a:t>الاستبيان</a:t>
            </a:r>
            <a:endParaRPr lang="fr-FR" b="1" dirty="0">
              <a:effectLst/>
              <a:latin typeface="Times New Roman"/>
              <a:ea typeface="Times New Roman"/>
              <a:cs typeface="Traditional Arabic"/>
            </a:endParaRPr>
          </a:p>
        </p:txBody>
      </p:sp>
      <p:sp>
        <p:nvSpPr>
          <p:cNvPr id="14" name="Rectangle 13"/>
          <p:cNvSpPr>
            <a:spLocks noChangeArrowheads="1"/>
          </p:cNvSpPr>
          <p:nvPr/>
        </p:nvSpPr>
        <p:spPr bwMode="auto">
          <a:xfrm>
            <a:off x="1043608" y="4621346"/>
            <a:ext cx="1836204" cy="72008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rot="0" vert="horz" wrap="square" lIns="91440" tIns="45720" rIns="91440" bIns="45720" anchor="t" anchorCtr="0" upright="1">
            <a:noAutofit/>
          </a:bodyPr>
          <a:lstStyle/>
          <a:p>
            <a:pPr algn="ctr" rtl="1">
              <a:spcAft>
                <a:spcPts val="0"/>
              </a:spcAft>
            </a:pPr>
            <a:r>
              <a:rPr lang="ar-DZ" sz="3200" b="1" dirty="0" smtClean="0">
                <a:effectLst/>
                <a:latin typeface="Times New Roman"/>
                <a:ea typeface="Times New Roman"/>
                <a:cs typeface="Traditional Arabic"/>
              </a:rPr>
              <a:t>المقابلة</a:t>
            </a:r>
            <a:endParaRPr lang="fr-FR" b="1" dirty="0">
              <a:effectLst/>
              <a:latin typeface="Times New Roman"/>
              <a:ea typeface="Times New Roman"/>
              <a:cs typeface="Traditional Arabic"/>
            </a:endParaRPr>
          </a:p>
        </p:txBody>
      </p:sp>
      <p:pic>
        <p:nvPicPr>
          <p:cNvPr id="15" name="Picture 19" descr="next">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961367">
            <a:off x="6536429" y="5701843"/>
            <a:ext cx="1751521" cy="902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72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3"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1+#ppt_w/2"/>
                                          </p:val>
                                        </p:tav>
                                        <p:tav tm="100000">
                                          <p:val>
                                            <p:strVal val="#ppt_x"/>
                                          </p:val>
                                        </p:tav>
                                      </p:tavLst>
                                    </p:anim>
                                    <p:anim calcmode="lin" valueType="num">
                                      <p:cBhvr additive="base">
                                        <p:cTn id="29" dur="500" fill="hold"/>
                                        <p:tgtEl>
                                          <p:spTgt spid="13"/>
                                        </p:tgtEl>
                                        <p:attrNameLst>
                                          <p:attrName>ppt_y</p:attrName>
                                        </p:attrNameLst>
                                      </p:cBhvr>
                                      <p:tavLst>
                                        <p:tav tm="0">
                                          <p:val>
                                            <p:strVal val="0-#ppt_h/2"/>
                                          </p:val>
                                        </p:tav>
                                        <p:tav tm="100000">
                                          <p:val>
                                            <p:strVal val="#ppt_y"/>
                                          </p:val>
                                        </p:tav>
                                      </p:tavLst>
                                    </p:anim>
                                  </p:childTnLst>
                                </p:cTn>
                              </p:par>
                              <p:par>
                                <p:cTn id="30" presetID="2" presetClass="entr" presetSubtype="3"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1+#ppt_w/2"/>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3"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1+#ppt_w/2"/>
                                          </p:val>
                                        </p:tav>
                                        <p:tav tm="100000">
                                          <p:val>
                                            <p:strVal val="#ppt_x"/>
                                          </p:val>
                                        </p:tav>
                                      </p:tavLst>
                                    </p:anim>
                                    <p:anim calcmode="lin" valueType="num">
                                      <p:cBhvr additive="base">
                                        <p:cTn id="37"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11266" name="Picture 2" descr="أجمل خلفيات بوربوينت - موسوعة"/>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ZoneTexte 4"/>
          <p:cNvSpPr txBox="1"/>
          <p:nvPr/>
        </p:nvSpPr>
        <p:spPr>
          <a:xfrm>
            <a:off x="1928795" y="214290"/>
            <a:ext cx="6286544" cy="1015663"/>
          </a:xfrm>
          <a:prstGeom prst="rect">
            <a:avLst/>
          </a:prstGeom>
          <a:noFill/>
        </p:spPr>
        <p:txBody>
          <a:bodyPr wrap="square" rtlCol="0">
            <a:spAutoFit/>
          </a:bodyPr>
          <a:lstStyle/>
          <a:p>
            <a:pPr algn="ctr"/>
            <a:r>
              <a:rPr lang="ar-DZ" sz="6000" b="1" dirty="0" smtClean="0">
                <a:latin typeface="Arabic Typesetting" pitchFamily="66" charset="-78"/>
                <a:cs typeface="Arabic Typesetting" pitchFamily="66" charset="-78"/>
              </a:rPr>
              <a:t>السلام عليكم ورحمة الله تعالى وبركاته </a:t>
            </a:r>
            <a:endParaRPr lang="fr-FR" sz="6000" b="1" dirty="0">
              <a:latin typeface="Arabic Typesetting" pitchFamily="66" charset="-78"/>
              <a:cs typeface="Arabic Typesetting" pitchFamily="66" charset="-78"/>
            </a:endParaRPr>
          </a:p>
        </p:txBody>
      </p:sp>
      <p:pic>
        <p:nvPicPr>
          <p:cNvPr id="6" name="Image 5" descr="bca340c200c24e300682ba60d7c78044.gif"/>
          <p:cNvPicPr>
            <a:picLocks noChangeAspect="1"/>
          </p:cNvPicPr>
          <p:nvPr/>
        </p:nvPicPr>
        <p:blipFill>
          <a:blip r:embed="rId3"/>
          <a:stretch>
            <a:fillRect/>
          </a:stretch>
        </p:blipFill>
        <p:spPr>
          <a:xfrm>
            <a:off x="1156708" y="1243952"/>
            <a:ext cx="6858048" cy="3629050"/>
          </a:xfrm>
          <a:prstGeom prst="rect">
            <a:avLst/>
          </a:prstGeom>
        </p:spPr>
      </p:pic>
      <p:pic>
        <p:nvPicPr>
          <p:cNvPr id="7" name="Image 6"/>
          <p:cNvPicPr/>
          <p:nvPr/>
        </p:nvPicPr>
        <p:blipFill>
          <a:blip r:embed="rId4" cstate="print"/>
          <a:srcRect/>
          <a:stretch>
            <a:fillRect/>
          </a:stretch>
        </p:blipFill>
        <p:spPr bwMode="auto">
          <a:xfrm>
            <a:off x="428596" y="214290"/>
            <a:ext cx="1071570" cy="895350"/>
          </a:xfrm>
          <a:prstGeom prst="rect">
            <a:avLst/>
          </a:prstGeom>
          <a:noFill/>
          <a:ln w="9525">
            <a:noFill/>
            <a:miter lim="800000"/>
            <a:headEnd/>
            <a:tailEnd/>
          </a:ln>
        </p:spPr>
      </p:pic>
      <p:pic>
        <p:nvPicPr>
          <p:cNvPr id="8" name="Image 7"/>
          <p:cNvPicPr/>
          <p:nvPr/>
        </p:nvPicPr>
        <p:blipFill>
          <a:blip r:embed="rId5" cstate="print"/>
          <a:srcRect/>
          <a:stretch>
            <a:fillRect/>
          </a:stretch>
        </p:blipFill>
        <p:spPr bwMode="auto">
          <a:xfrm>
            <a:off x="8215338" y="214290"/>
            <a:ext cx="928662" cy="895350"/>
          </a:xfrm>
          <a:prstGeom prst="rect">
            <a:avLst/>
          </a:prstGeom>
          <a:noFill/>
          <a:ln w="9525">
            <a:noFill/>
            <a:miter lim="800000"/>
            <a:headEnd/>
            <a:tailEnd/>
          </a:ln>
        </p:spPr>
      </p:pic>
    </p:spTree>
    <p:extLst>
      <p:ext uri="{BB962C8B-B14F-4D97-AF65-F5344CB8AC3E}">
        <p14:creationId xmlns:p14="http://schemas.microsoft.com/office/powerpoint/2010/main" val="2549296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صور خلفيات بوربوينت 2022 اجمل خلفيات PowerPoint | Powerpoint background  design, Powerpoint, Background pictures"/>
          <p:cNvPicPr>
            <a:picLocks noChangeAspect="1" noChangeArrowheads="1"/>
          </p:cNvPicPr>
          <p:nvPr/>
        </p:nvPicPr>
        <p:blipFill>
          <a:blip r:embed="rId3"/>
          <a:srcRect/>
          <a:stretch>
            <a:fillRect/>
          </a:stretch>
        </p:blipFill>
        <p:spPr bwMode="auto">
          <a:xfrm>
            <a:off x="0" y="0"/>
            <a:ext cx="9186757" cy="6858000"/>
          </a:xfrm>
          <a:prstGeom prst="rect">
            <a:avLst/>
          </a:prstGeom>
          <a:noFill/>
        </p:spPr>
      </p:pic>
      <p:sp>
        <p:nvSpPr>
          <p:cNvPr id="3" name="ZoneTexte 2"/>
          <p:cNvSpPr txBox="1"/>
          <p:nvPr/>
        </p:nvSpPr>
        <p:spPr>
          <a:xfrm>
            <a:off x="1500166" y="2571744"/>
            <a:ext cx="5388013" cy="2554545"/>
          </a:xfrm>
          <a:prstGeom prst="rect">
            <a:avLst/>
          </a:prstGeom>
          <a:noFill/>
        </p:spPr>
        <p:txBody>
          <a:bodyPr wrap="none" rtlCol="0">
            <a:spAutoFit/>
          </a:bodyPr>
          <a:lstStyle/>
          <a:p>
            <a:pPr algn="ctr" rtl="1"/>
            <a:r>
              <a:rPr lang="ar-DZ" sz="4000" b="1" dirty="0" smtClean="0">
                <a:latin typeface="Arabic Typesetting" pitchFamily="66" charset="-78"/>
                <a:cs typeface="Arabic Typesetting" pitchFamily="66" charset="-78"/>
              </a:rPr>
              <a:t>الأستاذ: </a:t>
            </a:r>
            <a:r>
              <a:rPr lang="ar-DZ" sz="4000" b="1" dirty="0">
                <a:latin typeface="Arabic Typesetting" pitchFamily="66" charset="-78"/>
                <a:cs typeface="Arabic Typesetting" pitchFamily="66" charset="-78"/>
              </a:rPr>
              <a:t>حسين وراد</a:t>
            </a:r>
            <a:endParaRPr lang="ar-DZ" sz="4000" b="1" dirty="0" smtClean="0">
              <a:latin typeface="Arabic Typesetting" pitchFamily="66" charset="-78"/>
              <a:cs typeface="Arabic Typesetting" pitchFamily="66" charset="-78"/>
            </a:endParaRPr>
          </a:p>
          <a:p>
            <a:pPr algn="ctr" rtl="1"/>
            <a:r>
              <a:rPr lang="ar-DZ" sz="4000" b="1" dirty="0" smtClean="0">
                <a:latin typeface="Arabic Typesetting" pitchFamily="66" charset="-78"/>
                <a:cs typeface="Arabic Typesetting" pitchFamily="66" charset="-78"/>
              </a:rPr>
              <a:t>أستاذ </a:t>
            </a:r>
            <a:r>
              <a:rPr lang="ar-DZ" sz="4000" b="1" dirty="0" smtClean="0">
                <a:latin typeface="Arabic Typesetting" pitchFamily="66" charset="-78"/>
                <a:cs typeface="Arabic Typesetting" pitchFamily="66" charset="-78"/>
              </a:rPr>
              <a:t>محاضر </a:t>
            </a:r>
            <a:r>
              <a:rPr lang="ar-DZ" sz="4000" b="1" dirty="0" smtClean="0">
                <a:latin typeface="Arabic Typesetting" pitchFamily="66" charset="-78"/>
                <a:cs typeface="Arabic Typesetting" pitchFamily="66" charset="-78"/>
              </a:rPr>
              <a:t>قسم ”ب“ </a:t>
            </a:r>
          </a:p>
          <a:p>
            <a:pPr algn="ctr" rtl="1"/>
            <a:r>
              <a:rPr lang="ar-DZ" sz="4000" b="1" dirty="0" smtClean="0">
                <a:latin typeface="Arabic Typesetting" pitchFamily="66" charset="-78"/>
                <a:cs typeface="Arabic Typesetting" pitchFamily="66" charset="-78"/>
              </a:rPr>
              <a:t>كلية العلوم الاقتصادية والتجارية وعلوم التسيير </a:t>
            </a:r>
          </a:p>
          <a:p>
            <a:pPr algn="ctr" rtl="1"/>
            <a:r>
              <a:rPr lang="ar-DZ" sz="4000" b="1" dirty="0" smtClean="0">
                <a:latin typeface="Arabic Typesetting" pitchFamily="66" charset="-78"/>
                <a:cs typeface="Arabic Typesetting" pitchFamily="66" charset="-78"/>
              </a:rPr>
              <a:t>جامعة </a:t>
            </a:r>
            <a:r>
              <a:rPr lang="ar-DZ" sz="4000" b="1" dirty="0" err="1" smtClean="0">
                <a:latin typeface="Arabic Typesetting" pitchFamily="66" charset="-78"/>
                <a:cs typeface="Arabic Typesetting" pitchFamily="66" charset="-78"/>
              </a:rPr>
              <a:t>الجيلالي</a:t>
            </a:r>
            <a:r>
              <a:rPr lang="ar-DZ" sz="4000" b="1" dirty="0" smtClean="0">
                <a:latin typeface="Arabic Typesetting" pitchFamily="66" charset="-78"/>
                <a:cs typeface="Arabic Typesetting" pitchFamily="66" charset="-78"/>
              </a:rPr>
              <a:t> </a:t>
            </a:r>
            <a:r>
              <a:rPr lang="ar-DZ" sz="4000" b="1" dirty="0" err="1" smtClean="0">
                <a:latin typeface="Arabic Typesetting" pitchFamily="66" charset="-78"/>
                <a:cs typeface="Arabic Typesetting" pitchFamily="66" charset="-78"/>
              </a:rPr>
              <a:t>بو</a:t>
            </a:r>
            <a:r>
              <a:rPr lang="ar-DZ" sz="4000" b="1" dirty="0" smtClean="0">
                <a:latin typeface="Arabic Typesetting" pitchFamily="66" charset="-78"/>
                <a:cs typeface="Arabic Typesetting" pitchFamily="66" charset="-78"/>
              </a:rPr>
              <a:t> نعامة – خميس </a:t>
            </a:r>
            <a:r>
              <a:rPr lang="ar-DZ" sz="4000" b="1" dirty="0" err="1" smtClean="0">
                <a:latin typeface="Arabic Typesetting" pitchFamily="66" charset="-78"/>
                <a:cs typeface="Arabic Typesetting" pitchFamily="66" charset="-78"/>
              </a:rPr>
              <a:t>مليانة</a:t>
            </a:r>
            <a:r>
              <a:rPr lang="ar-DZ" sz="4000" b="1" dirty="0" smtClean="0">
                <a:latin typeface="Arabic Typesetting" pitchFamily="66" charset="-78"/>
                <a:cs typeface="Arabic Typesetting" pitchFamily="66" charset="-78"/>
              </a:rPr>
              <a:t>- </a:t>
            </a:r>
          </a:p>
        </p:txBody>
      </p:sp>
      <p:grpSp>
        <p:nvGrpSpPr>
          <p:cNvPr id="6" name="Groupe 5"/>
          <p:cNvGrpSpPr/>
          <p:nvPr/>
        </p:nvGrpSpPr>
        <p:grpSpPr>
          <a:xfrm>
            <a:off x="71406" y="4929198"/>
            <a:ext cx="6715172" cy="1844974"/>
            <a:chOff x="714348" y="4429132"/>
            <a:chExt cx="6715172" cy="1844974"/>
          </a:xfrm>
        </p:grpSpPr>
        <p:pic>
          <p:nvPicPr>
            <p:cNvPr id="4098" name="Picture 2" descr="Différence entre Email et Gmail / La technologie | La différence entre des  objets et des termes similaires."/>
            <p:cNvPicPr>
              <a:picLocks noChangeAspect="1" noChangeArrowheads="1"/>
            </p:cNvPicPr>
            <p:nvPr/>
          </p:nvPicPr>
          <p:blipFill>
            <a:blip r:embed="rId4" cstate="print"/>
            <a:srcRect/>
            <a:stretch>
              <a:fillRect/>
            </a:stretch>
          </p:blipFill>
          <p:spPr bwMode="auto">
            <a:xfrm>
              <a:off x="714348" y="4429132"/>
              <a:ext cx="1857356" cy="1844974"/>
            </a:xfrm>
            <a:prstGeom prst="rect">
              <a:avLst/>
            </a:prstGeom>
            <a:noFill/>
          </p:spPr>
        </p:pic>
        <p:sp>
          <p:nvSpPr>
            <p:cNvPr id="4099" name="Rectangle 3"/>
            <p:cNvSpPr>
              <a:spLocks noChangeArrowheads="1"/>
            </p:cNvSpPr>
            <p:nvPr/>
          </p:nvSpPr>
          <p:spPr bwMode="auto">
            <a:xfrm>
              <a:off x="2428860" y="4929198"/>
              <a:ext cx="500066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hlinkClick r:id="rId5"/>
                </a:rPr>
                <a:t>h</a:t>
              </a:r>
              <a:r>
                <a:rPr lang="fr-FR" sz="2800" dirty="0" smtClean="0">
                  <a:latin typeface="Traditional Arabic" pitchFamily="18" charset="-78"/>
                  <a:ea typeface="Calibri" pitchFamily="34" charset="0"/>
                  <a:cs typeface="Traditional Arabic" pitchFamily="18" charset="-78"/>
                  <a:hlinkClick r:id="rId5"/>
                </a:rPr>
                <a:t>.</a:t>
              </a:r>
              <a:r>
                <a:rPr kumimoji="0" lang="fr-FR" sz="2800" b="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hlinkClick r:id="rId5"/>
                </a:rPr>
                <a:t>ouarad@univ-dbkm.dz</a:t>
              </a:r>
              <a:endParaRPr kumimoji="0" lang="fr-FR" sz="54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5122" name="Picture 2" descr="C:\Users\LENOVO\Desktop\present vedio\avi\broadcast_gif2.gif"/>
          <p:cNvPicPr>
            <a:picLocks noChangeAspect="1" noChangeArrowheads="1" noCrop="1"/>
          </p:cNvPicPr>
          <p:nvPr/>
        </p:nvPicPr>
        <p:blipFill>
          <a:blip r:embed="rId6"/>
          <a:srcRect/>
          <a:stretch>
            <a:fillRect/>
          </a:stretch>
        </p:blipFill>
        <p:spPr bwMode="auto">
          <a:xfrm rot="19914429">
            <a:off x="-6371" y="598466"/>
            <a:ext cx="4080338" cy="2510977"/>
          </a:xfrm>
          <a:prstGeom prst="rect">
            <a:avLst/>
          </a:prstGeom>
          <a:noFill/>
        </p:spPr>
      </p:pic>
    </p:spTree>
    <p:extLst>
      <p:ext uri="{BB962C8B-B14F-4D97-AF65-F5344CB8AC3E}">
        <p14:creationId xmlns:p14="http://schemas.microsoft.com/office/powerpoint/2010/main" val="356101751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900" decel="100000" fill="hold"/>
                                        <p:tgtEl>
                                          <p:spTgt spid="6"/>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White Minimalist Office Desktop Background | Office desktop, Minimalist  desktop wallpaper, Backgrounds desktop"/>
          <p:cNvPicPr>
            <a:picLocks noChangeAspect="1" noChangeArrowheads="1"/>
          </p:cNvPicPr>
          <p:nvPr/>
        </p:nvPicPr>
        <p:blipFill>
          <a:blip r:embed="rId2"/>
          <a:srcRect/>
          <a:stretch>
            <a:fillRect/>
          </a:stretch>
        </p:blipFill>
        <p:spPr bwMode="auto">
          <a:xfrm>
            <a:off x="-1" y="0"/>
            <a:ext cx="9115319" cy="7000900"/>
          </a:xfrm>
          <a:prstGeom prst="rect">
            <a:avLst/>
          </a:prstGeom>
          <a:noFill/>
        </p:spPr>
      </p:pic>
      <p:sp>
        <p:nvSpPr>
          <p:cNvPr id="3" name="Rectangle 2"/>
          <p:cNvSpPr/>
          <p:nvPr/>
        </p:nvSpPr>
        <p:spPr>
          <a:xfrm>
            <a:off x="0" y="2571744"/>
            <a:ext cx="4286248" cy="1077218"/>
          </a:xfrm>
          <a:prstGeom prst="rect">
            <a:avLst/>
          </a:prstGeom>
        </p:spPr>
        <p:txBody>
          <a:bodyPr wrap="square">
            <a:spAutoFit/>
          </a:bodyPr>
          <a:lstStyle/>
          <a:p>
            <a:pPr algn="ctr" rtl="1"/>
            <a:r>
              <a:rPr lang="ar-DZ" sz="3200" dirty="0" smtClean="0">
                <a:solidFill>
                  <a:srgbClr val="0070C0"/>
                </a:solidFill>
                <a:latin typeface="Arabic Typesetting" pitchFamily="66" charset="-78"/>
                <a:cs typeface="Arabic Typesetting" pitchFamily="66" charset="-78"/>
              </a:rPr>
              <a:t>هذا المقياس موجه لطلبة السنة </a:t>
            </a:r>
            <a:r>
              <a:rPr lang="ar-DZ" sz="3200" dirty="0" smtClean="0">
                <a:solidFill>
                  <a:srgbClr val="0070C0"/>
                </a:solidFill>
                <a:latin typeface="Arabic Typesetting" pitchFamily="66" charset="-78"/>
                <a:cs typeface="Arabic Typesetting" pitchFamily="66" charset="-78"/>
              </a:rPr>
              <a:t>الثانية </a:t>
            </a:r>
            <a:r>
              <a:rPr lang="ar-DZ" sz="3200" dirty="0" smtClean="0">
                <a:solidFill>
                  <a:srgbClr val="0070C0"/>
                </a:solidFill>
                <a:latin typeface="Arabic Typesetting" pitchFamily="66" charset="-78"/>
                <a:cs typeface="Arabic Typesetting" pitchFamily="66" charset="-78"/>
              </a:rPr>
              <a:t>ليسانس </a:t>
            </a:r>
          </a:p>
          <a:p>
            <a:pPr algn="ctr"/>
            <a:r>
              <a:rPr lang="ar-DZ" sz="3200" dirty="0" smtClean="0">
                <a:solidFill>
                  <a:srgbClr val="0070C0"/>
                </a:solidFill>
                <a:latin typeface="Arabic Typesetting" pitchFamily="66" charset="-78"/>
                <a:cs typeface="Arabic Typesetting" pitchFamily="66" charset="-78"/>
              </a:rPr>
              <a:t>قسم </a:t>
            </a:r>
            <a:r>
              <a:rPr lang="ar-DZ" sz="3200" dirty="0">
                <a:solidFill>
                  <a:srgbClr val="0070C0"/>
                </a:solidFill>
                <a:latin typeface="Arabic Typesetting" pitchFamily="66" charset="-78"/>
                <a:cs typeface="Arabic Typesetting" pitchFamily="66" charset="-78"/>
              </a:rPr>
              <a:t>علوم </a:t>
            </a:r>
            <a:r>
              <a:rPr lang="ar-DZ" sz="3200" dirty="0" smtClean="0">
                <a:solidFill>
                  <a:srgbClr val="0070C0"/>
                </a:solidFill>
                <a:latin typeface="Arabic Typesetting" pitchFamily="66" charset="-78"/>
                <a:cs typeface="Arabic Typesetting" pitchFamily="66" charset="-78"/>
              </a:rPr>
              <a:t>التسيير</a:t>
            </a:r>
          </a:p>
        </p:txBody>
      </p:sp>
      <p:sp>
        <p:nvSpPr>
          <p:cNvPr id="2" name="Rectangle 1"/>
          <p:cNvSpPr/>
          <p:nvPr/>
        </p:nvSpPr>
        <p:spPr>
          <a:xfrm rot="2022989">
            <a:off x="4429944" y="931367"/>
            <a:ext cx="3854598" cy="707886"/>
          </a:xfrm>
          <a:prstGeom prst="rect">
            <a:avLst/>
          </a:prstGeom>
        </p:spPr>
        <p:txBody>
          <a:bodyPr wrap="square">
            <a:spAutoFit/>
          </a:bodyPr>
          <a:lstStyle/>
          <a:p>
            <a:pPr algn="ctr" rtl="1"/>
            <a:r>
              <a:rPr lang="ar-DZ" sz="4000" b="1" dirty="0">
                <a:latin typeface="Arabic Typesetting" pitchFamily="66" charset="-78"/>
                <a:cs typeface="Arabic Typesetting" pitchFamily="66" charset="-78"/>
              </a:rPr>
              <a:t>مقياس: </a:t>
            </a:r>
            <a:r>
              <a:rPr lang="ar-DZ" sz="4000" b="1" dirty="0">
                <a:latin typeface="Arabic Typesetting" pitchFamily="66" charset="-78"/>
                <a:cs typeface="Arabic Typesetting" pitchFamily="66" charset="-78"/>
              </a:rPr>
              <a:t>منهجية</a:t>
            </a:r>
            <a:endParaRPr lang="ar-DZ" sz="4000" b="1" dirty="0">
              <a:latin typeface="Arabic Typesetting" pitchFamily="66" charset="-78"/>
              <a:cs typeface="Arabic Typesetting" pitchFamily="66" charset="-78"/>
            </a:endParaRPr>
          </a:p>
        </p:txBody>
      </p:sp>
      <p:sp>
        <p:nvSpPr>
          <p:cNvPr id="6" name="AutoShape 2"/>
          <p:cNvSpPr>
            <a:spLocks noChangeArrowheads="1"/>
          </p:cNvSpPr>
          <p:nvPr/>
        </p:nvSpPr>
        <p:spPr bwMode="auto">
          <a:xfrm>
            <a:off x="0" y="4797152"/>
            <a:ext cx="6408712" cy="936104"/>
          </a:xfrm>
          <a:prstGeom prst="roundRect">
            <a:avLst>
              <a:gd name="adj" fmla="val 16667"/>
            </a:avLst>
          </a:prstGeom>
          <a:ln>
            <a:headEnd/>
            <a:tailEnd/>
          </a:ln>
        </p:spPr>
        <p:style>
          <a:lnRef idx="1">
            <a:schemeClr val="dk1"/>
          </a:lnRef>
          <a:fillRef idx="3">
            <a:schemeClr val="dk1"/>
          </a:fillRef>
          <a:effectRef idx="2">
            <a:schemeClr val="dk1"/>
          </a:effectRef>
          <a:fontRef idx="minor">
            <a:schemeClr val="lt1"/>
          </a:fontRef>
        </p:style>
        <p:txBody>
          <a:bodyPr vert="horz" wrap="square" lIns="91440" tIns="45720" rIns="91440" bIns="45720" numCol="1" anchor="t" anchorCtr="0" compatLnSpc="1">
            <a:prstTxWarp prst="textNoShape">
              <a:avLst/>
            </a:prstTxWarp>
          </a:bodyPr>
          <a:lstStyle/>
          <a:p>
            <a:pPr lvl="0" algn="ctr" rtl="1" fontAlgn="base">
              <a:spcBef>
                <a:spcPct val="0"/>
              </a:spcBef>
              <a:spcAft>
                <a:spcPts val="1000"/>
              </a:spcAft>
            </a:pPr>
            <a:r>
              <a:rPr lang="ar-DZ" sz="4000" b="1" dirty="0">
                <a:solidFill>
                  <a:srgbClr val="FF0000"/>
                </a:solidFill>
                <a:latin typeface="Traditional Arabic" pitchFamily="18" charset="-78"/>
                <a:ea typeface="Arial" pitchFamily="34" charset="0"/>
                <a:cs typeface="Traditional Arabic" pitchFamily="2" charset="-78"/>
              </a:rPr>
              <a:t>المحور الرابع: مراحل إعداد البحث العلمي </a:t>
            </a:r>
            <a:endParaRPr kumimoji="0" lang="fr-FR" sz="1100" b="0" i="0" u="none" strike="noStrike" cap="none" normalizeH="0" baseline="0" dirty="0" smtClean="0">
              <a:ln>
                <a:noFill/>
              </a:ln>
              <a:solidFill>
                <a:schemeClr val="tx1"/>
              </a:solidFill>
              <a:effectLst/>
              <a:latin typeface="Arial" pitchFamily="34" charset="0"/>
              <a:cs typeface="Traditional Arabic" pitchFamily="2" charset="-78"/>
            </a:endParaRPr>
          </a:p>
        </p:txBody>
      </p:sp>
    </p:spTree>
    <p:extLst>
      <p:ext uri="{BB962C8B-B14F-4D97-AF65-F5344CB8AC3E}">
        <p14:creationId xmlns:p14="http://schemas.microsoft.com/office/powerpoint/2010/main" val="391330703"/>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7" presetClass="emph" presetSubtype="0" repeatCount="indefinite" fill="remove" grpId="1" nodeType="withEffect">
                                  <p:stCondLst>
                                    <p:cond delay="0"/>
                                  </p:stCondLst>
                                  <p:childTnLst>
                                    <p:animClr clrSpc="rgb" dir="cw">
                                      <p:cBhvr override="childStyle">
                                        <p:cTn id="9" dur="250" autoRev="1" fill="remove"/>
                                        <p:tgtEl>
                                          <p:spTgt spid="6"/>
                                        </p:tgtEl>
                                        <p:attrNameLst>
                                          <p:attrName>style.color</p:attrName>
                                        </p:attrNameLst>
                                      </p:cBhvr>
                                      <p:to>
                                        <a:schemeClr val="bg1"/>
                                      </p:to>
                                    </p:animClr>
                                    <p:animClr clrSpc="rgb" dir="cw">
                                      <p:cBhvr>
                                        <p:cTn id="10" dur="250" autoRev="1" fill="remove"/>
                                        <p:tgtEl>
                                          <p:spTgt spid="6"/>
                                        </p:tgtEl>
                                        <p:attrNameLst>
                                          <p:attrName>fillcolor</p:attrName>
                                        </p:attrNameLst>
                                      </p:cBhvr>
                                      <p:to>
                                        <a:schemeClr val="bg1"/>
                                      </p:to>
                                    </p:animClr>
                                    <p:set>
                                      <p:cBhvr>
                                        <p:cTn id="11" dur="250" autoRev="1" fill="remove"/>
                                        <p:tgtEl>
                                          <p:spTgt spid="6"/>
                                        </p:tgtEl>
                                        <p:attrNameLst>
                                          <p:attrName>fill.type</p:attrName>
                                        </p:attrNameLst>
                                      </p:cBhvr>
                                      <p:to>
                                        <p:strVal val="solid"/>
                                      </p:to>
                                    </p:set>
                                    <p:set>
                                      <p:cBhvr>
                                        <p:cTn id="12" dur="25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hlinkClick r:id="rId2" action="ppaction://hlinksldjump"/>
          </p:cNvPr>
          <p:cNvSpPr>
            <a:spLocks noChangeArrowheads="1"/>
          </p:cNvSpPr>
          <p:nvPr/>
        </p:nvSpPr>
        <p:spPr bwMode="auto">
          <a:xfrm>
            <a:off x="2843420" y="146833"/>
            <a:ext cx="3294993" cy="3429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rot="0" vert="horz" wrap="square" lIns="91440" tIns="45720" rIns="91440" bIns="45720" anchor="t" anchorCtr="0" upright="1">
            <a:noAutofit/>
          </a:bodyPr>
          <a:lstStyle/>
          <a:p>
            <a:pPr algn="ctr" rtl="1">
              <a:spcAft>
                <a:spcPts val="0"/>
              </a:spcAft>
            </a:pPr>
            <a:r>
              <a:rPr lang="ar-DZ" sz="2000" b="1" dirty="0" smtClean="0">
                <a:effectLst/>
                <a:latin typeface="Times New Roman"/>
                <a:ea typeface="Times New Roman"/>
                <a:cs typeface="Traditional Arabic"/>
              </a:rPr>
              <a:t>تحديد المشكلة والتعرف على </a:t>
            </a:r>
            <a:r>
              <a:rPr lang="ar-DZ" sz="2000" b="1" dirty="0" smtClean="0">
                <a:effectLst/>
                <a:latin typeface="Times New Roman"/>
                <a:ea typeface="Times New Roman"/>
                <a:cs typeface="Traditional Arabic"/>
                <a:hlinkClick r:id="rId3" action="ppaction://hlinksldjump"/>
              </a:rPr>
              <a:t>الأهداف</a:t>
            </a:r>
            <a:endParaRPr lang="fr-FR" sz="1200" b="1" dirty="0">
              <a:effectLst/>
              <a:latin typeface="Times New Roman"/>
              <a:ea typeface="Times New Roman"/>
              <a:cs typeface="Traditional Arabic"/>
            </a:endParaRPr>
          </a:p>
        </p:txBody>
      </p:sp>
      <p:cxnSp>
        <p:nvCxnSpPr>
          <p:cNvPr id="58" name="Connecteur droit 57"/>
          <p:cNvCxnSpPr>
            <a:cxnSpLocks noChangeShapeType="1"/>
          </p:cNvCxnSpPr>
          <p:nvPr/>
        </p:nvCxnSpPr>
        <p:spPr bwMode="auto">
          <a:xfrm>
            <a:off x="4457700" y="611415"/>
            <a:ext cx="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9" name="Connecteur droit 58"/>
          <p:cNvCxnSpPr>
            <a:cxnSpLocks noChangeShapeType="1"/>
          </p:cNvCxnSpPr>
          <p:nvPr/>
        </p:nvCxnSpPr>
        <p:spPr bwMode="auto">
          <a:xfrm>
            <a:off x="4457700" y="497115"/>
            <a:ext cx="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0" name="Rectangle 59">
            <a:hlinkClick r:id="rId4" action="ppaction://hlinksldjump"/>
          </p:cNvPr>
          <p:cNvSpPr>
            <a:spLocks noChangeArrowheads="1"/>
          </p:cNvSpPr>
          <p:nvPr/>
        </p:nvSpPr>
        <p:spPr bwMode="auto">
          <a:xfrm>
            <a:off x="2706836" y="725715"/>
            <a:ext cx="3122464" cy="32766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rot="0" vert="horz" wrap="square" lIns="91440" tIns="45720" rIns="91440" bIns="45720" anchor="t" anchorCtr="0" upright="1">
            <a:noAutofit/>
          </a:bodyPr>
          <a:lstStyle/>
          <a:p>
            <a:pPr algn="ctr" rtl="1">
              <a:spcAft>
                <a:spcPts val="0"/>
              </a:spcAft>
            </a:pPr>
            <a:r>
              <a:rPr lang="ar-DZ" b="1" dirty="0">
                <a:effectLst/>
                <a:latin typeface="Times New Roman"/>
                <a:ea typeface="Times New Roman"/>
                <a:cs typeface="Traditional Arabic"/>
              </a:rPr>
              <a:t>تحديد نوع البيانات ومصادر الحصول عليها</a:t>
            </a:r>
            <a:endParaRPr lang="fr-FR" sz="1100" b="1" dirty="0">
              <a:effectLst/>
              <a:latin typeface="Times New Roman"/>
              <a:ea typeface="Times New Roman"/>
              <a:cs typeface="Traditional Arabic"/>
            </a:endParaRPr>
          </a:p>
        </p:txBody>
      </p:sp>
      <p:cxnSp>
        <p:nvCxnSpPr>
          <p:cNvPr id="61" name="Connecteur droit 60"/>
          <p:cNvCxnSpPr>
            <a:cxnSpLocks noChangeShapeType="1"/>
          </p:cNvCxnSpPr>
          <p:nvPr/>
        </p:nvCxnSpPr>
        <p:spPr bwMode="auto">
          <a:xfrm>
            <a:off x="4457700" y="1896020"/>
            <a:ext cx="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2" name="Rectangle 61">
            <a:hlinkClick r:id="rId5" action="ppaction://hlinksldjump"/>
          </p:cNvPr>
          <p:cNvSpPr>
            <a:spLocks noChangeArrowheads="1"/>
          </p:cNvSpPr>
          <p:nvPr/>
        </p:nvSpPr>
        <p:spPr bwMode="auto">
          <a:xfrm>
            <a:off x="2971800" y="2124620"/>
            <a:ext cx="2857500" cy="342900"/>
          </a:xfrm>
          <a:prstGeom prst="rect">
            <a:avLst/>
          </a:prstGeom>
          <a:ln>
            <a:headEnd/>
            <a:tailEnd/>
          </a:ln>
        </p:spPr>
        <p:style>
          <a:lnRef idx="1">
            <a:schemeClr val="dk1"/>
          </a:lnRef>
          <a:fillRef idx="2">
            <a:schemeClr val="dk1"/>
          </a:fillRef>
          <a:effectRef idx="1">
            <a:schemeClr val="dk1"/>
          </a:effectRef>
          <a:fontRef idx="minor">
            <a:schemeClr val="dk1"/>
          </a:fontRef>
        </p:style>
        <p:txBody>
          <a:bodyPr rot="0" vert="horz" wrap="square" lIns="91440" tIns="45720" rIns="91440" bIns="45720" anchor="t" anchorCtr="0" upright="1">
            <a:noAutofit/>
          </a:bodyPr>
          <a:lstStyle/>
          <a:p>
            <a:pPr algn="ctr" rtl="1">
              <a:spcAft>
                <a:spcPts val="0"/>
              </a:spcAft>
            </a:pPr>
            <a:r>
              <a:rPr lang="ar-DZ" b="1" dirty="0">
                <a:effectLst/>
                <a:latin typeface="Times New Roman"/>
                <a:ea typeface="Times New Roman"/>
                <a:cs typeface="Traditional Arabic"/>
              </a:rPr>
              <a:t>تحديد مجتمع الدراسة</a:t>
            </a:r>
            <a:endParaRPr lang="fr-FR" sz="1100" b="1" dirty="0">
              <a:effectLst/>
              <a:latin typeface="Times New Roman"/>
              <a:ea typeface="Times New Roman"/>
              <a:cs typeface="Traditional Arabic"/>
            </a:endParaRPr>
          </a:p>
        </p:txBody>
      </p:sp>
      <p:cxnSp>
        <p:nvCxnSpPr>
          <p:cNvPr id="63" name="Connecteur droit 62"/>
          <p:cNvCxnSpPr>
            <a:cxnSpLocks noChangeShapeType="1"/>
          </p:cNvCxnSpPr>
          <p:nvPr/>
        </p:nvCxnSpPr>
        <p:spPr bwMode="auto">
          <a:xfrm>
            <a:off x="4457700" y="2452915"/>
            <a:ext cx="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4" name="Rectangle 63">
            <a:hlinkClick r:id="rId6" action="ppaction://hlinksldjump"/>
          </p:cNvPr>
          <p:cNvSpPr>
            <a:spLocks noChangeArrowheads="1"/>
          </p:cNvSpPr>
          <p:nvPr/>
        </p:nvSpPr>
        <p:spPr bwMode="auto">
          <a:xfrm>
            <a:off x="2971800" y="2795815"/>
            <a:ext cx="2857500" cy="3429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upright="1">
            <a:noAutofit/>
          </a:bodyPr>
          <a:lstStyle/>
          <a:p>
            <a:pPr algn="ctr" rtl="1">
              <a:spcAft>
                <a:spcPts val="0"/>
              </a:spcAft>
            </a:pPr>
            <a:r>
              <a:rPr lang="ar-DZ" b="1" dirty="0">
                <a:effectLst/>
                <a:latin typeface="Times New Roman"/>
                <a:ea typeface="Times New Roman"/>
                <a:cs typeface="Traditional Arabic"/>
              </a:rPr>
              <a:t>تحديد حجم العينة ونوع العينة</a:t>
            </a:r>
            <a:endParaRPr lang="fr-FR" sz="1100" b="1" dirty="0">
              <a:effectLst/>
              <a:latin typeface="Times New Roman"/>
              <a:ea typeface="Times New Roman"/>
              <a:cs typeface="Traditional Arabic"/>
            </a:endParaRPr>
          </a:p>
        </p:txBody>
      </p:sp>
      <p:sp>
        <p:nvSpPr>
          <p:cNvPr id="65" name="Rectangle 64">
            <a:hlinkClick r:id="rId7" action="ppaction://hlinksldjump"/>
          </p:cNvPr>
          <p:cNvSpPr>
            <a:spLocks noChangeArrowheads="1"/>
          </p:cNvSpPr>
          <p:nvPr/>
        </p:nvSpPr>
        <p:spPr bwMode="auto">
          <a:xfrm>
            <a:off x="2971800" y="4103915"/>
            <a:ext cx="2857500" cy="3429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rot="0" vert="horz" wrap="square" lIns="91440" tIns="45720" rIns="91440" bIns="45720" anchor="t" anchorCtr="0" upright="1">
            <a:noAutofit/>
          </a:bodyPr>
          <a:lstStyle/>
          <a:p>
            <a:pPr algn="ctr" rtl="1">
              <a:spcAft>
                <a:spcPts val="0"/>
              </a:spcAft>
            </a:pPr>
            <a:r>
              <a:rPr lang="ar-DZ" b="1" dirty="0">
                <a:effectLst/>
                <a:latin typeface="Times New Roman"/>
                <a:ea typeface="Times New Roman"/>
                <a:cs typeface="Traditional Arabic"/>
              </a:rPr>
              <a:t>تحديد أسلوب جمع البيانات</a:t>
            </a:r>
            <a:endParaRPr lang="fr-FR" sz="1100" b="1" dirty="0">
              <a:effectLst/>
              <a:latin typeface="Times New Roman"/>
              <a:ea typeface="Times New Roman"/>
              <a:cs typeface="Traditional Arabic"/>
            </a:endParaRPr>
          </a:p>
        </p:txBody>
      </p:sp>
      <p:cxnSp>
        <p:nvCxnSpPr>
          <p:cNvPr id="66" name="Connecteur droit 65"/>
          <p:cNvCxnSpPr>
            <a:cxnSpLocks noChangeShapeType="1"/>
          </p:cNvCxnSpPr>
          <p:nvPr/>
        </p:nvCxnSpPr>
        <p:spPr bwMode="auto">
          <a:xfrm>
            <a:off x="4457700" y="3138080"/>
            <a:ext cx="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7" name="Connecteur droit 66"/>
          <p:cNvCxnSpPr>
            <a:cxnSpLocks noChangeShapeType="1"/>
          </p:cNvCxnSpPr>
          <p:nvPr/>
        </p:nvCxnSpPr>
        <p:spPr bwMode="auto">
          <a:xfrm>
            <a:off x="4457700" y="1053375"/>
            <a:ext cx="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8" name="Connecteur droit 67"/>
          <p:cNvCxnSpPr>
            <a:cxnSpLocks noChangeShapeType="1"/>
          </p:cNvCxnSpPr>
          <p:nvPr/>
        </p:nvCxnSpPr>
        <p:spPr bwMode="auto">
          <a:xfrm flipH="1">
            <a:off x="2514600" y="1281975"/>
            <a:ext cx="3771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9" name="Connecteur droit 68"/>
          <p:cNvCxnSpPr>
            <a:cxnSpLocks noChangeShapeType="1"/>
          </p:cNvCxnSpPr>
          <p:nvPr/>
        </p:nvCxnSpPr>
        <p:spPr bwMode="auto">
          <a:xfrm>
            <a:off x="2514600" y="1281975"/>
            <a:ext cx="0" cy="114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0" name="Connecteur droit 69"/>
          <p:cNvCxnSpPr>
            <a:cxnSpLocks noChangeShapeType="1"/>
          </p:cNvCxnSpPr>
          <p:nvPr/>
        </p:nvCxnSpPr>
        <p:spPr bwMode="auto">
          <a:xfrm>
            <a:off x="6286500" y="1281975"/>
            <a:ext cx="0" cy="114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1" name="Connecteur droit 70"/>
          <p:cNvCxnSpPr>
            <a:cxnSpLocks noChangeShapeType="1"/>
          </p:cNvCxnSpPr>
          <p:nvPr/>
        </p:nvCxnSpPr>
        <p:spPr bwMode="auto">
          <a:xfrm flipH="1">
            <a:off x="2514600" y="1896020"/>
            <a:ext cx="3771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2" name="Connecteur droit 71"/>
          <p:cNvCxnSpPr>
            <a:cxnSpLocks noChangeShapeType="1"/>
          </p:cNvCxnSpPr>
          <p:nvPr/>
        </p:nvCxnSpPr>
        <p:spPr bwMode="auto">
          <a:xfrm>
            <a:off x="2514600" y="1866175"/>
            <a:ext cx="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3" name="Connecteur droit 72"/>
          <p:cNvCxnSpPr>
            <a:cxnSpLocks noChangeShapeType="1"/>
          </p:cNvCxnSpPr>
          <p:nvPr/>
        </p:nvCxnSpPr>
        <p:spPr bwMode="auto">
          <a:xfrm>
            <a:off x="2514600" y="1625510"/>
            <a:ext cx="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4" name="Connecteur droit 73"/>
          <p:cNvCxnSpPr>
            <a:cxnSpLocks noChangeShapeType="1"/>
          </p:cNvCxnSpPr>
          <p:nvPr/>
        </p:nvCxnSpPr>
        <p:spPr bwMode="auto">
          <a:xfrm>
            <a:off x="6286500" y="1625510"/>
            <a:ext cx="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5" name="Connecteur droit 74"/>
          <p:cNvCxnSpPr>
            <a:cxnSpLocks noChangeShapeType="1"/>
          </p:cNvCxnSpPr>
          <p:nvPr/>
        </p:nvCxnSpPr>
        <p:spPr bwMode="auto">
          <a:xfrm flipH="1">
            <a:off x="2400300" y="3466375"/>
            <a:ext cx="3886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6" name="Connecteur droit 75"/>
          <p:cNvCxnSpPr>
            <a:cxnSpLocks noChangeShapeType="1"/>
          </p:cNvCxnSpPr>
          <p:nvPr/>
        </p:nvCxnSpPr>
        <p:spPr bwMode="auto">
          <a:xfrm>
            <a:off x="2400300" y="3466375"/>
            <a:ext cx="0" cy="114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7" name="Connecteur droit 76"/>
          <p:cNvCxnSpPr>
            <a:cxnSpLocks noChangeShapeType="1"/>
          </p:cNvCxnSpPr>
          <p:nvPr/>
        </p:nvCxnSpPr>
        <p:spPr bwMode="auto">
          <a:xfrm>
            <a:off x="6286500" y="3466375"/>
            <a:ext cx="0" cy="114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8" name="Connecteur droit 77"/>
          <p:cNvCxnSpPr>
            <a:cxnSpLocks noChangeShapeType="1"/>
          </p:cNvCxnSpPr>
          <p:nvPr/>
        </p:nvCxnSpPr>
        <p:spPr bwMode="auto">
          <a:xfrm>
            <a:off x="2400300" y="3845470"/>
            <a:ext cx="3886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9" name="Connecteur droit 78"/>
          <p:cNvCxnSpPr>
            <a:cxnSpLocks noChangeShapeType="1"/>
          </p:cNvCxnSpPr>
          <p:nvPr/>
        </p:nvCxnSpPr>
        <p:spPr bwMode="auto">
          <a:xfrm>
            <a:off x="2400300" y="3809275"/>
            <a:ext cx="0" cy="114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0" name="Connecteur droit 79"/>
          <p:cNvCxnSpPr>
            <a:cxnSpLocks noChangeShapeType="1"/>
          </p:cNvCxnSpPr>
          <p:nvPr/>
        </p:nvCxnSpPr>
        <p:spPr bwMode="auto">
          <a:xfrm>
            <a:off x="6286500" y="3809275"/>
            <a:ext cx="0" cy="114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1" name="Connecteur droit 80"/>
          <p:cNvCxnSpPr>
            <a:cxnSpLocks noChangeShapeType="1"/>
          </p:cNvCxnSpPr>
          <p:nvPr/>
        </p:nvCxnSpPr>
        <p:spPr bwMode="auto">
          <a:xfrm>
            <a:off x="4457700" y="3845470"/>
            <a:ext cx="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2" name="Connecteur droit 81"/>
          <p:cNvCxnSpPr>
            <a:cxnSpLocks noChangeShapeType="1"/>
          </p:cNvCxnSpPr>
          <p:nvPr/>
        </p:nvCxnSpPr>
        <p:spPr bwMode="auto">
          <a:xfrm>
            <a:off x="4457700" y="4416970"/>
            <a:ext cx="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3" name="Connecteur droit 82"/>
          <p:cNvCxnSpPr>
            <a:cxnSpLocks noChangeShapeType="1"/>
          </p:cNvCxnSpPr>
          <p:nvPr/>
        </p:nvCxnSpPr>
        <p:spPr bwMode="auto">
          <a:xfrm flipH="1">
            <a:off x="2286000" y="4646205"/>
            <a:ext cx="4000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4" name="Connecteur droit 83"/>
          <p:cNvCxnSpPr>
            <a:cxnSpLocks noChangeShapeType="1"/>
          </p:cNvCxnSpPr>
          <p:nvPr/>
        </p:nvCxnSpPr>
        <p:spPr bwMode="auto">
          <a:xfrm>
            <a:off x="6286500" y="4646205"/>
            <a:ext cx="0" cy="114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5" name="Connecteur droit 84"/>
          <p:cNvCxnSpPr>
            <a:cxnSpLocks noChangeShapeType="1"/>
          </p:cNvCxnSpPr>
          <p:nvPr/>
        </p:nvCxnSpPr>
        <p:spPr bwMode="auto">
          <a:xfrm>
            <a:off x="2286000" y="4646205"/>
            <a:ext cx="0" cy="114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6" name="Rectangle 85"/>
          <p:cNvSpPr>
            <a:spLocks noChangeArrowheads="1"/>
          </p:cNvSpPr>
          <p:nvPr/>
        </p:nvSpPr>
        <p:spPr bwMode="auto">
          <a:xfrm>
            <a:off x="2971800" y="5253900"/>
            <a:ext cx="2971800" cy="3429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rot="0" vert="horz" wrap="square" lIns="91440" tIns="45720" rIns="91440" bIns="45720" anchor="t" anchorCtr="0" upright="1">
            <a:noAutofit/>
          </a:bodyPr>
          <a:lstStyle/>
          <a:p>
            <a:pPr algn="ctr" rtl="1">
              <a:spcAft>
                <a:spcPts val="0"/>
              </a:spcAft>
            </a:pPr>
            <a:r>
              <a:rPr lang="ar-DZ" b="1" dirty="0">
                <a:effectLst/>
                <a:latin typeface="Times New Roman"/>
                <a:ea typeface="Times New Roman"/>
                <a:cs typeface="Traditional Arabic"/>
              </a:rPr>
              <a:t>تصميم قوائم الاسئلة</a:t>
            </a:r>
            <a:endParaRPr lang="fr-FR" sz="1100" b="1" dirty="0">
              <a:effectLst/>
              <a:latin typeface="Times New Roman"/>
              <a:ea typeface="Times New Roman"/>
              <a:cs typeface="Traditional Arabic"/>
            </a:endParaRPr>
          </a:p>
        </p:txBody>
      </p:sp>
      <p:cxnSp>
        <p:nvCxnSpPr>
          <p:cNvPr id="87" name="Connecteur droit 86"/>
          <p:cNvCxnSpPr>
            <a:cxnSpLocks noChangeShapeType="1"/>
          </p:cNvCxnSpPr>
          <p:nvPr/>
        </p:nvCxnSpPr>
        <p:spPr bwMode="auto">
          <a:xfrm>
            <a:off x="2286000" y="5217070"/>
            <a:ext cx="4000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8" name="Connecteur droit 87"/>
          <p:cNvCxnSpPr>
            <a:cxnSpLocks noChangeShapeType="1"/>
          </p:cNvCxnSpPr>
          <p:nvPr/>
        </p:nvCxnSpPr>
        <p:spPr bwMode="auto">
          <a:xfrm>
            <a:off x="2286000" y="5102770"/>
            <a:ext cx="0" cy="114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9" name="Connecteur droit 88"/>
          <p:cNvCxnSpPr>
            <a:cxnSpLocks noChangeShapeType="1"/>
          </p:cNvCxnSpPr>
          <p:nvPr/>
        </p:nvCxnSpPr>
        <p:spPr bwMode="auto">
          <a:xfrm>
            <a:off x="4457700" y="4988470"/>
            <a:ext cx="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0" name="Connecteur droit 89"/>
          <p:cNvCxnSpPr>
            <a:cxnSpLocks noChangeShapeType="1"/>
          </p:cNvCxnSpPr>
          <p:nvPr/>
        </p:nvCxnSpPr>
        <p:spPr bwMode="auto">
          <a:xfrm>
            <a:off x="6286500" y="5102770"/>
            <a:ext cx="0" cy="114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1" name="Rectangle 90"/>
          <p:cNvSpPr>
            <a:spLocks noChangeArrowheads="1"/>
          </p:cNvSpPr>
          <p:nvPr/>
        </p:nvSpPr>
        <p:spPr bwMode="auto">
          <a:xfrm>
            <a:off x="2971800" y="5824765"/>
            <a:ext cx="2971800" cy="3429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t" anchorCtr="0" upright="1">
            <a:noAutofit/>
          </a:bodyPr>
          <a:lstStyle/>
          <a:p>
            <a:pPr algn="ctr" rtl="1">
              <a:spcAft>
                <a:spcPts val="0"/>
              </a:spcAft>
            </a:pPr>
            <a:r>
              <a:rPr lang="ar-DZ" b="1" dirty="0">
                <a:effectLst/>
                <a:latin typeface="Times New Roman"/>
                <a:ea typeface="Times New Roman"/>
                <a:cs typeface="Traditional Arabic"/>
              </a:rPr>
              <a:t>القيام بالبحث الميداني</a:t>
            </a:r>
            <a:endParaRPr lang="fr-FR" sz="1100" b="1" dirty="0">
              <a:effectLst/>
              <a:latin typeface="Times New Roman"/>
              <a:ea typeface="Times New Roman"/>
              <a:cs typeface="Traditional Arabic"/>
            </a:endParaRPr>
          </a:p>
        </p:txBody>
      </p:sp>
      <p:cxnSp>
        <p:nvCxnSpPr>
          <p:cNvPr id="94" name="Connecteur droit 93"/>
          <p:cNvCxnSpPr>
            <a:cxnSpLocks noChangeShapeType="1"/>
          </p:cNvCxnSpPr>
          <p:nvPr/>
        </p:nvCxnSpPr>
        <p:spPr bwMode="auto">
          <a:xfrm>
            <a:off x="4457700" y="5603785"/>
            <a:ext cx="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5" name="Connecteur droit 94"/>
          <p:cNvCxnSpPr>
            <a:cxnSpLocks noChangeShapeType="1"/>
          </p:cNvCxnSpPr>
          <p:nvPr/>
        </p:nvCxnSpPr>
        <p:spPr bwMode="auto">
          <a:xfrm>
            <a:off x="4457700" y="6085363"/>
            <a:ext cx="0" cy="29596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7" name="Zone de texte 35"/>
          <p:cNvSpPr txBox="1">
            <a:spLocks noChangeArrowheads="1"/>
          </p:cNvSpPr>
          <p:nvPr/>
        </p:nvSpPr>
        <p:spPr bwMode="auto">
          <a:xfrm>
            <a:off x="2223135" y="1392153"/>
            <a:ext cx="43434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rtl="1">
              <a:spcAft>
                <a:spcPts val="0"/>
              </a:spcAft>
            </a:pPr>
            <a:r>
              <a:rPr lang="fr-FR" sz="1600" b="1" dirty="0">
                <a:effectLst/>
                <a:latin typeface="Traditional Arabic"/>
                <a:ea typeface="Times New Roman"/>
                <a:cs typeface="Traditional Arabic"/>
              </a:rPr>
              <a:t> </a:t>
            </a:r>
            <a:r>
              <a:rPr lang="fr-FR" sz="1400" b="1" dirty="0">
                <a:effectLst/>
                <a:latin typeface="Traditional Arabic"/>
                <a:ea typeface="Times New Roman"/>
                <a:cs typeface="Traditional Arabic"/>
              </a:rPr>
              <a:t> </a:t>
            </a:r>
            <a:r>
              <a:rPr lang="ar-DZ" sz="1400" b="1" dirty="0">
                <a:effectLst/>
                <a:latin typeface="Traditional Arabic"/>
                <a:ea typeface="Times New Roman"/>
                <a:cs typeface="Traditional Arabic"/>
              </a:rPr>
              <a:t>أولية                                                                                 ثانوية</a:t>
            </a:r>
            <a:endParaRPr lang="fr-FR" sz="1000" b="1" dirty="0">
              <a:effectLst/>
              <a:latin typeface="Times New Roman"/>
              <a:ea typeface="Times New Roman"/>
              <a:cs typeface="Traditional Arabic"/>
            </a:endParaRPr>
          </a:p>
        </p:txBody>
      </p:sp>
      <p:sp>
        <p:nvSpPr>
          <p:cNvPr id="98" name="Zone de texte 25"/>
          <p:cNvSpPr txBox="1">
            <a:spLocks noChangeArrowheads="1"/>
          </p:cNvSpPr>
          <p:nvPr/>
        </p:nvSpPr>
        <p:spPr bwMode="auto">
          <a:xfrm>
            <a:off x="1857375" y="3516863"/>
            <a:ext cx="472821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rtl="1">
              <a:spcAft>
                <a:spcPts val="0"/>
              </a:spcAft>
            </a:pPr>
            <a:r>
              <a:rPr lang="ar-DZ" sz="1400" b="1">
                <a:effectLst/>
                <a:latin typeface="Times New Roman"/>
                <a:ea typeface="Times New Roman"/>
                <a:cs typeface="Traditional Arabic"/>
              </a:rPr>
              <a:t>عينة احتمالية                                                                       عينة غير احتمالية</a:t>
            </a:r>
            <a:endParaRPr lang="fr-FR" sz="1000" b="1">
              <a:effectLst/>
              <a:latin typeface="Times New Roman"/>
              <a:ea typeface="Times New Roman"/>
              <a:cs typeface="Traditional Arabic"/>
            </a:endParaRPr>
          </a:p>
        </p:txBody>
      </p:sp>
      <p:sp>
        <p:nvSpPr>
          <p:cNvPr id="99" name="Zone de texte 15"/>
          <p:cNvSpPr txBox="1">
            <a:spLocks noChangeArrowheads="1"/>
          </p:cNvSpPr>
          <p:nvPr/>
        </p:nvSpPr>
        <p:spPr bwMode="auto">
          <a:xfrm>
            <a:off x="1800225" y="4774163"/>
            <a:ext cx="488061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rtl="1">
              <a:spcAft>
                <a:spcPts val="0"/>
              </a:spcAft>
            </a:pPr>
            <a:r>
              <a:rPr lang="ar-DZ" sz="1400" b="1">
                <a:effectLst/>
                <a:latin typeface="Times New Roman"/>
                <a:ea typeface="Times New Roman"/>
                <a:cs typeface="Traditional Arabic"/>
              </a:rPr>
              <a:t>الملاحظة                                 استقصاء                                          التجربة</a:t>
            </a:r>
            <a:endParaRPr lang="fr-FR" sz="1000" b="1">
              <a:effectLst/>
              <a:latin typeface="Times New Roman"/>
              <a:ea typeface="Times New Roman"/>
              <a:cs typeface="Traditional Arabic"/>
            </a:endParaRPr>
          </a:p>
        </p:txBody>
      </p:sp>
      <p:sp>
        <p:nvSpPr>
          <p:cNvPr id="100" name="Rectangle 107"/>
          <p:cNvSpPr>
            <a:spLocks noChangeArrowheads="1"/>
          </p:cNvSpPr>
          <p:nvPr/>
        </p:nvSpPr>
        <p:spPr bwMode="auto">
          <a:xfrm>
            <a:off x="0" y="-68007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smtClean="0">
              <a:ln>
                <a:noFill/>
              </a:ln>
              <a:solidFill>
                <a:schemeClr val="tx1"/>
              </a:solidFill>
              <a:effectLst/>
              <a:latin typeface="Arial" pitchFamily="34" charset="0"/>
              <a:cs typeface="Arial" pitchFamily="34" charset="0"/>
            </a:endParaRPr>
          </a:p>
        </p:txBody>
      </p:sp>
      <p:sp>
        <p:nvSpPr>
          <p:cNvPr id="101" name="Rectangle 108"/>
          <p:cNvSpPr>
            <a:spLocks noChangeArrowheads="1"/>
          </p:cNvSpPr>
          <p:nvPr/>
        </p:nvSpPr>
        <p:spPr bwMode="auto">
          <a:xfrm>
            <a:off x="0" y="-743863"/>
            <a:ext cx="24077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smtClean="0">
              <a:ln>
                <a:noFill/>
              </a:ln>
              <a:solidFill>
                <a:schemeClr val="tx1"/>
              </a:solidFill>
              <a:effectLst/>
              <a:latin typeface="Traditional Arabic" pitchFamily="18" charset="-78"/>
              <a:cs typeface="Traditional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smtClean="0">
                <a:ln>
                  <a:noFill/>
                </a:ln>
                <a:solidFill>
                  <a:schemeClr val="tx1"/>
                </a:solidFill>
                <a:effectLst/>
                <a:latin typeface="Traditional Arabic" pitchFamily="18" charset="-78"/>
                <a:cs typeface="Traditional Arabic" pitchFamily="18" charset="-78"/>
              </a:rPr>
              <a:t> </a:t>
            </a:r>
            <a:endParaRPr kumimoji="0" lang="fr-FR" sz="8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1" i="0" u="none" strike="noStrike" cap="none" normalizeH="0" baseline="0" smtClean="0">
              <a:ln>
                <a:noFill/>
              </a:ln>
              <a:solidFill>
                <a:schemeClr val="tx1"/>
              </a:solidFill>
              <a:effectLst/>
              <a:latin typeface="Arial" pitchFamily="34" charset="0"/>
              <a:cs typeface="Arial" pitchFamily="34" charset="0"/>
            </a:endParaRPr>
          </a:p>
        </p:txBody>
      </p:sp>
      <p:sp>
        <p:nvSpPr>
          <p:cNvPr id="102" name="Rectangle 110"/>
          <p:cNvSpPr>
            <a:spLocks noChangeArrowheads="1"/>
          </p:cNvSpPr>
          <p:nvPr/>
        </p:nvSpPr>
        <p:spPr bwMode="auto">
          <a:xfrm>
            <a:off x="0" y="-422929"/>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tx1"/>
                </a:solidFill>
                <a:effectLst/>
                <a:latin typeface="Arial" pitchFamily="34" charset="0"/>
                <a:cs typeface="Arial" pitchFamily="34" charset="0"/>
              </a:rPr>
              <a:t/>
            </a:r>
            <a:br>
              <a:rPr kumimoji="0" lang="fr-FR" sz="800" b="1" i="0" u="none" strike="noStrike" cap="none" normalizeH="0" baseline="0" smtClean="0">
                <a:ln>
                  <a:noFill/>
                </a:ln>
                <a:solidFill>
                  <a:schemeClr val="tx1"/>
                </a:solidFill>
                <a:effectLst/>
                <a:latin typeface="Arial" pitchFamily="34" charset="0"/>
                <a:cs typeface="Arial" pitchFamily="34" charset="0"/>
              </a:rPr>
            </a:br>
            <a:endParaRPr kumimoji="0" lang="fr-FR"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1" i="0" u="none" strike="noStrike" cap="none" normalizeH="0" baseline="0" smtClean="0">
              <a:ln>
                <a:noFill/>
              </a:ln>
              <a:solidFill>
                <a:schemeClr val="tx1"/>
              </a:solidFill>
              <a:effectLst/>
              <a:latin typeface="Arial" pitchFamily="34" charset="0"/>
              <a:cs typeface="Arial" pitchFamily="34" charset="0"/>
            </a:endParaRPr>
          </a:p>
        </p:txBody>
      </p:sp>
      <p:sp>
        <p:nvSpPr>
          <p:cNvPr id="103" name="Rectangle 111"/>
          <p:cNvSpPr>
            <a:spLocks noChangeArrowheads="1"/>
          </p:cNvSpPr>
          <p:nvPr/>
        </p:nvSpPr>
        <p:spPr bwMode="auto">
          <a:xfrm>
            <a:off x="0" y="-132774"/>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1" i="0" u="none" strike="noStrike" cap="none" normalizeH="0" baseline="0" smtClean="0">
              <a:ln>
                <a:noFill/>
              </a:ln>
              <a:solidFill>
                <a:schemeClr val="tx1"/>
              </a:solidFill>
              <a:effectLst/>
              <a:latin typeface="Arial" pitchFamily="34" charset="0"/>
              <a:cs typeface="Arial" pitchFamily="34" charset="0"/>
            </a:endParaRPr>
          </a:p>
        </p:txBody>
      </p:sp>
      <p:sp>
        <p:nvSpPr>
          <p:cNvPr id="104" name="Rectangle 112"/>
          <p:cNvSpPr>
            <a:spLocks noChangeArrowheads="1"/>
          </p:cNvSpPr>
          <p:nvPr/>
        </p:nvSpPr>
        <p:spPr bwMode="auto">
          <a:xfrm>
            <a:off x="0" y="-255885"/>
            <a:ext cx="681597"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smtClean="0">
              <a:ln>
                <a:noFill/>
              </a:ln>
              <a:solidFill>
                <a:schemeClr val="tx1"/>
              </a:solidFill>
              <a:effectLst/>
              <a:latin typeface="Traditional Arabic" pitchFamily="18" charset="-78"/>
              <a:cs typeface="Traditional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raditional Arabic" pitchFamily="18" charset="-78"/>
                <a:cs typeface="Traditional Arabic" pitchFamily="18" charset="-78"/>
              </a:rPr>
              <a:t>          </a:t>
            </a:r>
            <a:endParaRPr kumimoji="0" lang="fr-FR" sz="8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1" i="0" u="none" strike="noStrike" cap="none" normalizeH="0" baseline="0" smtClean="0">
              <a:ln>
                <a:noFill/>
              </a:ln>
              <a:solidFill>
                <a:schemeClr val="tx1"/>
              </a:solidFill>
              <a:effectLst/>
              <a:latin typeface="Arial" pitchFamily="34" charset="0"/>
              <a:cs typeface="Arial" pitchFamily="34" charset="0"/>
            </a:endParaRPr>
          </a:p>
        </p:txBody>
      </p:sp>
      <p:sp>
        <p:nvSpPr>
          <p:cNvPr id="105" name="Rectangle 113"/>
          <p:cNvSpPr>
            <a:spLocks noChangeArrowheads="1"/>
          </p:cNvSpPr>
          <p:nvPr/>
        </p:nvSpPr>
        <p:spPr bwMode="auto">
          <a:xfrm>
            <a:off x="0" y="-286663"/>
            <a:ext cx="29687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smtClean="0">
              <a:ln>
                <a:noFill/>
              </a:ln>
              <a:solidFill>
                <a:schemeClr val="tx1"/>
              </a:solidFill>
              <a:effectLst/>
              <a:latin typeface="Traditional Arabic" pitchFamily="18" charset="-78"/>
              <a:cs typeface="Traditional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smtClean="0">
                <a:ln>
                  <a:noFill/>
                </a:ln>
                <a:solidFill>
                  <a:schemeClr val="tx1"/>
                </a:solidFill>
                <a:effectLst/>
                <a:latin typeface="Traditional Arabic" pitchFamily="18" charset="-78"/>
                <a:cs typeface="Traditional Arabic" pitchFamily="18" charset="-78"/>
              </a:rPr>
              <a:t>  </a:t>
            </a:r>
            <a:endParaRPr kumimoji="0" lang="fr-FR" sz="8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1" i="0" u="none" strike="noStrike" cap="none" normalizeH="0" baseline="0" smtClean="0">
              <a:ln>
                <a:noFill/>
              </a:ln>
              <a:solidFill>
                <a:schemeClr val="tx1"/>
              </a:solidFill>
              <a:effectLst/>
              <a:latin typeface="Arial" pitchFamily="34" charset="0"/>
              <a:cs typeface="Arial" pitchFamily="34" charset="0"/>
            </a:endParaRPr>
          </a:p>
        </p:txBody>
      </p:sp>
      <p:sp>
        <p:nvSpPr>
          <p:cNvPr id="106" name="Rectangle 116"/>
          <p:cNvSpPr>
            <a:spLocks noChangeArrowheads="1"/>
          </p:cNvSpPr>
          <p:nvPr/>
        </p:nvSpPr>
        <p:spPr bwMode="auto">
          <a:xfrm>
            <a:off x="0" y="34271"/>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tx1"/>
                </a:solidFill>
                <a:effectLst/>
                <a:latin typeface="Arial" pitchFamily="34" charset="0"/>
                <a:cs typeface="Arial" pitchFamily="34" charset="0"/>
              </a:rPr>
              <a:t/>
            </a:r>
            <a:br>
              <a:rPr kumimoji="0" lang="fr-FR" sz="800" b="1" i="0" u="none" strike="noStrike" cap="none" normalizeH="0" baseline="0" smtClean="0">
                <a:ln>
                  <a:noFill/>
                </a:ln>
                <a:solidFill>
                  <a:schemeClr val="tx1"/>
                </a:solidFill>
                <a:effectLst/>
                <a:latin typeface="Arial" pitchFamily="34" charset="0"/>
                <a:cs typeface="Arial" pitchFamily="34" charset="0"/>
              </a:rPr>
            </a:br>
            <a:endParaRPr kumimoji="0" lang="fr-FR"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1" i="0" u="none" strike="noStrike" cap="none" normalizeH="0" baseline="0" smtClean="0">
              <a:ln>
                <a:noFill/>
              </a:ln>
              <a:solidFill>
                <a:schemeClr val="tx1"/>
              </a:solidFill>
              <a:effectLst/>
              <a:latin typeface="Arial" pitchFamily="34" charset="0"/>
              <a:cs typeface="Arial" pitchFamily="34" charset="0"/>
            </a:endParaRPr>
          </a:p>
        </p:txBody>
      </p:sp>
      <p:sp>
        <p:nvSpPr>
          <p:cNvPr id="107" name="Rectangle 117"/>
          <p:cNvSpPr>
            <a:spLocks noChangeArrowheads="1"/>
          </p:cNvSpPr>
          <p:nvPr/>
        </p:nvSpPr>
        <p:spPr bwMode="auto">
          <a:xfrm>
            <a:off x="0" y="-243408"/>
            <a:ext cx="55656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DZ" sz="1600" b="1"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rPr>
              <a:t>   </a:t>
            </a:r>
            <a:r>
              <a:rPr kumimoji="0" lang="ar-DZ" sz="1400" b="1"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rPr>
              <a:t>    </a:t>
            </a:r>
            <a:endParaRPr kumimoji="0" lang="fr-FR" sz="8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1" i="0" u="none" strike="noStrike" cap="none" normalizeH="0" baseline="0" smtClean="0">
              <a:ln>
                <a:noFill/>
              </a:ln>
              <a:solidFill>
                <a:schemeClr val="tx1"/>
              </a:solidFill>
              <a:effectLst/>
              <a:latin typeface="Arial" pitchFamily="34" charset="0"/>
              <a:cs typeface="Arial" pitchFamily="34" charset="0"/>
            </a:endParaRPr>
          </a:p>
        </p:txBody>
      </p:sp>
      <p:sp>
        <p:nvSpPr>
          <p:cNvPr id="108" name="Rectangle 120"/>
          <p:cNvSpPr>
            <a:spLocks noChangeArrowheads="1"/>
          </p:cNvSpPr>
          <p:nvPr/>
        </p:nvSpPr>
        <p:spPr bwMode="auto">
          <a:xfrm>
            <a:off x="0" y="-91752"/>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tx1"/>
                </a:solidFill>
                <a:effectLst/>
                <a:latin typeface="Arial" pitchFamily="34" charset="0"/>
                <a:cs typeface="Arial" pitchFamily="34" charset="0"/>
              </a:rPr>
              <a:t/>
            </a:r>
            <a:br>
              <a:rPr kumimoji="0" lang="fr-FR" sz="800" b="1" i="0" u="none" strike="noStrike" cap="none" normalizeH="0" baseline="0" smtClean="0">
                <a:ln>
                  <a:noFill/>
                </a:ln>
                <a:solidFill>
                  <a:schemeClr val="tx1"/>
                </a:solidFill>
                <a:effectLst/>
                <a:latin typeface="Arial" pitchFamily="34" charset="0"/>
                <a:cs typeface="Arial" pitchFamily="34" charset="0"/>
              </a:rPr>
            </a:br>
            <a:endParaRPr kumimoji="0" lang="fr-FR"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1" i="0" u="none" strike="noStrike" cap="none" normalizeH="0" baseline="0" smtClean="0">
              <a:ln>
                <a:noFill/>
              </a:ln>
              <a:solidFill>
                <a:schemeClr val="tx1"/>
              </a:solidFill>
              <a:effectLst/>
              <a:latin typeface="Arial" pitchFamily="34" charset="0"/>
              <a:cs typeface="Arial" pitchFamily="34" charset="0"/>
            </a:endParaRPr>
          </a:p>
        </p:txBody>
      </p:sp>
      <p:sp>
        <p:nvSpPr>
          <p:cNvPr id="110" name="Rectangle 126"/>
          <p:cNvSpPr>
            <a:spLocks noChangeArrowheads="1"/>
          </p:cNvSpPr>
          <p:nvPr/>
        </p:nvSpPr>
        <p:spPr bwMode="auto">
          <a:xfrm>
            <a:off x="0" y="56550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smtClean="0">
              <a:ln>
                <a:noFill/>
              </a:ln>
              <a:solidFill>
                <a:schemeClr val="tx1"/>
              </a:solidFill>
              <a:effectLst/>
              <a:latin typeface="Arial" pitchFamily="34" charset="0"/>
              <a:cs typeface="Arial" pitchFamily="34" charset="0"/>
            </a:endParaRPr>
          </a:p>
        </p:txBody>
      </p:sp>
      <p:sp>
        <p:nvSpPr>
          <p:cNvPr id="111" name="Rectangle 110"/>
          <p:cNvSpPr/>
          <p:nvPr/>
        </p:nvSpPr>
        <p:spPr>
          <a:xfrm rot="18672375">
            <a:off x="-387923" y="1200171"/>
            <a:ext cx="3511725" cy="484311"/>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ar-DZ" sz="2800" b="1" dirty="0" smtClean="0">
                <a:latin typeface="Traditional Arabic" pitchFamily="18" charset="-78"/>
                <a:cs typeface="Traditional Arabic" pitchFamily="18" charset="-78"/>
              </a:rPr>
              <a:t>مراحل </a:t>
            </a:r>
            <a:r>
              <a:rPr lang="ar-DZ" sz="2800" b="1" dirty="0">
                <a:latin typeface="Traditional Arabic" pitchFamily="18" charset="-78"/>
                <a:cs typeface="Traditional Arabic" pitchFamily="18" charset="-78"/>
              </a:rPr>
              <a:t>إعداد البحث العلمي </a:t>
            </a:r>
            <a:endParaRPr lang="fr-FR" sz="2800" b="1" dirty="0">
              <a:latin typeface="Traditional Arabic" pitchFamily="18" charset="-78"/>
              <a:cs typeface="Traditional Arabic" pitchFamily="18" charset="-78"/>
            </a:endParaRPr>
          </a:p>
        </p:txBody>
      </p:sp>
      <p:sp>
        <p:nvSpPr>
          <p:cNvPr id="112" name="Rectangle 111"/>
          <p:cNvSpPr>
            <a:spLocks noChangeArrowheads="1"/>
          </p:cNvSpPr>
          <p:nvPr/>
        </p:nvSpPr>
        <p:spPr bwMode="auto">
          <a:xfrm>
            <a:off x="2971800" y="6408762"/>
            <a:ext cx="2971800" cy="3429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rot="0" vert="horz" wrap="square" lIns="91440" tIns="45720" rIns="91440" bIns="45720" anchor="t" anchorCtr="0" upright="1">
            <a:noAutofit/>
          </a:bodyPr>
          <a:lstStyle/>
          <a:p>
            <a:pPr algn="ctr" rtl="1">
              <a:spcAft>
                <a:spcPts val="0"/>
              </a:spcAft>
            </a:pPr>
            <a:r>
              <a:rPr lang="ar-DZ" b="1" dirty="0">
                <a:effectLst/>
                <a:latin typeface="Times New Roman"/>
                <a:ea typeface="Times New Roman"/>
                <a:cs typeface="Traditional Arabic"/>
              </a:rPr>
              <a:t>جدولة وتحليل البيانات</a:t>
            </a:r>
            <a:endParaRPr lang="fr-FR" sz="1100" dirty="0">
              <a:effectLst/>
              <a:latin typeface="Times New Roman"/>
              <a:ea typeface="Times New Roman"/>
              <a:cs typeface="Traditional Arabic"/>
            </a:endParaRPr>
          </a:p>
        </p:txBody>
      </p:sp>
      <p:sp>
        <p:nvSpPr>
          <p:cNvPr id="113" name="Rectangle 112"/>
          <p:cNvSpPr>
            <a:spLocks noChangeArrowheads="1"/>
          </p:cNvSpPr>
          <p:nvPr/>
        </p:nvSpPr>
        <p:spPr bwMode="auto">
          <a:xfrm>
            <a:off x="6286500" y="6346734"/>
            <a:ext cx="2677988" cy="5112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rot="0" vert="horz" wrap="square" lIns="91440" tIns="45720" rIns="91440" bIns="45720" anchor="t" anchorCtr="0" upright="1">
            <a:noAutofit/>
          </a:bodyPr>
          <a:lstStyle/>
          <a:p>
            <a:pPr algn="ctr" rtl="1">
              <a:spcAft>
                <a:spcPts val="0"/>
              </a:spcAft>
            </a:pPr>
            <a:r>
              <a:rPr lang="ar-DZ" b="1" dirty="0">
                <a:effectLst/>
                <a:latin typeface="Times New Roman"/>
                <a:ea typeface="Times New Roman"/>
                <a:cs typeface="Traditional Arabic"/>
              </a:rPr>
              <a:t>استخلاص النتائج وكتابة التقرير النهائي</a:t>
            </a:r>
            <a:endParaRPr lang="fr-FR" b="1" dirty="0">
              <a:effectLst/>
              <a:latin typeface="Times New Roman"/>
              <a:ea typeface="Times New Roman"/>
              <a:cs typeface="Traditional Arabic"/>
            </a:endParaRPr>
          </a:p>
        </p:txBody>
      </p:sp>
      <p:cxnSp>
        <p:nvCxnSpPr>
          <p:cNvPr id="114" name="Connecteur droit 113"/>
          <p:cNvCxnSpPr>
            <a:cxnSpLocks noChangeShapeType="1"/>
            <a:stCxn id="112" idx="3"/>
          </p:cNvCxnSpPr>
          <p:nvPr/>
        </p:nvCxnSpPr>
        <p:spPr bwMode="auto">
          <a:xfrm>
            <a:off x="5943600" y="6580212"/>
            <a:ext cx="323193" cy="7720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588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edge">
                                      <p:cBhvr>
                                        <p:cTn id="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345909" y="85000"/>
            <a:ext cx="4286280" cy="785794"/>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ar-DZ" sz="3200" b="1" dirty="0">
                <a:latin typeface="Traditional Arabic" pitchFamily="18" charset="-78"/>
                <a:cs typeface="Traditional Arabic" pitchFamily="18" charset="-78"/>
              </a:rPr>
              <a:t>تحديد المشكلة والتعرف عليها</a:t>
            </a:r>
          </a:p>
        </p:txBody>
      </p:sp>
      <p:pic>
        <p:nvPicPr>
          <p:cNvPr id="32" name="Picture 11" descr="Fotolia_interrog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25921"/>
            <a:ext cx="1979612"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Rectangle 73"/>
          <p:cNvSpPr/>
          <p:nvPr/>
        </p:nvSpPr>
        <p:spPr>
          <a:xfrm>
            <a:off x="1403648" y="1268760"/>
            <a:ext cx="7200800" cy="396044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ar-DZ" sz="2000" b="1" dirty="0">
                <a:latin typeface="Traditional Arabic" pitchFamily="18" charset="-78"/>
                <a:cs typeface="Traditional Arabic" pitchFamily="18" charset="-78"/>
              </a:rPr>
              <a:t>تبدأ العملية البحثية بالتعرف على المشكلة أو الفرصة التسويقية المراد الاستفادة منها، ويرى البعض أن التعرف على المشكلة بصورة مبكرة والتنبؤ يسهل كثيرا من فرص النجاح والبحث، ومن ثم فعلى مدير التسويق ألا ينتظر حتى تصبح المشكلة حقيقية، ولكن عليه أن يقوم بالتنبؤ بها كلما أمكن ذلك، ويتم ذلك بالبحث والتحليل المستمر للبيانات. وتتدرج عملية تحديد المشكلة من حيث الصعوبة بسبب الحالتين التاليتين:</a:t>
            </a:r>
          </a:p>
          <a:p>
            <a:pPr algn="ctr">
              <a:defRPr/>
            </a:pPr>
            <a:r>
              <a:rPr lang="ar-DZ" sz="2000" b="1" dirty="0">
                <a:latin typeface="Traditional Arabic" pitchFamily="18" charset="-78"/>
                <a:cs typeface="Traditional Arabic" pitchFamily="18" charset="-78"/>
              </a:rPr>
              <a:t>أ ـ الحالة الأولى: وجود مشكلة معينة واضحة المعالم، ويمكن تحديدها تحديدا دقيقا، وهنا تكون مهمة الباحث محددة حيث يسعى لاستنباط الفروض التي تفسر تلك المشكلة، ثم يقوم بإتباع الخطوات الأخرى.</a:t>
            </a:r>
          </a:p>
          <a:p>
            <a:pPr algn="ctr">
              <a:defRPr/>
            </a:pPr>
            <a:r>
              <a:rPr lang="ar-DZ" sz="2000" b="1" dirty="0">
                <a:latin typeface="Traditional Arabic" pitchFamily="18" charset="-78"/>
                <a:cs typeface="Traditional Arabic" pitchFamily="18" charset="-78"/>
              </a:rPr>
              <a:t>ب ـ الحالة الثانية: وهي التي يعهد فيها للباحث بدراسة مشكلة غير محددة المعالم، وهنا تكون المهمة صعبة حيث ينبغي على الباحث أن يحدد طبيعة المشكلة ونطاقها وأسبابها تحديدا دقيقا، فعلى سبيل المثال فقد تواجه المؤسسة خسارة متتالية من سنة لأخرى، وقد ترجع تلك الخسارة إلى قصور الجهود التسويقية، زيادة التكاليف، انخفاض إنتاجية العاملين...الخ.</a:t>
            </a:r>
          </a:p>
        </p:txBody>
      </p:sp>
      <p:pic>
        <p:nvPicPr>
          <p:cNvPr id="75" name="Picture 19" descr="next">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595570">
            <a:off x="7080891" y="5577395"/>
            <a:ext cx="1143000" cy="589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540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784C9D7-1A1D-4088-9D8B-7BCA61723C00}" type="slidenum">
              <a:rPr lang="fr-FR" smtClean="0"/>
              <a:pPr/>
              <a:t>7</a:t>
            </a:fld>
            <a:endParaRPr lang="fr-FR"/>
          </a:p>
        </p:txBody>
      </p:sp>
      <p:sp>
        <p:nvSpPr>
          <p:cNvPr id="28" name="Espace réservé du numéro de diapositive 1"/>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84C9D7-1A1D-4088-9D8B-7BCA61723C00}" type="slidenum">
              <a:rPr lang="fr-FR" smtClean="0"/>
              <a:pPr/>
              <a:t>7</a:t>
            </a:fld>
            <a:endParaRPr lang="fr-FR"/>
          </a:p>
        </p:txBody>
      </p:sp>
      <p:pic>
        <p:nvPicPr>
          <p:cNvPr id="35" name="Picture 7" descr="912143412bb1b291dacb79a056695f0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49" y="3078074"/>
            <a:ext cx="514350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p:nvPr/>
        </p:nvSpPr>
        <p:spPr>
          <a:xfrm>
            <a:off x="81846" y="116632"/>
            <a:ext cx="878497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just" rtl="1"/>
            <a:r>
              <a:rPr lang="ar-DZ" sz="3600" dirty="0" smtClean="0">
                <a:solidFill>
                  <a:schemeClr val="bg1"/>
                </a:solidFill>
                <a:cs typeface="Traditional Arabic" pitchFamily="2" charset="-78"/>
              </a:rPr>
              <a:t>تحديد الأهداف</a:t>
            </a:r>
            <a:endParaRPr lang="fr-FR" sz="3600" dirty="0">
              <a:solidFill>
                <a:schemeClr val="bg1"/>
              </a:solidFill>
              <a:cs typeface="Traditional Arabic" pitchFamily="2" charset="-78"/>
            </a:endParaRPr>
          </a:p>
        </p:txBody>
      </p:sp>
      <p:sp>
        <p:nvSpPr>
          <p:cNvPr id="37" name="Rectangle 36"/>
          <p:cNvSpPr/>
          <p:nvPr/>
        </p:nvSpPr>
        <p:spPr>
          <a:xfrm>
            <a:off x="6713972" y="2185700"/>
            <a:ext cx="1951174" cy="52322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rtl="1"/>
            <a:r>
              <a:rPr lang="ar-DZ" sz="2800" dirty="0" smtClean="0">
                <a:solidFill>
                  <a:schemeClr val="tx1"/>
                </a:solidFill>
                <a:cs typeface="Traditional Arabic" pitchFamily="2" charset="-78"/>
              </a:rPr>
              <a:t>واضحة</a:t>
            </a:r>
            <a:r>
              <a:rPr lang="fr-FR" sz="2800" dirty="0" smtClean="0">
                <a:solidFill>
                  <a:schemeClr val="tx1"/>
                </a:solidFill>
                <a:cs typeface="Traditional Arabic" pitchFamily="2" charset="-78"/>
              </a:rPr>
              <a:t> </a:t>
            </a:r>
            <a:r>
              <a:rPr lang="ar-DZ" sz="2800" dirty="0" smtClean="0">
                <a:solidFill>
                  <a:schemeClr val="tx1"/>
                </a:solidFill>
                <a:cs typeface="Traditional Arabic" pitchFamily="2" charset="-78"/>
              </a:rPr>
              <a:t> الصياغة</a:t>
            </a:r>
            <a:endParaRPr lang="fr-FR" sz="2800" dirty="0">
              <a:solidFill>
                <a:schemeClr val="tx1"/>
              </a:solidFill>
              <a:cs typeface="Traditional Arabic" pitchFamily="2" charset="-78"/>
            </a:endParaRPr>
          </a:p>
        </p:txBody>
      </p:sp>
      <p:sp>
        <p:nvSpPr>
          <p:cNvPr id="38" name="Rectangle 37"/>
          <p:cNvSpPr/>
          <p:nvPr/>
        </p:nvSpPr>
        <p:spPr>
          <a:xfrm>
            <a:off x="6713972" y="2958914"/>
            <a:ext cx="1975554" cy="52322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rtl="1"/>
            <a:r>
              <a:rPr lang="ar-DZ" sz="2800" dirty="0" smtClean="0">
                <a:solidFill>
                  <a:schemeClr val="tx1"/>
                </a:solidFill>
                <a:cs typeface="Traditional Arabic" pitchFamily="2" charset="-78"/>
              </a:rPr>
              <a:t>قابلة للقياس </a:t>
            </a:r>
            <a:endParaRPr lang="fr-FR" sz="2800" dirty="0">
              <a:solidFill>
                <a:schemeClr val="tx1"/>
              </a:solidFill>
              <a:cs typeface="Traditional Arabic" pitchFamily="2" charset="-78"/>
            </a:endParaRPr>
          </a:p>
        </p:txBody>
      </p:sp>
      <p:sp>
        <p:nvSpPr>
          <p:cNvPr id="39" name="Rectangle 38"/>
          <p:cNvSpPr/>
          <p:nvPr/>
        </p:nvSpPr>
        <p:spPr>
          <a:xfrm>
            <a:off x="6713972" y="3683600"/>
            <a:ext cx="1986441" cy="52322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rtl="1"/>
            <a:r>
              <a:rPr lang="ar-DZ" sz="2800" dirty="0" smtClean="0">
                <a:solidFill>
                  <a:schemeClr val="tx1"/>
                </a:solidFill>
                <a:cs typeface="Traditional Arabic" pitchFamily="2" charset="-78"/>
              </a:rPr>
              <a:t>قابلة للتحقيق</a:t>
            </a:r>
            <a:endParaRPr lang="fr-FR" sz="2800" dirty="0">
              <a:solidFill>
                <a:schemeClr val="tx1"/>
              </a:solidFill>
              <a:cs typeface="Traditional Arabic" pitchFamily="2" charset="-78"/>
            </a:endParaRPr>
          </a:p>
        </p:txBody>
      </p:sp>
      <p:sp>
        <p:nvSpPr>
          <p:cNvPr id="40" name="Rectangle 39"/>
          <p:cNvSpPr/>
          <p:nvPr/>
        </p:nvSpPr>
        <p:spPr>
          <a:xfrm>
            <a:off x="6713972" y="4322536"/>
            <a:ext cx="1986441" cy="52322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rtl="1"/>
            <a:r>
              <a:rPr lang="ar-DZ" sz="2800" dirty="0" smtClean="0">
                <a:solidFill>
                  <a:schemeClr val="tx1"/>
                </a:solidFill>
                <a:cs typeface="Traditional Arabic" pitchFamily="2" charset="-78"/>
              </a:rPr>
              <a:t>مــــــــــرنة</a:t>
            </a:r>
            <a:endParaRPr lang="fr-FR" sz="2800" dirty="0">
              <a:solidFill>
                <a:schemeClr val="tx1"/>
              </a:solidFill>
              <a:cs typeface="Traditional Arabic" pitchFamily="2" charset="-78"/>
            </a:endParaRPr>
          </a:p>
        </p:txBody>
      </p:sp>
      <p:pic>
        <p:nvPicPr>
          <p:cNvPr id="16" name="Picture 19" descr="next">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595570">
            <a:off x="7080891" y="5577395"/>
            <a:ext cx="1143000" cy="589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23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7">
                                            <p:bg/>
                                          </p:spTgt>
                                        </p:tgtEl>
                                        <p:attrNameLst>
                                          <p:attrName>style.visibility</p:attrName>
                                        </p:attrNameLst>
                                      </p:cBhvr>
                                      <p:to>
                                        <p:strVal val="visible"/>
                                      </p:to>
                                    </p:set>
                                    <p:anim calcmode="lin" valueType="num">
                                      <p:cBhvr additive="base">
                                        <p:cTn id="7" dur="500" fill="hold"/>
                                        <p:tgtEl>
                                          <p:spTgt spid="3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7">
                                            <p:bg/>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7">
                                            <p:txEl>
                                              <p:pRg st="0" end="0"/>
                                            </p:txEl>
                                          </p:spTgt>
                                        </p:tgtEl>
                                        <p:attrNameLst>
                                          <p:attrName>style.visibility</p:attrName>
                                        </p:attrNameLst>
                                      </p:cBhvr>
                                      <p:to>
                                        <p:strVal val="visible"/>
                                      </p:to>
                                    </p:set>
                                    <p:anim calcmode="lin" valueType="num">
                                      <p:cBhvr additive="base">
                                        <p:cTn id="13"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
                                            <p:txEl>
                                              <p:pRg st="0" end="0"/>
                                            </p:txEl>
                                          </p:spTgt>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38">
                                            <p:bg/>
                                          </p:spTgt>
                                        </p:tgtEl>
                                        <p:attrNameLst>
                                          <p:attrName>style.visibility</p:attrName>
                                        </p:attrNameLst>
                                      </p:cBhvr>
                                      <p:to>
                                        <p:strVal val="visible"/>
                                      </p:to>
                                    </p:set>
                                    <p:anim calcmode="lin" valueType="num">
                                      <p:cBhvr additive="base">
                                        <p:cTn id="17" dur="500" fill="hold"/>
                                        <p:tgtEl>
                                          <p:spTgt spid="38">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38">
                                            <p:bg/>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38">
                                            <p:txEl>
                                              <p:pRg st="0" end="0"/>
                                            </p:txEl>
                                          </p:spTgt>
                                        </p:tgtEl>
                                        <p:attrNameLst>
                                          <p:attrName>style.visibility</p:attrName>
                                        </p:attrNameLst>
                                      </p:cBhvr>
                                      <p:to>
                                        <p:strVal val="visible"/>
                                      </p:to>
                                    </p:set>
                                    <p:anim calcmode="lin" valueType="num">
                                      <p:cBhvr additive="base">
                                        <p:cTn id="23"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8">
                                            <p:txEl>
                                              <p:pRg st="0" end="0"/>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39">
                                            <p:bg/>
                                          </p:spTgt>
                                        </p:tgtEl>
                                        <p:attrNameLst>
                                          <p:attrName>style.visibility</p:attrName>
                                        </p:attrNameLst>
                                      </p:cBhvr>
                                      <p:to>
                                        <p:strVal val="visible"/>
                                      </p:to>
                                    </p:set>
                                    <p:anim calcmode="lin" valueType="num">
                                      <p:cBhvr additive="base">
                                        <p:cTn id="27" dur="500" fill="hold"/>
                                        <p:tgtEl>
                                          <p:spTgt spid="39">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39">
                                            <p:bg/>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39">
                                            <p:txEl>
                                              <p:pRg st="0" end="0"/>
                                            </p:txEl>
                                          </p:spTgt>
                                        </p:tgtEl>
                                        <p:attrNameLst>
                                          <p:attrName>style.visibility</p:attrName>
                                        </p:attrNameLst>
                                      </p:cBhvr>
                                      <p:to>
                                        <p:strVal val="visible"/>
                                      </p:to>
                                    </p:set>
                                    <p:anim calcmode="lin" valueType="num">
                                      <p:cBhvr additive="base">
                                        <p:cTn id="33"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9">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40">
                                            <p:bg/>
                                          </p:spTgt>
                                        </p:tgtEl>
                                        <p:attrNameLst>
                                          <p:attrName>style.visibility</p:attrName>
                                        </p:attrNameLst>
                                      </p:cBhvr>
                                      <p:to>
                                        <p:strVal val="visible"/>
                                      </p:to>
                                    </p:set>
                                    <p:anim calcmode="lin" valueType="num">
                                      <p:cBhvr additive="base">
                                        <p:cTn id="37" dur="500" fill="hold"/>
                                        <p:tgtEl>
                                          <p:spTgt spid="40">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40">
                                            <p:bg/>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40">
                                            <p:txEl>
                                              <p:pRg st="0" end="0"/>
                                            </p:txEl>
                                          </p:spTgt>
                                        </p:tgtEl>
                                        <p:attrNameLst>
                                          <p:attrName>style.visibility</p:attrName>
                                        </p:attrNameLst>
                                      </p:cBhvr>
                                      <p:to>
                                        <p:strVal val="visible"/>
                                      </p:to>
                                    </p:set>
                                    <p:anim calcmode="lin" valueType="num">
                                      <p:cBhvr additive="base">
                                        <p:cTn id="4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animBg="1"/>
      <p:bldP spid="38" grpId="0" build="p" animBg="1"/>
      <p:bldP spid="39" grpId="0" build="p" animBg="1"/>
      <p:bldP spid="40"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2627784" y="332656"/>
            <a:ext cx="3384376" cy="648072"/>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rtl="1"/>
            <a:r>
              <a:rPr lang="ar-DZ" sz="3200" b="1" dirty="0" smtClean="0">
                <a:latin typeface="Arabic Typesetting" pitchFamily="66" charset="-78"/>
                <a:cs typeface="Traditional Arabic" pitchFamily="2" charset="-78"/>
              </a:rPr>
              <a:t>البيانات</a:t>
            </a:r>
            <a:endParaRPr lang="fr-FR" sz="3200" b="1" dirty="0">
              <a:latin typeface="Arabic Typesetting" pitchFamily="66" charset="-78"/>
              <a:cs typeface="Traditional Arabic" pitchFamily="2" charset="-78"/>
            </a:endParaRPr>
          </a:p>
        </p:txBody>
      </p:sp>
      <p:cxnSp>
        <p:nvCxnSpPr>
          <p:cNvPr id="6" name="Connecteur droit avec flèche 5"/>
          <p:cNvCxnSpPr/>
          <p:nvPr/>
        </p:nvCxnSpPr>
        <p:spPr>
          <a:xfrm>
            <a:off x="5292080" y="810250"/>
            <a:ext cx="1440160" cy="67453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Ellipse 2">
            <a:hlinkClick r:id="" action="ppaction://noaction"/>
          </p:cNvPr>
          <p:cNvSpPr/>
          <p:nvPr/>
        </p:nvSpPr>
        <p:spPr>
          <a:xfrm>
            <a:off x="6588224" y="1499351"/>
            <a:ext cx="2088232" cy="4320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rtl="1"/>
            <a:r>
              <a:rPr lang="ar-DZ" sz="2000" b="1" dirty="0" smtClean="0">
                <a:latin typeface="Arabic Typesetting" pitchFamily="66" charset="-78"/>
                <a:cs typeface="Traditional Arabic" pitchFamily="2" charset="-78"/>
              </a:rPr>
              <a:t>النوع</a:t>
            </a:r>
            <a:endParaRPr lang="fr-FR" sz="2000" b="1" dirty="0">
              <a:latin typeface="Arabic Typesetting" pitchFamily="66" charset="-78"/>
              <a:cs typeface="Traditional Arabic" pitchFamily="2" charset="-78"/>
            </a:endParaRPr>
          </a:p>
        </p:txBody>
      </p:sp>
      <p:sp>
        <p:nvSpPr>
          <p:cNvPr id="7" name="Organigramme : Processus 6"/>
          <p:cNvSpPr/>
          <p:nvPr/>
        </p:nvSpPr>
        <p:spPr>
          <a:xfrm>
            <a:off x="6759918" y="2313492"/>
            <a:ext cx="2060554" cy="630397"/>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rtl="1"/>
            <a:r>
              <a:rPr lang="ar-DZ" sz="4000" b="1" dirty="0" smtClean="0">
                <a:solidFill>
                  <a:schemeClr val="tx1"/>
                </a:solidFill>
                <a:latin typeface="Arabic Typesetting" pitchFamily="66" charset="-78"/>
                <a:cs typeface="Traditional Arabic" pitchFamily="2" charset="-78"/>
              </a:rPr>
              <a:t>ثانوية</a:t>
            </a:r>
            <a:endParaRPr lang="fr-FR" sz="4000" dirty="0">
              <a:solidFill>
                <a:schemeClr val="tx1"/>
              </a:solidFill>
              <a:cs typeface="Traditional Arabic" pitchFamily="2" charset="-78"/>
            </a:endParaRPr>
          </a:p>
        </p:txBody>
      </p:sp>
      <p:sp>
        <p:nvSpPr>
          <p:cNvPr id="5" name="Espace réservé du numéro de diapositive 4"/>
          <p:cNvSpPr>
            <a:spLocks noGrp="1"/>
          </p:cNvSpPr>
          <p:nvPr>
            <p:ph type="sldNum" sz="quarter" idx="12"/>
          </p:nvPr>
        </p:nvSpPr>
        <p:spPr/>
        <p:txBody>
          <a:bodyPr/>
          <a:lstStyle/>
          <a:p>
            <a:fld id="{7784C9D7-1A1D-4088-9D8B-7BCA61723C00}" type="slidenum">
              <a:rPr lang="fr-FR" sz="2000" smtClean="0">
                <a:cs typeface="Traditional Arabic" pitchFamily="2" charset="-78"/>
              </a:rPr>
              <a:pPr/>
              <a:t>8</a:t>
            </a:fld>
            <a:endParaRPr lang="fr-FR" sz="2000">
              <a:cs typeface="Traditional Arabic" pitchFamily="2" charset="-78"/>
            </a:endParaRPr>
          </a:p>
        </p:txBody>
      </p:sp>
      <p:sp>
        <p:nvSpPr>
          <p:cNvPr id="13" name="Organigramme : Processus 12"/>
          <p:cNvSpPr/>
          <p:nvPr/>
        </p:nvSpPr>
        <p:spPr>
          <a:xfrm>
            <a:off x="6882816" y="3284983"/>
            <a:ext cx="2060554" cy="630397"/>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rtl="1"/>
            <a:r>
              <a:rPr lang="ar-DZ" sz="4000" b="1" dirty="0" smtClean="0">
                <a:solidFill>
                  <a:schemeClr val="tx1"/>
                </a:solidFill>
                <a:latin typeface="Arabic Typesetting" pitchFamily="66" charset="-78"/>
                <a:cs typeface="Traditional Arabic" pitchFamily="2" charset="-78"/>
              </a:rPr>
              <a:t>أولية</a:t>
            </a:r>
            <a:endParaRPr lang="fr-FR" sz="4000" dirty="0">
              <a:solidFill>
                <a:schemeClr val="tx1"/>
              </a:solidFill>
              <a:cs typeface="Traditional Arabic" pitchFamily="2" charset="-78"/>
            </a:endParaRPr>
          </a:p>
        </p:txBody>
      </p:sp>
      <p:cxnSp>
        <p:nvCxnSpPr>
          <p:cNvPr id="16" name="Connecteur droit avec flèche 15"/>
          <p:cNvCxnSpPr/>
          <p:nvPr/>
        </p:nvCxnSpPr>
        <p:spPr>
          <a:xfrm flipH="1">
            <a:off x="1581301" y="903495"/>
            <a:ext cx="1359726" cy="5958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Ellipse 16"/>
          <p:cNvSpPr/>
          <p:nvPr/>
        </p:nvSpPr>
        <p:spPr>
          <a:xfrm>
            <a:off x="251520" y="1525813"/>
            <a:ext cx="2520280" cy="4320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rtl="1"/>
            <a:r>
              <a:rPr lang="ar-DZ" sz="2000" b="1" dirty="0" smtClean="0">
                <a:latin typeface="Arabic Typesetting" pitchFamily="66" charset="-78"/>
                <a:cs typeface="Traditional Arabic" pitchFamily="2" charset="-78"/>
              </a:rPr>
              <a:t>المصدر</a:t>
            </a:r>
            <a:endParaRPr lang="fr-FR" sz="2000" b="1" dirty="0">
              <a:latin typeface="Arabic Typesetting" pitchFamily="66" charset="-78"/>
              <a:cs typeface="Traditional Arabic" pitchFamily="2" charset="-78"/>
            </a:endParaRPr>
          </a:p>
        </p:txBody>
      </p:sp>
      <p:sp>
        <p:nvSpPr>
          <p:cNvPr id="18" name="Organigramme : Processus 17"/>
          <p:cNvSpPr/>
          <p:nvPr/>
        </p:nvSpPr>
        <p:spPr>
          <a:xfrm>
            <a:off x="587172" y="2313492"/>
            <a:ext cx="2060554" cy="630397"/>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rtl="1"/>
            <a:r>
              <a:rPr lang="ar-DZ" sz="4000" b="1" dirty="0" smtClean="0">
                <a:solidFill>
                  <a:schemeClr val="tx1"/>
                </a:solidFill>
                <a:latin typeface="Arabic Typesetting" pitchFamily="66" charset="-78"/>
                <a:cs typeface="Traditional Arabic" pitchFamily="2" charset="-78"/>
              </a:rPr>
              <a:t>داخلية</a:t>
            </a:r>
            <a:endParaRPr lang="fr-FR" sz="4000" dirty="0">
              <a:solidFill>
                <a:schemeClr val="tx1"/>
              </a:solidFill>
              <a:cs typeface="Traditional Arabic" pitchFamily="2" charset="-78"/>
            </a:endParaRPr>
          </a:p>
        </p:txBody>
      </p:sp>
      <p:sp>
        <p:nvSpPr>
          <p:cNvPr id="19" name="Organigramme : Processus 18"/>
          <p:cNvSpPr/>
          <p:nvPr/>
        </p:nvSpPr>
        <p:spPr>
          <a:xfrm>
            <a:off x="546695" y="3284984"/>
            <a:ext cx="2060554" cy="630397"/>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rtl="1"/>
            <a:r>
              <a:rPr lang="ar-DZ" sz="4000" b="1" dirty="0" smtClean="0">
                <a:solidFill>
                  <a:schemeClr val="tx1"/>
                </a:solidFill>
                <a:latin typeface="Arabic Typesetting" pitchFamily="66" charset="-78"/>
                <a:cs typeface="Traditional Arabic" pitchFamily="2" charset="-78"/>
              </a:rPr>
              <a:t>خارجية</a:t>
            </a:r>
            <a:endParaRPr lang="fr-FR" sz="4000" dirty="0">
              <a:solidFill>
                <a:schemeClr val="tx1"/>
              </a:solidFill>
              <a:cs typeface="Traditional Arabic" pitchFamily="2" charset="-78"/>
            </a:endParaRPr>
          </a:p>
        </p:txBody>
      </p:sp>
      <p:pic>
        <p:nvPicPr>
          <p:cNvPr id="20" name="Picture 19" descr="next">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595570">
            <a:off x="7080891" y="5577395"/>
            <a:ext cx="1143000" cy="589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85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out)">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out)">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out)">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ircle(out)">
                                      <p:cBhvr>
                                        <p:cTn id="4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3"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784C9D7-1A1D-4088-9D8B-7BCA61723C00}" type="slidenum">
              <a:rPr lang="fr-FR" smtClean="0"/>
              <a:pPr/>
              <a:t>9</a:t>
            </a:fld>
            <a:endParaRPr lang="fr-FR"/>
          </a:p>
        </p:txBody>
      </p:sp>
      <p:pic>
        <p:nvPicPr>
          <p:cNvPr id="7" name="Picture 19" descr="next">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595570">
            <a:off x="7080891" y="5577395"/>
            <a:ext cx="1143000" cy="5890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2959482" y="188640"/>
            <a:ext cx="2857500" cy="648072"/>
          </a:xfrm>
          <a:prstGeom prst="rect">
            <a:avLst/>
          </a:prstGeom>
          <a:ln>
            <a:headEnd/>
            <a:tailEnd/>
          </a:ln>
        </p:spPr>
        <p:style>
          <a:lnRef idx="1">
            <a:schemeClr val="dk1"/>
          </a:lnRef>
          <a:fillRef idx="2">
            <a:schemeClr val="dk1"/>
          </a:fillRef>
          <a:effectRef idx="1">
            <a:schemeClr val="dk1"/>
          </a:effectRef>
          <a:fontRef idx="minor">
            <a:schemeClr val="dk1"/>
          </a:fontRef>
        </p:style>
        <p:txBody>
          <a:bodyPr rot="0" vert="horz" wrap="square" lIns="91440" tIns="45720" rIns="91440" bIns="45720" anchor="t" anchorCtr="0" upright="1">
            <a:noAutofit/>
          </a:bodyPr>
          <a:lstStyle/>
          <a:p>
            <a:pPr algn="ctr" rtl="1">
              <a:spcAft>
                <a:spcPts val="0"/>
              </a:spcAft>
            </a:pPr>
            <a:r>
              <a:rPr lang="ar-DZ" sz="2800" b="1" dirty="0">
                <a:effectLst/>
                <a:latin typeface="Times New Roman"/>
                <a:ea typeface="Times New Roman"/>
                <a:cs typeface="Traditional Arabic"/>
              </a:rPr>
              <a:t>تحديد مجتمع الدراسة</a:t>
            </a:r>
            <a:endParaRPr lang="fr-FR" sz="1600" b="1" dirty="0">
              <a:effectLst/>
              <a:latin typeface="Times New Roman"/>
              <a:ea typeface="Times New Roman"/>
              <a:cs typeface="Traditional Arabic"/>
            </a:endParaRPr>
          </a:p>
        </p:txBody>
      </p:sp>
      <p:sp>
        <p:nvSpPr>
          <p:cNvPr id="11" name="Organigramme : Processus 10"/>
          <p:cNvSpPr/>
          <p:nvPr/>
        </p:nvSpPr>
        <p:spPr>
          <a:xfrm>
            <a:off x="5436096" y="1432330"/>
            <a:ext cx="3024336" cy="630397"/>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rtl="1"/>
            <a:r>
              <a:rPr lang="ar-DZ" sz="4000" b="1" dirty="0" smtClean="0">
                <a:solidFill>
                  <a:schemeClr val="tx1"/>
                </a:solidFill>
                <a:latin typeface="Arabic Typesetting" pitchFamily="66" charset="-78"/>
                <a:cs typeface="Traditional Arabic" pitchFamily="2" charset="-78"/>
              </a:rPr>
              <a:t>الحصر الشامل</a:t>
            </a:r>
            <a:endParaRPr lang="fr-FR" sz="4000" dirty="0">
              <a:solidFill>
                <a:schemeClr val="tx1"/>
              </a:solidFill>
              <a:cs typeface="Traditional Arabic" pitchFamily="2" charset="-78"/>
            </a:endParaRPr>
          </a:p>
        </p:txBody>
      </p:sp>
      <p:sp>
        <p:nvSpPr>
          <p:cNvPr id="12" name="Organigramme : Processus 11"/>
          <p:cNvSpPr/>
          <p:nvPr/>
        </p:nvSpPr>
        <p:spPr>
          <a:xfrm>
            <a:off x="971600" y="1432329"/>
            <a:ext cx="3018159" cy="630397"/>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rtl="1"/>
            <a:r>
              <a:rPr lang="ar-DZ" sz="4000" b="1" dirty="0" smtClean="0">
                <a:solidFill>
                  <a:schemeClr val="tx1"/>
                </a:solidFill>
                <a:latin typeface="Arabic Typesetting" pitchFamily="66" charset="-78"/>
                <a:cs typeface="Traditional Arabic" pitchFamily="2" charset="-78"/>
              </a:rPr>
              <a:t>العينات</a:t>
            </a:r>
            <a:endParaRPr lang="fr-FR" sz="4000" dirty="0">
              <a:solidFill>
                <a:schemeClr val="tx1"/>
              </a:solidFill>
              <a:cs typeface="Traditional Arabic" pitchFamily="2" charset="-78"/>
            </a:endParaRPr>
          </a:p>
        </p:txBody>
      </p:sp>
    </p:spTree>
    <p:extLst>
      <p:ext uri="{BB962C8B-B14F-4D97-AF65-F5344CB8AC3E}">
        <p14:creationId xmlns:p14="http://schemas.microsoft.com/office/powerpoint/2010/main" val="391324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out)">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4915</TotalTime>
  <Words>323</Words>
  <Application>Microsoft Office PowerPoint</Application>
  <PresentationFormat>Affichage à l'écran (4:3)</PresentationFormat>
  <Paragraphs>71</Paragraphs>
  <Slides>11</Slides>
  <Notes>2</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dahgaaaal</dc:creator>
  <cp:lastModifiedBy>user</cp:lastModifiedBy>
  <cp:revision>153</cp:revision>
  <dcterms:created xsi:type="dcterms:W3CDTF">2016-01-16T17:58:08Z</dcterms:created>
  <dcterms:modified xsi:type="dcterms:W3CDTF">2023-12-01T13:36:21Z</dcterms:modified>
</cp:coreProperties>
</file>